
<file path=[Content_Types].xml><?xml version="1.0" encoding="utf-8"?>
<Types xmlns="http://schemas.openxmlformats.org/package/2006/content-types">
  <Default Extension="bin" ContentType="application/vnd.openxmlformats-officedocument.presentationml.printerSettings"/>
  <Default Extension="emf" ContentType="image/x-emf"/>
  <Default Extension="jpeg" ContentType="image/jpeg"/>
  <Default Extension="jpg" ContentType="image/jpeg"/>
  <Default Extension="png" ContentType="image/png"/>
  <Default Extension="rels" ContentType="application/vnd.openxmlformats-package.relationships+xml"/>
  <Default Extension="wav" ContentType="audio/wav"/>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Relationships xmlns="http://schemas.openxmlformats.org/package/2006/relationships">
  <Relationship Id="rId1" Type="http://schemas.openxmlformats.org/officeDocument/2006/relationships/officeDocument" Target="ppt/presentation.xml"/>
  <Relationship Id="rId2" Type="http://schemas.openxmlformats.org/package/2006/relationships/metadata/thumbnail" Target="docProps/thumbnail.jpeg"/>
  <Relationship Id="rId3" Type="http://schemas.openxmlformats.org/package/2006/relationships/metadata/core-properties" Target="docProps/core.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74" r:id="rId2"/>
    <p:sldId id="270" r:id="rId3"/>
    <p:sldId id="271" r:id="rId4"/>
    <p:sldId id="275" r:id="rId5"/>
    <p:sldId id="273" r:id="rId6"/>
    <p:sldId id="268" r:id="rId7"/>
    <p:sldId id="267" r:id="rId8"/>
    <p:sldId id="266" r:id="rId9"/>
    <p:sldId id="265" r:id="rId10"/>
    <p:sldId id="264" r:id="rId11"/>
    <p:sldId id="257" r:id="rId12"/>
    <p:sldId id="258" r:id="rId13"/>
    <p:sldId id="259" r:id="rId14"/>
    <p:sldId id="276" r:id="rId15"/>
    <p:sldId id="261" r:id="rId16"/>
    <p:sldId id="262" r:id="rId17"/>
    <p:sldId id="277"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56" autoAdjust="0"/>
    <p:restoredTop sz="65644" autoAdjust="0"/>
  </p:normalViewPr>
  <p:slideViewPr>
    <p:cSldViewPr>
      <p:cViewPr varScale="1">
        <p:scale>
          <a:sx n="93" d="100"/>
          <a:sy n="93" d="100"/>
        </p:scale>
        <p:origin x="-2048" y="-1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Relationships xmlns="http://schemas.openxmlformats.org/package/2006/relationships">
  <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notesMaster" Target="notesMasters/notesMaster1.xml"/>
  <Relationship Id="rId2" Type="http://schemas.openxmlformats.org/officeDocument/2006/relationships/slide" Target="slides/slide1.xml"/>
  <Relationship Id="rId20" Type="http://schemas.openxmlformats.org/officeDocument/2006/relationships/printerSettings" Target="printerSettings/printerSettings1.bin"/>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charts/_rels/chart1.xml.rels><?xml version="1.0" encoding="UTF-8"?>

<Relationships xmlns="http://schemas.openxmlformats.org/package/2006/relationships">
  <Relationship Id="rId1" Type="http://schemas.openxmlformats.org/officeDocument/2006/relationships/package" Target="../embeddings/Microsoft_Excel_Sheet1.xlsx"/>
</Relationships>

</file>

<file path=ppt/charts/_rels/chart2.xml.rels><?xml version="1.0" encoding="UTF-8"?>

<Relationships xmlns="http://schemas.openxmlformats.org/package/2006/relationships">
  <Relationship Id="rId1" Type="http://schemas.openxmlformats.org/officeDocument/2006/relationships/package" Target="../embeddings/Microsoft_Excel_Sheet2.xlsx"/>
</Relationships>

</file>

<file path=ppt/charts/_rels/chart3.xml.rels><?xml version="1.0" encoding="UTF-8"?>

<Relationships xmlns="http://schemas.openxmlformats.org/package/2006/relationships">
  <Relationship Id="rId1" Type="http://schemas.openxmlformats.org/officeDocument/2006/relationships/package" Target="../embeddings/Microsoft_Excel_Sheet3.xlsx"/>
</Relationships>

</file>

<file path=ppt/charts/_rels/chart4.xml.rels><?xml version="1.0" encoding="UTF-8"?>

<Relationships xmlns="http://schemas.openxmlformats.org/package/2006/relationships">
  <Relationship Id="rId1" Type="http://schemas.openxmlformats.org/officeDocument/2006/relationships/package" Target="../embeddings/Microsoft_Excel_Sheet4.xlsx"/>
</Relationships>

</file>

<file path=ppt/charts/_rels/chart5.xml.rels><?xml version="1.0" encoding="UTF-8"?>

<Relationships xmlns="http://schemas.openxmlformats.org/package/2006/relationships">
  <Relationship Id="rId1" Type="http://schemas.openxmlformats.org/officeDocument/2006/relationships/package" Target="../embeddings/Microsoft_Excel_Sheet5.xlsx"/>
</Relationships>

</file>

<file path=ppt/charts/_rels/chart6.xml.rels><?xml version="1.0" encoding="UTF-8"?>

<Relationships xmlns="http://schemas.openxmlformats.org/package/2006/relationships">
  <Relationship Id="rId1" Type="http://schemas.openxmlformats.org/officeDocument/2006/relationships/package" Target="../embeddings/Microsoft_Excel_Sheet6.xlsx"/>
</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Employer Sponsored Insurance</c:v>
                </c:pt>
              </c:strCache>
            </c:strRef>
          </c:tx>
          <c:spPr>
            <a:solidFill>
              <a:schemeClr val="accent6"/>
            </a:solidFill>
          </c:spPr>
          <c:invertIfNegative val="0"/>
          <c:dPt>
            <c:idx val="2"/>
            <c:invertIfNegative val="0"/>
            <c:bubble3D val="0"/>
            <c:spPr>
              <a:solidFill>
                <a:schemeClr val="tx2"/>
              </a:solidFill>
            </c:spPr>
          </c:dPt>
          <c:dLbls>
            <c:numFmt formatCode="0%" sourceLinked="0"/>
            <c:showLegendKey val="0"/>
            <c:showVal val="1"/>
            <c:showCatName val="0"/>
            <c:showSerName val="0"/>
            <c:showPercent val="0"/>
            <c:showBubbleSize val="0"/>
            <c:showLeaderLines val="0"/>
          </c:dLbls>
          <c:cat>
            <c:numRef>
              <c:f>Sheet1!$A$2:$A$4</c:f>
              <c:numCache>
                <c:formatCode>General</c:formatCode>
                <c:ptCount val="3"/>
                <c:pt idx="0">
                  <c:v>2009.0</c:v>
                </c:pt>
                <c:pt idx="1">
                  <c:v>2010.0</c:v>
                </c:pt>
                <c:pt idx="2">
                  <c:v>2011.0</c:v>
                </c:pt>
              </c:numCache>
            </c:numRef>
          </c:cat>
          <c:val>
            <c:numRef>
              <c:f>Sheet1!$B$2:$B$4</c:f>
              <c:numCache>
                <c:formatCode>General</c:formatCode>
                <c:ptCount val="3"/>
                <c:pt idx="0">
                  <c:v>0.67</c:v>
                </c:pt>
                <c:pt idx="1">
                  <c:v>0.65</c:v>
                </c:pt>
                <c:pt idx="2">
                  <c:v>0.62</c:v>
                </c:pt>
              </c:numCache>
            </c:numRef>
          </c:val>
        </c:ser>
        <c:dLbls>
          <c:showLegendKey val="0"/>
          <c:showVal val="0"/>
          <c:showCatName val="0"/>
          <c:showSerName val="0"/>
          <c:showPercent val="0"/>
          <c:showBubbleSize val="0"/>
        </c:dLbls>
        <c:gapWidth val="4"/>
        <c:axId val="591562520"/>
        <c:axId val="591559368"/>
      </c:barChart>
      <c:catAx>
        <c:axId val="591562520"/>
        <c:scaling>
          <c:orientation val="minMax"/>
        </c:scaling>
        <c:delete val="0"/>
        <c:axPos val="b"/>
        <c:numFmt formatCode="General" sourceLinked="1"/>
        <c:majorTickMark val="out"/>
        <c:minorTickMark val="none"/>
        <c:tickLblPos val="nextTo"/>
        <c:crossAx val="591559368"/>
        <c:crosses val="autoZero"/>
        <c:auto val="1"/>
        <c:lblAlgn val="ctr"/>
        <c:lblOffset val="100"/>
        <c:noMultiLvlLbl val="0"/>
      </c:catAx>
      <c:valAx>
        <c:axId val="591559368"/>
        <c:scaling>
          <c:orientation val="minMax"/>
          <c:max val="1.0"/>
          <c:min val="0.0"/>
        </c:scaling>
        <c:delete val="0"/>
        <c:axPos val="l"/>
        <c:majorGridlines/>
        <c:numFmt formatCode="0%" sourceLinked="0"/>
        <c:majorTickMark val="out"/>
        <c:minorTickMark val="none"/>
        <c:tickLblPos val="nextTo"/>
        <c:txPr>
          <a:bodyPr/>
          <a:lstStyle/>
          <a:p>
            <a:pPr>
              <a:defRPr sz="1200"/>
            </a:pPr>
            <a:endParaRPr lang="en-US"/>
          </a:p>
        </c:txPr>
        <c:crossAx val="591562520"/>
        <c:crosses val="autoZero"/>
        <c:crossBetween val="between"/>
        <c:majorUnit val="0.5"/>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Premiums</c:v>
                </c:pt>
              </c:strCache>
            </c:strRef>
          </c:tx>
          <c:spPr>
            <a:ln w="57150"/>
          </c:spPr>
          <c:marker>
            <c:symbol val="none"/>
          </c:marker>
          <c:cat>
            <c:numRef>
              <c:f>Sheet1!$A$2:$A$4</c:f>
              <c:numCache>
                <c:formatCode>General</c:formatCode>
                <c:ptCount val="3"/>
                <c:pt idx="0">
                  <c:v>2009.0</c:v>
                </c:pt>
                <c:pt idx="1">
                  <c:v>2010.0</c:v>
                </c:pt>
                <c:pt idx="2">
                  <c:v>2011.0</c:v>
                </c:pt>
              </c:numCache>
            </c:numRef>
          </c:cat>
          <c:val>
            <c:numRef>
              <c:f>Sheet1!$B$2:$B$4</c:f>
              <c:numCache>
                <c:formatCode>General</c:formatCode>
                <c:ptCount val="3"/>
                <c:pt idx="0">
                  <c:v>0.0</c:v>
                </c:pt>
                <c:pt idx="1">
                  <c:v>4.3</c:v>
                </c:pt>
                <c:pt idx="2">
                  <c:v>9.700000000000001</c:v>
                </c:pt>
              </c:numCache>
            </c:numRef>
          </c:val>
          <c:smooth val="0"/>
        </c:ser>
        <c:ser>
          <c:idx val="1"/>
          <c:order val="1"/>
          <c:tx>
            <c:strRef>
              <c:f>Sheet1!$C$1</c:f>
              <c:strCache>
                <c:ptCount val="1"/>
                <c:pt idx="0">
                  <c:v>Benefits</c:v>
                </c:pt>
              </c:strCache>
            </c:strRef>
          </c:tx>
          <c:spPr>
            <a:ln w="57150"/>
          </c:spPr>
          <c:marker>
            <c:symbol val="none"/>
          </c:marker>
          <c:cat>
            <c:numRef>
              <c:f>Sheet1!$A$2:$A$4</c:f>
              <c:numCache>
                <c:formatCode>General</c:formatCode>
                <c:ptCount val="3"/>
                <c:pt idx="0">
                  <c:v>2009.0</c:v>
                </c:pt>
                <c:pt idx="1">
                  <c:v>2010.0</c:v>
                </c:pt>
                <c:pt idx="2">
                  <c:v>2011.0</c:v>
                </c:pt>
              </c:numCache>
            </c:numRef>
          </c:cat>
          <c:val>
            <c:numRef>
              <c:f>Sheet1!$C$2:$C$4</c:f>
              <c:numCache>
                <c:formatCode>General</c:formatCode>
                <c:ptCount val="3"/>
                <c:pt idx="0">
                  <c:v>0.0</c:v>
                </c:pt>
                <c:pt idx="1">
                  <c:v>-3.6</c:v>
                </c:pt>
                <c:pt idx="2">
                  <c:v>-5.1</c:v>
                </c:pt>
              </c:numCache>
            </c:numRef>
          </c:val>
          <c:smooth val="0"/>
        </c:ser>
        <c:dLbls>
          <c:showLegendKey val="0"/>
          <c:showVal val="0"/>
          <c:showCatName val="0"/>
          <c:showSerName val="0"/>
          <c:showPercent val="0"/>
          <c:showBubbleSize val="0"/>
        </c:dLbls>
        <c:marker val="1"/>
        <c:smooth val="0"/>
        <c:axId val="591474040"/>
        <c:axId val="591477048"/>
      </c:lineChart>
      <c:catAx>
        <c:axId val="591474040"/>
        <c:scaling>
          <c:orientation val="minMax"/>
        </c:scaling>
        <c:delete val="0"/>
        <c:axPos val="t"/>
        <c:numFmt formatCode="General" sourceLinked="1"/>
        <c:majorTickMark val="out"/>
        <c:minorTickMark val="none"/>
        <c:tickLblPos val="nextTo"/>
        <c:txPr>
          <a:bodyPr/>
          <a:lstStyle/>
          <a:p>
            <a:pPr>
              <a:defRPr b="1"/>
            </a:pPr>
            <a:endParaRPr lang="en-US"/>
          </a:p>
        </c:txPr>
        <c:crossAx val="591477048"/>
        <c:crosses val="max"/>
        <c:auto val="1"/>
        <c:lblAlgn val="ctr"/>
        <c:lblOffset val="100"/>
        <c:noMultiLvlLbl val="0"/>
      </c:catAx>
      <c:valAx>
        <c:axId val="591477048"/>
        <c:scaling>
          <c:orientation val="minMax"/>
        </c:scaling>
        <c:delete val="1"/>
        <c:axPos val="l"/>
        <c:majorGridlines/>
        <c:numFmt formatCode="General" sourceLinked="1"/>
        <c:majorTickMark val="out"/>
        <c:minorTickMark val="none"/>
        <c:tickLblPos val="nextTo"/>
        <c:crossAx val="591474040"/>
        <c:crossesAt val="1.0"/>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BCBS</c:v>
                </c:pt>
              </c:strCache>
            </c:strRef>
          </c:tx>
          <c:invertIfNegative val="0"/>
          <c:dLbls>
            <c:dLbl>
              <c:idx val="0"/>
              <c:layout/>
              <c:spPr/>
              <c:txPr>
                <a:bodyPr rot="-5400000" vert="horz"/>
                <a:lstStyle/>
                <a:p>
                  <a:pPr>
                    <a:defRPr>
                      <a:solidFill>
                        <a:schemeClr val="bg1"/>
                      </a:solidFill>
                    </a:defRPr>
                  </a:pPr>
                  <a:endParaRPr lang="en-US"/>
                </a:p>
              </c:txPr>
              <c:dLblPos val="inEnd"/>
              <c:showLegendKey val="0"/>
              <c:showVal val="0"/>
              <c:showCatName val="0"/>
              <c:showSerName val="1"/>
              <c:showPercent val="0"/>
              <c:showBubbleSize val="0"/>
            </c:dLbl>
            <c:dLbl>
              <c:idx val="1"/>
              <c:delete val="1"/>
            </c:dLbl>
            <c:txPr>
              <a:bodyPr/>
              <a:lstStyle/>
              <a:p>
                <a:pPr>
                  <a:defRPr>
                    <a:solidFill>
                      <a:schemeClr val="bg1"/>
                    </a:solidFill>
                  </a:defRPr>
                </a:pPr>
                <a:endParaRPr lang="en-US"/>
              </a:p>
            </c:txPr>
            <c:showLegendKey val="0"/>
            <c:showVal val="1"/>
            <c:showCatName val="0"/>
            <c:showSerName val="0"/>
            <c:showPercent val="0"/>
            <c:showBubbleSize val="0"/>
            <c:showLeaderLines val="0"/>
          </c:dLbls>
          <c:cat>
            <c:strRef>
              <c:f>Sheet1!$A$2:$A$3</c:f>
              <c:strCache>
                <c:ptCount val="2"/>
                <c:pt idx="0">
                  <c:v>Premiums</c:v>
                </c:pt>
                <c:pt idx="1">
                  <c:v>Tot. Med. Expenditures</c:v>
                </c:pt>
              </c:strCache>
            </c:strRef>
          </c:cat>
          <c:val>
            <c:numRef>
              <c:f>Sheet1!$B$2:$B$3</c:f>
              <c:numCache>
                <c:formatCode>General</c:formatCode>
                <c:ptCount val="2"/>
                <c:pt idx="0">
                  <c:v>422.0</c:v>
                </c:pt>
                <c:pt idx="1">
                  <c:v>443.0</c:v>
                </c:pt>
              </c:numCache>
            </c:numRef>
          </c:val>
        </c:ser>
        <c:ser>
          <c:idx val="1"/>
          <c:order val="1"/>
          <c:tx>
            <c:strRef>
              <c:f>Sheet1!$C$1</c:f>
              <c:strCache>
                <c:ptCount val="1"/>
                <c:pt idx="0">
                  <c:v>HPHC</c:v>
                </c:pt>
              </c:strCache>
            </c:strRef>
          </c:tx>
          <c:spPr>
            <a:solidFill>
              <a:schemeClr val="accent1"/>
            </a:solidFill>
          </c:spPr>
          <c:invertIfNegative val="0"/>
          <c:dLbls>
            <c:dLbl>
              <c:idx val="1"/>
              <c:delete val="1"/>
            </c:dLbl>
            <c:txPr>
              <a:bodyPr rot="-5400000" vert="horz"/>
              <a:lstStyle/>
              <a:p>
                <a:pPr>
                  <a:defRPr>
                    <a:solidFill>
                      <a:schemeClr val="bg1"/>
                    </a:solidFill>
                  </a:defRPr>
                </a:pPr>
                <a:endParaRPr lang="en-US"/>
              </a:p>
            </c:txPr>
            <c:dLblPos val="inEnd"/>
            <c:showLegendKey val="0"/>
            <c:showVal val="0"/>
            <c:showCatName val="0"/>
            <c:showSerName val="1"/>
            <c:showPercent val="0"/>
            <c:showBubbleSize val="0"/>
            <c:showLeaderLines val="0"/>
          </c:dLbls>
          <c:cat>
            <c:strRef>
              <c:f>Sheet1!$A$2:$A$3</c:f>
              <c:strCache>
                <c:ptCount val="2"/>
                <c:pt idx="0">
                  <c:v>Premiums</c:v>
                </c:pt>
                <c:pt idx="1">
                  <c:v>Tot. Med. Expenditures</c:v>
                </c:pt>
              </c:strCache>
            </c:strRef>
          </c:cat>
          <c:val>
            <c:numRef>
              <c:f>Sheet1!$C$2:$C$3</c:f>
              <c:numCache>
                <c:formatCode>General</c:formatCode>
                <c:ptCount val="2"/>
                <c:pt idx="0">
                  <c:v>436.0</c:v>
                </c:pt>
                <c:pt idx="1">
                  <c:v>434.0</c:v>
                </c:pt>
              </c:numCache>
            </c:numRef>
          </c:val>
        </c:ser>
        <c:ser>
          <c:idx val="2"/>
          <c:order val="2"/>
          <c:tx>
            <c:strRef>
              <c:f>Sheet1!$D$1</c:f>
              <c:strCache>
                <c:ptCount val="1"/>
                <c:pt idx="0">
                  <c:v>Tufts</c:v>
                </c:pt>
              </c:strCache>
            </c:strRef>
          </c:tx>
          <c:spPr>
            <a:solidFill>
              <a:schemeClr val="tx2">
                <a:lumMod val="60000"/>
                <a:lumOff val="40000"/>
              </a:schemeClr>
            </a:solidFill>
          </c:spPr>
          <c:invertIfNegative val="0"/>
          <c:dLbls>
            <c:dLbl>
              <c:idx val="1"/>
              <c:delete val="1"/>
            </c:dLbl>
            <c:txPr>
              <a:bodyPr rot="-5400000" vert="horz"/>
              <a:lstStyle/>
              <a:p>
                <a:pPr>
                  <a:defRPr>
                    <a:solidFill>
                      <a:schemeClr val="bg1"/>
                    </a:solidFill>
                  </a:defRPr>
                </a:pPr>
                <a:endParaRPr lang="en-US"/>
              </a:p>
            </c:txPr>
            <c:dLblPos val="inEnd"/>
            <c:showLegendKey val="0"/>
            <c:showVal val="0"/>
            <c:showCatName val="0"/>
            <c:showSerName val="1"/>
            <c:showPercent val="0"/>
            <c:showBubbleSize val="0"/>
            <c:showLeaderLines val="0"/>
          </c:dLbls>
          <c:cat>
            <c:strRef>
              <c:f>Sheet1!$A$2:$A$3</c:f>
              <c:strCache>
                <c:ptCount val="2"/>
                <c:pt idx="0">
                  <c:v>Premiums</c:v>
                </c:pt>
                <c:pt idx="1">
                  <c:v>Tot. Med. Expenditures</c:v>
                </c:pt>
              </c:strCache>
            </c:strRef>
          </c:cat>
          <c:val>
            <c:numRef>
              <c:f>Sheet1!$D$2:$D$3</c:f>
              <c:numCache>
                <c:formatCode>General</c:formatCode>
                <c:ptCount val="2"/>
                <c:pt idx="0">
                  <c:v>426.0</c:v>
                </c:pt>
                <c:pt idx="1">
                  <c:v>426.0</c:v>
                </c:pt>
              </c:numCache>
            </c:numRef>
          </c:val>
        </c:ser>
        <c:ser>
          <c:idx val="3"/>
          <c:order val="3"/>
          <c:tx>
            <c:strRef>
              <c:f>Sheet1!$E$1</c:f>
              <c:strCache>
                <c:ptCount val="1"/>
                <c:pt idx="0">
                  <c:v>Fallon</c:v>
                </c:pt>
              </c:strCache>
            </c:strRef>
          </c:tx>
          <c:spPr>
            <a:solidFill>
              <a:schemeClr val="accent6"/>
            </a:solidFill>
          </c:spPr>
          <c:invertIfNegative val="0"/>
          <c:dLbls>
            <c:dLbl>
              <c:idx val="1"/>
              <c:delete val="1"/>
            </c:dLbl>
            <c:txPr>
              <a:bodyPr rot="-5400000" vert="horz"/>
              <a:lstStyle/>
              <a:p>
                <a:pPr>
                  <a:defRPr/>
                </a:pPr>
                <a:endParaRPr lang="en-US"/>
              </a:p>
            </c:txPr>
            <c:dLblPos val="inEnd"/>
            <c:showLegendKey val="0"/>
            <c:showVal val="0"/>
            <c:showCatName val="0"/>
            <c:showSerName val="1"/>
            <c:showPercent val="0"/>
            <c:showBubbleSize val="0"/>
            <c:showLeaderLines val="0"/>
          </c:dLbls>
          <c:cat>
            <c:strRef>
              <c:f>Sheet1!$A$2:$A$3</c:f>
              <c:strCache>
                <c:ptCount val="2"/>
                <c:pt idx="0">
                  <c:v>Premiums</c:v>
                </c:pt>
                <c:pt idx="1">
                  <c:v>Tot. Med. Expenditures</c:v>
                </c:pt>
              </c:strCache>
            </c:strRef>
          </c:cat>
          <c:val>
            <c:numRef>
              <c:f>Sheet1!$E$2:$E$3</c:f>
              <c:numCache>
                <c:formatCode>General</c:formatCode>
                <c:ptCount val="2"/>
                <c:pt idx="0">
                  <c:v>393.0</c:v>
                </c:pt>
                <c:pt idx="1">
                  <c:v>381.0</c:v>
                </c:pt>
              </c:numCache>
            </c:numRef>
          </c:val>
        </c:ser>
        <c:ser>
          <c:idx val="4"/>
          <c:order val="4"/>
          <c:tx>
            <c:strRef>
              <c:f>Sheet1!$F$1</c:f>
              <c:strCache>
                <c:ptCount val="1"/>
                <c:pt idx="0">
                  <c:v>HNE</c:v>
                </c:pt>
              </c:strCache>
            </c:strRef>
          </c:tx>
          <c:spPr>
            <a:solidFill>
              <a:schemeClr val="accent6">
                <a:lumMod val="60000"/>
                <a:lumOff val="40000"/>
              </a:schemeClr>
            </a:solidFill>
          </c:spPr>
          <c:invertIfNegative val="0"/>
          <c:dLbls>
            <c:dLbl>
              <c:idx val="0"/>
              <c:layout/>
              <c:spPr/>
              <c:txPr>
                <a:bodyPr rot="-5400000" vert="horz"/>
                <a:lstStyle/>
                <a:p>
                  <a:pPr>
                    <a:defRPr/>
                  </a:pPr>
                  <a:endParaRPr lang="en-US"/>
                </a:p>
              </c:txPr>
              <c:dLblPos val="inEnd"/>
              <c:showLegendKey val="0"/>
              <c:showVal val="0"/>
              <c:showCatName val="0"/>
              <c:showSerName val="1"/>
              <c:showPercent val="0"/>
              <c:showBubbleSize val="0"/>
            </c:dLbl>
            <c:dLbl>
              <c:idx val="1"/>
              <c:delete val="1"/>
            </c:dLbl>
            <c:showLegendKey val="0"/>
            <c:showVal val="1"/>
            <c:showCatName val="0"/>
            <c:showSerName val="0"/>
            <c:showPercent val="0"/>
            <c:showBubbleSize val="0"/>
            <c:showLeaderLines val="0"/>
          </c:dLbls>
          <c:cat>
            <c:strRef>
              <c:f>Sheet1!$A$2:$A$3</c:f>
              <c:strCache>
                <c:ptCount val="2"/>
                <c:pt idx="0">
                  <c:v>Premiums</c:v>
                </c:pt>
                <c:pt idx="1">
                  <c:v>Tot. Med. Expenditures</c:v>
                </c:pt>
              </c:strCache>
            </c:strRef>
          </c:cat>
          <c:val>
            <c:numRef>
              <c:f>Sheet1!$F$2:$F$3</c:f>
              <c:numCache>
                <c:formatCode>General</c:formatCode>
                <c:ptCount val="2"/>
                <c:pt idx="0">
                  <c:v>382.0</c:v>
                </c:pt>
                <c:pt idx="1">
                  <c:v>310.0</c:v>
                </c:pt>
              </c:numCache>
            </c:numRef>
          </c:val>
        </c:ser>
        <c:ser>
          <c:idx val="5"/>
          <c:order val="5"/>
          <c:tx>
            <c:strRef>
              <c:f>Sheet1!$G$1</c:f>
              <c:strCache>
                <c:ptCount val="1"/>
                <c:pt idx="0">
                  <c:v>NHP</c:v>
                </c:pt>
              </c:strCache>
            </c:strRef>
          </c:tx>
          <c:spPr>
            <a:solidFill>
              <a:schemeClr val="accent6">
                <a:lumMod val="40000"/>
                <a:lumOff val="60000"/>
              </a:schemeClr>
            </a:solidFill>
          </c:spPr>
          <c:invertIfNegative val="0"/>
          <c:dLbls>
            <c:dLbl>
              <c:idx val="1"/>
              <c:delete val="1"/>
            </c:dLbl>
            <c:txPr>
              <a:bodyPr rot="-5400000" vert="horz"/>
              <a:lstStyle/>
              <a:p>
                <a:pPr>
                  <a:defRPr/>
                </a:pPr>
                <a:endParaRPr lang="en-US"/>
              </a:p>
            </c:txPr>
            <c:dLblPos val="inEnd"/>
            <c:showLegendKey val="0"/>
            <c:showVal val="0"/>
            <c:showCatName val="0"/>
            <c:showSerName val="1"/>
            <c:showPercent val="0"/>
            <c:showBubbleSize val="0"/>
            <c:showLeaderLines val="0"/>
          </c:dLbls>
          <c:cat>
            <c:strRef>
              <c:f>Sheet1!$A$2:$A$3</c:f>
              <c:strCache>
                <c:ptCount val="2"/>
                <c:pt idx="0">
                  <c:v>Premiums</c:v>
                </c:pt>
                <c:pt idx="1">
                  <c:v>Tot. Med. Expenditures</c:v>
                </c:pt>
              </c:strCache>
            </c:strRef>
          </c:cat>
          <c:val>
            <c:numRef>
              <c:f>Sheet1!$G$2:$G$3</c:f>
              <c:numCache>
                <c:formatCode>General</c:formatCode>
                <c:ptCount val="2"/>
                <c:pt idx="0">
                  <c:v>385.0</c:v>
                </c:pt>
                <c:pt idx="1">
                  <c:v>354.0</c:v>
                </c:pt>
              </c:numCache>
            </c:numRef>
          </c:val>
        </c:ser>
        <c:dLbls>
          <c:showLegendKey val="0"/>
          <c:showVal val="0"/>
          <c:showCatName val="0"/>
          <c:showSerName val="0"/>
          <c:showPercent val="0"/>
          <c:showBubbleSize val="0"/>
        </c:dLbls>
        <c:gapWidth val="150"/>
        <c:axId val="566699816"/>
        <c:axId val="566702792"/>
      </c:barChart>
      <c:catAx>
        <c:axId val="566699816"/>
        <c:scaling>
          <c:orientation val="minMax"/>
        </c:scaling>
        <c:delete val="0"/>
        <c:axPos val="b"/>
        <c:majorTickMark val="out"/>
        <c:minorTickMark val="none"/>
        <c:tickLblPos val="nextTo"/>
        <c:crossAx val="566702792"/>
        <c:crosses val="autoZero"/>
        <c:auto val="1"/>
        <c:lblAlgn val="ctr"/>
        <c:lblOffset val="100"/>
        <c:noMultiLvlLbl val="0"/>
      </c:catAx>
      <c:valAx>
        <c:axId val="566702792"/>
        <c:scaling>
          <c:orientation val="minMax"/>
        </c:scaling>
        <c:delete val="0"/>
        <c:axPos val="l"/>
        <c:majorGridlines/>
        <c:numFmt formatCode="&quot;$&quot;#,##0" sourceLinked="0"/>
        <c:majorTickMark val="out"/>
        <c:minorTickMark val="none"/>
        <c:tickLblPos val="nextTo"/>
        <c:crossAx val="566699816"/>
        <c:crosses val="autoZero"/>
        <c:crossBetween val="between"/>
        <c:majorUnit val="100.0"/>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Sheet1!$B$1</c:f>
              <c:strCache>
                <c:ptCount val="1"/>
                <c:pt idx="0">
                  <c:v>FFS</c:v>
                </c:pt>
              </c:strCache>
            </c:strRef>
          </c:tx>
          <c:invertIfNegative val="0"/>
          <c:cat>
            <c:strRef>
              <c:f>Sheet1!$A$2</c:f>
              <c:strCache>
                <c:ptCount val="1"/>
                <c:pt idx="0">
                  <c:v>Spending</c:v>
                </c:pt>
              </c:strCache>
            </c:strRef>
          </c:cat>
          <c:val>
            <c:numRef>
              <c:f>Sheet1!$B$2</c:f>
              <c:numCache>
                <c:formatCode>General</c:formatCode>
                <c:ptCount val="1"/>
                <c:pt idx="0">
                  <c:v>0.64</c:v>
                </c:pt>
              </c:numCache>
            </c:numRef>
          </c:val>
        </c:ser>
        <c:ser>
          <c:idx val="1"/>
          <c:order val="1"/>
          <c:tx>
            <c:strRef>
              <c:f>Sheet1!$C$1</c:f>
              <c:strCache>
                <c:ptCount val="1"/>
                <c:pt idx="0">
                  <c:v>Global Budget</c:v>
                </c:pt>
              </c:strCache>
            </c:strRef>
          </c:tx>
          <c:invertIfNegative val="0"/>
          <c:cat>
            <c:strRef>
              <c:f>Sheet1!$A$2</c:f>
              <c:strCache>
                <c:ptCount val="1"/>
                <c:pt idx="0">
                  <c:v>Spending</c:v>
                </c:pt>
              </c:strCache>
            </c:strRef>
          </c:cat>
          <c:val>
            <c:numRef>
              <c:f>Sheet1!$C$2</c:f>
              <c:numCache>
                <c:formatCode>General</c:formatCode>
                <c:ptCount val="1"/>
                <c:pt idx="0">
                  <c:v>0.35</c:v>
                </c:pt>
              </c:numCache>
            </c:numRef>
          </c:val>
        </c:ser>
        <c:ser>
          <c:idx val="2"/>
          <c:order val="2"/>
          <c:tx>
            <c:strRef>
              <c:f>Sheet1!$D$1</c:f>
              <c:strCache>
                <c:ptCount val="1"/>
                <c:pt idx="0">
                  <c:v>Other APM</c:v>
                </c:pt>
              </c:strCache>
            </c:strRef>
          </c:tx>
          <c:invertIfNegative val="0"/>
          <c:cat>
            <c:strRef>
              <c:f>Sheet1!$A$2</c:f>
              <c:strCache>
                <c:ptCount val="1"/>
                <c:pt idx="0">
                  <c:v>Spending</c:v>
                </c:pt>
              </c:strCache>
            </c:strRef>
          </c:cat>
          <c:val>
            <c:numRef>
              <c:f>Sheet1!$D$2</c:f>
              <c:numCache>
                <c:formatCode>General</c:formatCode>
                <c:ptCount val="1"/>
                <c:pt idx="0">
                  <c:v>0.01</c:v>
                </c:pt>
              </c:numCache>
            </c:numRef>
          </c:val>
        </c:ser>
        <c:dLbls>
          <c:showLegendKey val="0"/>
          <c:showVal val="0"/>
          <c:showCatName val="0"/>
          <c:showSerName val="0"/>
          <c:showPercent val="0"/>
          <c:showBubbleSize val="0"/>
        </c:dLbls>
        <c:gapWidth val="20"/>
        <c:overlap val="100"/>
        <c:axId val="3820744"/>
        <c:axId val="3823720"/>
      </c:barChart>
      <c:catAx>
        <c:axId val="3820744"/>
        <c:scaling>
          <c:orientation val="minMax"/>
        </c:scaling>
        <c:delete val="1"/>
        <c:axPos val="b"/>
        <c:majorTickMark val="out"/>
        <c:minorTickMark val="none"/>
        <c:tickLblPos val="nextTo"/>
        <c:crossAx val="3823720"/>
        <c:crosses val="autoZero"/>
        <c:auto val="1"/>
        <c:lblAlgn val="ctr"/>
        <c:lblOffset val="100"/>
        <c:noMultiLvlLbl val="0"/>
      </c:catAx>
      <c:valAx>
        <c:axId val="3823720"/>
        <c:scaling>
          <c:orientation val="minMax"/>
          <c:max val="1.0"/>
        </c:scaling>
        <c:delete val="0"/>
        <c:axPos val="l"/>
        <c:majorGridlines/>
        <c:numFmt formatCode="0%" sourceLinked="0"/>
        <c:majorTickMark val="out"/>
        <c:minorTickMark val="none"/>
        <c:tickLblPos val="nextTo"/>
        <c:crossAx val="38207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2010</c:v>
                </c:pt>
              </c:strCache>
            </c:strRef>
          </c:tx>
          <c:invertIfNegative val="0"/>
          <c:dPt>
            <c:idx val="0"/>
            <c:invertIfNegative val="0"/>
            <c:bubble3D val="0"/>
            <c:spPr>
              <a:solidFill>
                <a:schemeClr val="accent6"/>
              </a:solidFill>
            </c:spPr>
          </c:dPt>
          <c:dLbls>
            <c:numFmt formatCode="0%" sourceLinked="0"/>
            <c:showLegendKey val="0"/>
            <c:showVal val="1"/>
            <c:showCatName val="0"/>
            <c:showSerName val="0"/>
            <c:showPercent val="0"/>
            <c:showBubbleSize val="0"/>
            <c:showLeaderLines val="0"/>
          </c:dLbls>
          <c:cat>
            <c:strRef>
              <c:f>Sheet1!$A$2</c:f>
              <c:strCache>
                <c:ptCount val="1"/>
                <c:pt idx="0">
                  <c:v>HMO</c:v>
                </c:pt>
              </c:strCache>
            </c:strRef>
          </c:cat>
          <c:val>
            <c:numRef>
              <c:f>Sheet1!$B$2</c:f>
              <c:numCache>
                <c:formatCode>General</c:formatCode>
                <c:ptCount val="1"/>
                <c:pt idx="0">
                  <c:v>0.64</c:v>
                </c:pt>
              </c:numCache>
            </c:numRef>
          </c:val>
        </c:ser>
        <c:ser>
          <c:idx val="1"/>
          <c:order val="1"/>
          <c:tx>
            <c:strRef>
              <c:f>Sheet1!$C$1</c:f>
              <c:strCache>
                <c:ptCount val="1"/>
                <c:pt idx="0">
                  <c:v>2011</c:v>
                </c:pt>
              </c:strCache>
            </c:strRef>
          </c:tx>
          <c:spPr>
            <a:solidFill>
              <a:schemeClr val="accent6"/>
            </a:solidFill>
          </c:spPr>
          <c:invertIfNegative val="0"/>
          <c:dLbls>
            <c:dLbl>
              <c:idx val="0"/>
              <c:layout/>
              <c:showLegendKey val="0"/>
              <c:showVal val="1"/>
              <c:showCatName val="0"/>
              <c:showSerName val="0"/>
              <c:showPercent val="0"/>
              <c:showBubbleSize val="0"/>
            </c:dLbl>
            <c:numFmt formatCode="0%" sourceLinked="0"/>
            <c:showLegendKey val="0"/>
            <c:showVal val="0"/>
            <c:showCatName val="0"/>
            <c:showSerName val="0"/>
            <c:showPercent val="0"/>
            <c:showBubbleSize val="0"/>
          </c:dLbls>
          <c:cat>
            <c:strRef>
              <c:f>Sheet1!$A$2</c:f>
              <c:strCache>
                <c:ptCount val="1"/>
                <c:pt idx="0">
                  <c:v>HMO</c:v>
                </c:pt>
              </c:strCache>
            </c:strRef>
          </c:cat>
          <c:val>
            <c:numRef>
              <c:f>Sheet1!$C$2</c:f>
              <c:numCache>
                <c:formatCode>General</c:formatCode>
                <c:ptCount val="1"/>
                <c:pt idx="0">
                  <c:v>0.63</c:v>
                </c:pt>
              </c:numCache>
            </c:numRef>
          </c:val>
        </c:ser>
        <c:ser>
          <c:idx val="2"/>
          <c:order val="2"/>
          <c:tx>
            <c:strRef>
              <c:f>Sheet1!$D$1</c:f>
              <c:strCache>
                <c:ptCount val="1"/>
                <c:pt idx="0">
                  <c:v>2012</c:v>
                </c:pt>
              </c:strCache>
            </c:strRef>
          </c:tx>
          <c:spPr>
            <a:solidFill>
              <a:schemeClr val="tx2"/>
            </a:solidFill>
          </c:spPr>
          <c:invertIfNegative val="0"/>
          <c:dLbls>
            <c:numFmt formatCode="0%" sourceLinked="0"/>
            <c:showLegendKey val="0"/>
            <c:showVal val="1"/>
            <c:showCatName val="0"/>
            <c:showSerName val="0"/>
            <c:showPercent val="0"/>
            <c:showBubbleSize val="0"/>
            <c:showLeaderLines val="0"/>
          </c:dLbls>
          <c:cat>
            <c:strRef>
              <c:f>Sheet1!$A$2</c:f>
              <c:strCache>
                <c:ptCount val="1"/>
                <c:pt idx="0">
                  <c:v>HMO</c:v>
                </c:pt>
              </c:strCache>
            </c:strRef>
          </c:cat>
          <c:val>
            <c:numRef>
              <c:f>Sheet1!$D$2</c:f>
              <c:numCache>
                <c:formatCode>General</c:formatCode>
                <c:ptCount val="1"/>
                <c:pt idx="0">
                  <c:v>0.59</c:v>
                </c:pt>
              </c:numCache>
            </c:numRef>
          </c:val>
        </c:ser>
        <c:dLbls>
          <c:showLegendKey val="0"/>
          <c:showVal val="0"/>
          <c:showCatName val="0"/>
          <c:showSerName val="0"/>
          <c:showPercent val="0"/>
          <c:showBubbleSize val="0"/>
        </c:dLbls>
        <c:gapWidth val="150"/>
        <c:overlap val="-10"/>
        <c:axId val="4019176"/>
        <c:axId val="3833096"/>
      </c:barChart>
      <c:catAx>
        <c:axId val="4019176"/>
        <c:scaling>
          <c:orientation val="minMax"/>
        </c:scaling>
        <c:delete val="1"/>
        <c:axPos val="b"/>
        <c:majorTickMark val="out"/>
        <c:minorTickMark val="none"/>
        <c:tickLblPos val="nextTo"/>
        <c:crossAx val="3833096"/>
        <c:crosses val="autoZero"/>
        <c:auto val="1"/>
        <c:lblAlgn val="ctr"/>
        <c:lblOffset val="100"/>
        <c:noMultiLvlLbl val="0"/>
      </c:catAx>
      <c:valAx>
        <c:axId val="3833096"/>
        <c:scaling>
          <c:orientation val="minMax"/>
          <c:min val="0.0"/>
        </c:scaling>
        <c:delete val="1"/>
        <c:axPos val="l"/>
        <c:majorGridlines/>
        <c:numFmt formatCode="0%" sourceLinked="0"/>
        <c:majorTickMark val="out"/>
        <c:minorTickMark val="none"/>
        <c:tickLblPos val="nextTo"/>
        <c:crossAx val="40191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Total Hospital</a:t>
            </a:r>
            <a:r>
              <a:rPr lang="en-US" baseline="0" dirty="0" smtClean="0"/>
              <a:t> &amp; Physician</a:t>
            </a:r>
            <a:r>
              <a:rPr lang="en-US" dirty="0" smtClean="0"/>
              <a:t> Payments</a:t>
            </a:r>
            <a:endParaRPr lang="en-US" dirty="0"/>
          </a:p>
        </c:rich>
      </c:tx>
      <c:layout/>
      <c:overlay val="0"/>
    </c:title>
    <c:autoTitleDeleted val="0"/>
    <c:plotArea>
      <c:layout/>
      <c:barChart>
        <c:barDir val="col"/>
        <c:grouping val="clustered"/>
        <c:varyColors val="0"/>
        <c:ser>
          <c:idx val="0"/>
          <c:order val="0"/>
          <c:tx>
            <c:strRef>
              <c:f>Sheet1!$B$1</c:f>
              <c:strCache>
                <c:ptCount val="1"/>
                <c:pt idx="0">
                  <c:v>Payments</c:v>
                </c:pt>
              </c:strCache>
            </c:strRef>
          </c:tx>
          <c:invertIfNegative val="0"/>
          <c:dLbls>
            <c:numFmt formatCode="0%" sourceLinked="0"/>
            <c:showLegendKey val="0"/>
            <c:showVal val="1"/>
            <c:showCatName val="0"/>
            <c:showSerName val="0"/>
            <c:showPercent val="0"/>
            <c:showBubbleSize val="0"/>
            <c:showLeaderLines val="0"/>
          </c:dLbls>
          <c:cat>
            <c:strRef>
              <c:f>Sheet1!$A$2:$A$5</c:f>
              <c:strCache>
                <c:ptCount val="4"/>
                <c:pt idx="0">
                  <c:v>Lowest RP (25%)</c:v>
                </c:pt>
                <c:pt idx="3">
                  <c:v>Highest RP (25%)</c:v>
                </c:pt>
              </c:strCache>
            </c:strRef>
          </c:cat>
          <c:val>
            <c:numRef>
              <c:f>Sheet1!$B$2:$B$5</c:f>
              <c:numCache>
                <c:formatCode>General</c:formatCode>
                <c:ptCount val="4"/>
                <c:pt idx="0">
                  <c:v>0.06</c:v>
                </c:pt>
                <c:pt idx="1">
                  <c:v>0.14</c:v>
                </c:pt>
                <c:pt idx="2">
                  <c:v>0.29</c:v>
                </c:pt>
                <c:pt idx="3">
                  <c:v>0.51</c:v>
                </c:pt>
              </c:numCache>
            </c:numRef>
          </c:val>
        </c:ser>
        <c:dLbls>
          <c:showLegendKey val="0"/>
          <c:showVal val="0"/>
          <c:showCatName val="0"/>
          <c:showSerName val="0"/>
          <c:showPercent val="0"/>
          <c:showBubbleSize val="0"/>
        </c:dLbls>
        <c:gapWidth val="20"/>
        <c:axId val="3340808"/>
        <c:axId val="3761048"/>
      </c:barChart>
      <c:catAx>
        <c:axId val="3340808"/>
        <c:scaling>
          <c:orientation val="minMax"/>
        </c:scaling>
        <c:delete val="0"/>
        <c:axPos val="b"/>
        <c:majorTickMark val="out"/>
        <c:minorTickMark val="none"/>
        <c:tickLblPos val="nextTo"/>
        <c:crossAx val="3761048"/>
        <c:crosses val="autoZero"/>
        <c:auto val="1"/>
        <c:lblAlgn val="ctr"/>
        <c:lblOffset val="100"/>
        <c:noMultiLvlLbl val="0"/>
      </c:catAx>
      <c:valAx>
        <c:axId val="3761048"/>
        <c:scaling>
          <c:orientation val="minMax"/>
        </c:scaling>
        <c:delete val="1"/>
        <c:axPos val="l"/>
        <c:majorGridlines/>
        <c:numFmt formatCode="General" sourceLinked="1"/>
        <c:majorTickMark val="out"/>
        <c:minorTickMark val="none"/>
        <c:tickLblPos val="nextTo"/>
        <c:crossAx val="334080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C895D2-A3AB-448D-95AC-670F76C4D37C}"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56AC2EF3-2CD3-4FA8-BC6B-96C7A89D9459}">
      <dgm:prSet phldrT="[Text]"/>
      <dgm:spPr/>
      <dgm:t>
        <a:bodyPr anchor="t"/>
        <a:lstStyle/>
        <a:p>
          <a:r>
            <a:rPr lang="en-US" dirty="0" smtClean="0"/>
            <a:t>AGO</a:t>
          </a:r>
          <a:endParaRPr lang="en-US" dirty="0"/>
        </a:p>
      </dgm:t>
    </dgm:pt>
    <dgm:pt modelId="{4DA727E4-B1B3-48A2-AE0D-89A5DFB91EF8}" type="parTrans" cxnId="{0BE270FF-EB01-48BE-8F2E-B53F5453FF00}">
      <dgm:prSet/>
      <dgm:spPr/>
      <dgm:t>
        <a:bodyPr/>
        <a:lstStyle/>
        <a:p>
          <a:endParaRPr lang="en-US"/>
        </a:p>
      </dgm:t>
    </dgm:pt>
    <dgm:pt modelId="{A021061E-8EB5-4BE4-8205-339F715AD719}" type="sibTrans" cxnId="{0BE270FF-EB01-48BE-8F2E-B53F5453FF00}">
      <dgm:prSet/>
      <dgm:spPr/>
      <dgm:t>
        <a:bodyPr/>
        <a:lstStyle/>
        <a:p>
          <a:endParaRPr lang="en-US"/>
        </a:p>
      </dgm:t>
    </dgm:pt>
    <dgm:pt modelId="{6B37D954-CA98-452D-A8B6-E9BF76814211}">
      <dgm:prSet phldrT="[Text]"/>
      <dgm:spPr/>
      <dgm:t>
        <a:bodyPr anchor="b"/>
        <a:lstStyle/>
        <a:p>
          <a:r>
            <a:rPr lang="en-US" dirty="0" smtClean="0"/>
            <a:t>CHIA </a:t>
          </a:r>
          <a:endParaRPr lang="en-US" dirty="0"/>
        </a:p>
      </dgm:t>
    </dgm:pt>
    <dgm:pt modelId="{3C86DC20-A8D7-4DA5-9CE3-7E2EF2282492}" type="parTrans" cxnId="{C007B24E-2DA9-4CB4-864A-7763C4AA2A21}">
      <dgm:prSet/>
      <dgm:spPr/>
      <dgm:t>
        <a:bodyPr/>
        <a:lstStyle/>
        <a:p>
          <a:endParaRPr lang="en-US"/>
        </a:p>
      </dgm:t>
    </dgm:pt>
    <dgm:pt modelId="{25E98E1C-CC53-43A2-87CD-5D266107747B}" type="sibTrans" cxnId="{C007B24E-2DA9-4CB4-864A-7763C4AA2A21}">
      <dgm:prSet/>
      <dgm:spPr/>
      <dgm:t>
        <a:bodyPr/>
        <a:lstStyle/>
        <a:p>
          <a:endParaRPr lang="en-US"/>
        </a:p>
      </dgm:t>
    </dgm:pt>
    <dgm:pt modelId="{6ACE70D1-E264-4A02-8F36-1D147C945855}">
      <dgm:prSet phldrT="[Text]"/>
      <dgm:spPr/>
      <dgm:t>
        <a:bodyPr anchor="t"/>
        <a:lstStyle/>
        <a:p>
          <a:r>
            <a:rPr lang="en-US" dirty="0" smtClean="0"/>
            <a:t>HPC</a:t>
          </a:r>
          <a:endParaRPr lang="en-US" dirty="0"/>
        </a:p>
      </dgm:t>
    </dgm:pt>
    <dgm:pt modelId="{A1073BB7-A12D-41EB-BA08-9969152E2EB6}" type="parTrans" cxnId="{E19E1F89-3B28-474D-9C37-FE13B8AB6805}">
      <dgm:prSet/>
      <dgm:spPr/>
      <dgm:t>
        <a:bodyPr/>
        <a:lstStyle/>
        <a:p>
          <a:endParaRPr lang="en-US"/>
        </a:p>
      </dgm:t>
    </dgm:pt>
    <dgm:pt modelId="{8DB1DB2D-27D2-4A0B-8AAC-DFC5078DE01B}" type="sibTrans" cxnId="{E19E1F89-3B28-474D-9C37-FE13B8AB6805}">
      <dgm:prSet/>
      <dgm:spPr/>
      <dgm:t>
        <a:bodyPr/>
        <a:lstStyle/>
        <a:p>
          <a:endParaRPr lang="en-US"/>
        </a:p>
      </dgm:t>
    </dgm:pt>
    <dgm:pt modelId="{687589CC-4B2E-4186-964A-6F8C08167024}">
      <dgm:prSet/>
      <dgm:spPr/>
      <dgm:t>
        <a:bodyPr/>
        <a:lstStyle/>
        <a:p>
          <a:r>
            <a:rPr lang="en-US" dirty="0" smtClean="0"/>
            <a:t>HPC</a:t>
          </a:r>
          <a:endParaRPr lang="en-US" dirty="0"/>
        </a:p>
      </dgm:t>
    </dgm:pt>
    <dgm:pt modelId="{8BF2428B-66C8-446F-A57C-FE321EA7FC23}" type="parTrans" cxnId="{33D6C8E3-A6C0-42D7-8EED-981771E723F4}">
      <dgm:prSet/>
      <dgm:spPr/>
      <dgm:t>
        <a:bodyPr/>
        <a:lstStyle/>
        <a:p>
          <a:endParaRPr lang="en-US"/>
        </a:p>
      </dgm:t>
    </dgm:pt>
    <dgm:pt modelId="{3FB93A8C-DB19-47A2-ABD2-91B9467FDAA5}" type="sibTrans" cxnId="{33D6C8E3-A6C0-42D7-8EED-981771E723F4}">
      <dgm:prSet/>
      <dgm:spPr/>
      <dgm:t>
        <a:bodyPr/>
        <a:lstStyle/>
        <a:p>
          <a:endParaRPr lang="en-US"/>
        </a:p>
      </dgm:t>
    </dgm:pt>
    <dgm:pt modelId="{97CCAB3F-6DC2-48A3-AE8E-AE97ED6ECC24}">
      <dgm:prSet/>
      <dgm:spPr/>
      <dgm:t>
        <a:bodyPr/>
        <a:lstStyle/>
        <a:p>
          <a:endParaRPr lang="en-US"/>
        </a:p>
      </dgm:t>
    </dgm:pt>
    <dgm:pt modelId="{4EE55611-0597-49DB-8B9D-9F496190A745}" type="parTrans" cxnId="{6C4A3E0F-DD9F-4734-A9BC-2E69C1BB295E}">
      <dgm:prSet/>
      <dgm:spPr/>
      <dgm:t>
        <a:bodyPr/>
        <a:lstStyle/>
        <a:p>
          <a:endParaRPr lang="en-US"/>
        </a:p>
      </dgm:t>
    </dgm:pt>
    <dgm:pt modelId="{01AFAB1B-A17D-4B0D-9D8C-8E596138303F}" type="sibTrans" cxnId="{6C4A3E0F-DD9F-4734-A9BC-2E69C1BB295E}">
      <dgm:prSet/>
      <dgm:spPr/>
      <dgm:t>
        <a:bodyPr/>
        <a:lstStyle/>
        <a:p>
          <a:endParaRPr lang="en-US"/>
        </a:p>
      </dgm:t>
    </dgm:pt>
    <dgm:pt modelId="{B808CB07-959C-49F6-BA70-028D980CF643}" type="pres">
      <dgm:prSet presAssocID="{ECC895D2-A3AB-448D-95AC-670F76C4D37C}" presName="Name0" presStyleCnt="0">
        <dgm:presLayoutVars>
          <dgm:dir/>
          <dgm:resizeHandles val="exact"/>
        </dgm:presLayoutVars>
      </dgm:prSet>
      <dgm:spPr/>
      <dgm:t>
        <a:bodyPr/>
        <a:lstStyle/>
        <a:p>
          <a:endParaRPr lang="en-US"/>
        </a:p>
      </dgm:t>
    </dgm:pt>
    <dgm:pt modelId="{0A2803B9-2DCA-4E6E-95AF-225472C90959}" type="pres">
      <dgm:prSet presAssocID="{ECC895D2-A3AB-448D-95AC-670F76C4D37C}" presName="arrow" presStyleLbl="bgShp" presStyleIdx="0" presStyleCnt="1"/>
      <dgm:spPr/>
    </dgm:pt>
    <dgm:pt modelId="{06B4B8C5-725A-425C-AC42-AD691E2DAAFA}" type="pres">
      <dgm:prSet presAssocID="{ECC895D2-A3AB-448D-95AC-670F76C4D37C}" presName="points" presStyleCnt="0"/>
      <dgm:spPr/>
    </dgm:pt>
    <dgm:pt modelId="{8875CA4F-5149-4D26-AF28-3AE3BD7DEE6F}" type="pres">
      <dgm:prSet presAssocID="{56AC2EF3-2CD3-4FA8-BC6B-96C7A89D9459}" presName="compositeA" presStyleCnt="0"/>
      <dgm:spPr/>
    </dgm:pt>
    <dgm:pt modelId="{0406EA3D-0C6C-477C-B2B7-3F566AB05F28}" type="pres">
      <dgm:prSet presAssocID="{56AC2EF3-2CD3-4FA8-BC6B-96C7A89D9459}" presName="textA" presStyleLbl="revTx" presStyleIdx="0" presStyleCnt="4" custLinFactY="50000" custLinFactNeighborX="-208" custLinFactNeighborY="100000">
        <dgm:presLayoutVars>
          <dgm:bulletEnabled val="1"/>
        </dgm:presLayoutVars>
      </dgm:prSet>
      <dgm:spPr/>
      <dgm:t>
        <a:bodyPr/>
        <a:lstStyle/>
        <a:p>
          <a:endParaRPr lang="en-US"/>
        </a:p>
      </dgm:t>
    </dgm:pt>
    <dgm:pt modelId="{F38499B0-A1A1-4FD0-87D7-6486F9F958F1}" type="pres">
      <dgm:prSet presAssocID="{56AC2EF3-2CD3-4FA8-BC6B-96C7A89D9459}" presName="circleA" presStyleLbl="node1" presStyleIdx="0" presStyleCnt="4" custScaleX="147816" custScaleY="147816"/>
      <dgm:spPr>
        <a:solidFill>
          <a:schemeClr val="accent6"/>
        </a:solidFill>
      </dgm:spPr>
    </dgm:pt>
    <dgm:pt modelId="{F3E209AF-7974-4E01-B780-E7954E08B06D}" type="pres">
      <dgm:prSet presAssocID="{56AC2EF3-2CD3-4FA8-BC6B-96C7A89D9459}" presName="spaceA" presStyleCnt="0"/>
      <dgm:spPr/>
    </dgm:pt>
    <dgm:pt modelId="{60856F3C-09EF-4AED-8A5B-670B3BF16B2A}" type="pres">
      <dgm:prSet presAssocID="{A021061E-8EB5-4BE4-8205-339F715AD719}" presName="space" presStyleCnt="0"/>
      <dgm:spPr/>
    </dgm:pt>
    <dgm:pt modelId="{F3EE4354-9264-4B87-8432-A436B193C2E8}" type="pres">
      <dgm:prSet presAssocID="{6B37D954-CA98-452D-A8B6-E9BF76814211}" presName="compositeB" presStyleCnt="0"/>
      <dgm:spPr/>
    </dgm:pt>
    <dgm:pt modelId="{EBCEF6E0-2916-4B57-84C2-D7D9774FE1A4}" type="pres">
      <dgm:prSet presAssocID="{6B37D954-CA98-452D-A8B6-E9BF76814211}" presName="textB" presStyleLbl="revTx" presStyleIdx="1" presStyleCnt="4" custLinFactY="-50000" custLinFactNeighborX="799" custLinFactNeighborY="-100000">
        <dgm:presLayoutVars>
          <dgm:bulletEnabled val="1"/>
        </dgm:presLayoutVars>
      </dgm:prSet>
      <dgm:spPr/>
      <dgm:t>
        <a:bodyPr/>
        <a:lstStyle/>
        <a:p>
          <a:endParaRPr lang="en-US"/>
        </a:p>
      </dgm:t>
    </dgm:pt>
    <dgm:pt modelId="{30015DA1-926E-43C1-ADCC-4E29ED8D6543}" type="pres">
      <dgm:prSet presAssocID="{6B37D954-CA98-452D-A8B6-E9BF76814211}" presName="circleB" presStyleLbl="node1" presStyleIdx="1" presStyleCnt="4" custScaleX="182456" custScaleY="182455"/>
      <dgm:spPr>
        <a:solidFill>
          <a:schemeClr val="tx2"/>
        </a:solidFill>
      </dgm:spPr>
    </dgm:pt>
    <dgm:pt modelId="{D275CED1-D405-4100-87BF-0E5B25C9CAE8}" type="pres">
      <dgm:prSet presAssocID="{6B37D954-CA98-452D-A8B6-E9BF76814211}" presName="spaceB" presStyleCnt="0"/>
      <dgm:spPr/>
    </dgm:pt>
    <dgm:pt modelId="{A44D4F2B-2AC0-4D55-AFD3-ABEF6F053386}" type="pres">
      <dgm:prSet presAssocID="{25E98E1C-CC53-43A2-87CD-5D266107747B}" presName="space" presStyleCnt="0"/>
      <dgm:spPr/>
    </dgm:pt>
    <dgm:pt modelId="{642C05D0-FD8B-49FA-841C-34BD564395D4}" type="pres">
      <dgm:prSet presAssocID="{6ACE70D1-E264-4A02-8F36-1D147C945855}" presName="compositeA" presStyleCnt="0"/>
      <dgm:spPr/>
    </dgm:pt>
    <dgm:pt modelId="{D276881A-34C0-46FB-88BE-00C3C71CA256}" type="pres">
      <dgm:prSet presAssocID="{6ACE70D1-E264-4A02-8F36-1D147C945855}" presName="textA" presStyleLbl="revTx" presStyleIdx="2" presStyleCnt="4" custLinFactY="50000" custLinFactNeighborY="100000">
        <dgm:presLayoutVars>
          <dgm:bulletEnabled val="1"/>
        </dgm:presLayoutVars>
      </dgm:prSet>
      <dgm:spPr/>
      <dgm:t>
        <a:bodyPr/>
        <a:lstStyle/>
        <a:p>
          <a:endParaRPr lang="en-US"/>
        </a:p>
      </dgm:t>
    </dgm:pt>
    <dgm:pt modelId="{A6726DF8-D831-4F3F-9994-99D7851F25A7}" type="pres">
      <dgm:prSet presAssocID="{6ACE70D1-E264-4A02-8F36-1D147C945855}" presName="circleA" presStyleLbl="node1" presStyleIdx="2" presStyleCnt="4" custScaleX="147816" custScaleY="147816"/>
      <dgm:spPr>
        <a:solidFill>
          <a:schemeClr val="accent6"/>
        </a:solidFill>
      </dgm:spPr>
    </dgm:pt>
    <dgm:pt modelId="{E408EA01-6969-45F9-B1E0-A91114FFF648}" type="pres">
      <dgm:prSet presAssocID="{6ACE70D1-E264-4A02-8F36-1D147C945855}" presName="spaceA" presStyleCnt="0"/>
      <dgm:spPr/>
    </dgm:pt>
    <dgm:pt modelId="{340A32F7-6381-4F55-8CDE-19E7DD68C095}" type="pres">
      <dgm:prSet presAssocID="{8DB1DB2D-27D2-4A0B-8AAC-DFC5078DE01B}" presName="space" presStyleCnt="0"/>
      <dgm:spPr/>
    </dgm:pt>
    <dgm:pt modelId="{E73DE876-921F-4ABB-9847-73248267052B}" type="pres">
      <dgm:prSet presAssocID="{687589CC-4B2E-4186-964A-6F8C08167024}" presName="compositeB" presStyleCnt="0"/>
      <dgm:spPr/>
    </dgm:pt>
    <dgm:pt modelId="{6D2ACEB8-CCBF-4C4E-82ED-5135D9FC93EB}" type="pres">
      <dgm:prSet presAssocID="{687589CC-4B2E-4186-964A-6F8C08167024}" presName="textB" presStyleLbl="revTx" presStyleIdx="3" presStyleCnt="4">
        <dgm:presLayoutVars>
          <dgm:bulletEnabled val="1"/>
        </dgm:presLayoutVars>
      </dgm:prSet>
      <dgm:spPr/>
      <dgm:t>
        <a:bodyPr/>
        <a:lstStyle/>
        <a:p>
          <a:endParaRPr lang="en-US"/>
        </a:p>
      </dgm:t>
    </dgm:pt>
    <dgm:pt modelId="{475A8207-F7D7-4581-BB8C-0E7132A040CA}" type="pres">
      <dgm:prSet presAssocID="{687589CC-4B2E-4186-964A-6F8C08167024}" presName="circleB" presStyleLbl="node1" presStyleIdx="3" presStyleCnt="4" custScaleX="147816" custScaleY="147816"/>
      <dgm:spPr>
        <a:solidFill>
          <a:schemeClr val="accent6"/>
        </a:solidFill>
      </dgm:spPr>
    </dgm:pt>
    <dgm:pt modelId="{B12A9F54-91C3-4932-8E1B-E93F2FD15835}" type="pres">
      <dgm:prSet presAssocID="{687589CC-4B2E-4186-964A-6F8C08167024}" presName="spaceB" presStyleCnt="0"/>
      <dgm:spPr/>
    </dgm:pt>
  </dgm:ptLst>
  <dgm:cxnLst>
    <dgm:cxn modelId="{22996C60-0A0B-472B-B41F-EC812032C16D}" type="presOf" srcId="{97CCAB3F-6DC2-48A3-AE8E-AE97ED6ECC24}" destId="{6D2ACEB8-CCBF-4C4E-82ED-5135D9FC93EB}" srcOrd="0" destOrd="1" presId="urn:microsoft.com/office/officeart/2005/8/layout/hProcess11"/>
    <dgm:cxn modelId="{6C4A3E0F-DD9F-4734-A9BC-2E69C1BB295E}" srcId="{687589CC-4B2E-4186-964A-6F8C08167024}" destId="{97CCAB3F-6DC2-48A3-AE8E-AE97ED6ECC24}" srcOrd="0" destOrd="0" parTransId="{4EE55611-0597-49DB-8B9D-9F496190A745}" sibTransId="{01AFAB1B-A17D-4B0D-9D8C-8E596138303F}"/>
    <dgm:cxn modelId="{33D6C8E3-A6C0-42D7-8EED-981771E723F4}" srcId="{ECC895D2-A3AB-448D-95AC-670F76C4D37C}" destId="{687589CC-4B2E-4186-964A-6F8C08167024}" srcOrd="3" destOrd="0" parTransId="{8BF2428B-66C8-446F-A57C-FE321EA7FC23}" sibTransId="{3FB93A8C-DB19-47A2-ABD2-91B9467FDAA5}"/>
    <dgm:cxn modelId="{A635B246-4939-451B-AB32-310B13395043}" type="presOf" srcId="{ECC895D2-A3AB-448D-95AC-670F76C4D37C}" destId="{B808CB07-959C-49F6-BA70-028D980CF643}" srcOrd="0" destOrd="0" presId="urn:microsoft.com/office/officeart/2005/8/layout/hProcess11"/>
    <dgm:cxn modelId="{C007B24E-2DA9-4CB4-864A-7763C4AA2A21}" srcId="{ECC895D2-A3AB-448D-95AC-670F76C4D37C}" destId="{6B37D954-CA98-452D-A8B6-E9BF76814211}" srcOrd="1" destOrd="0" parTransId="{3C86DC20-A8D7-4DA5-9CE3-7E2EF2282492}" sibTransId="{25E98E1C-CC53-43A2-87CD-5D266107747B}"/>
    <dgm:cxn modelId="{A15A4EA0-2374-4802-B359-C4A638B14891}" type="presOf" srcId="{6ACE70D1-E264-4A02-8F36-1D147C945855}" destId="{D276881A-34C0-46FB-88BE-00C3C71CA256}" srcOrd="0" destOrd="0" presId="urn:microsoft.com/office/officeart/2005/8/layout/hProcess11"/>
    <dgm:cxn modelId="{E19E1F89-3B28-474D-9C37-FE13B8AB6805}" srcId="{ECC895D2-A3AB-448D-95AC-670F76C4D37C}" destId="{6ACE70D1-E264-4A02-8F36-1D147C945855}" srcOrd="2" destOrd="0" parTransId="{A1073BB7-A12D-41EB-BA08-9969152E2EB6}" sibTransId="{8DB1DB2D-27D2-4A0B-8AAC-DFC5078DE01B}"/>
    <dgm:cxn modelId="{42A45A52-4B41-45F9-BA9A-A96B4F2564C3}" type="presOf" srcId="{687589CC-4B2E-4186-964A-6F8C08167024}" destId="{6D2ACEB8-CCBF-4C4E-82ED-5135D9FC93EB}" srcOrd="0" destOrd="0" presId="urn:microsoft.com/office/officeart/2005/8/layout/hProcess11"/>
    <dgm:cxn modelId="{0BE270FF-EB01-48BE-8F2E-B53F5453FF00}" srcId="{ECC895D2-A3AB-448D-95AC-670F76C4D37C}" destId="{56AC2EF3-2CD3-4FA8-BC6B-96C7A89D9459}" srcOrd="0" destOrd="0" parTransId="{4DA727E4-B1B3-48A2-AE0D-89A5DFB91EF8}" sibTransId="{A021061E-8EB5-4BE4-8205-339F715AD719}"/>
    <dgm:cxn modelId="{41BFA7A6-C2F7-4B9F-970A-DFD9BC111F1D}" type="presOf" srcId="{6B37D954-CA98-452D-A8B6-E9BF76814211}" destId="{EBCEF6E0-2916-4B57-84C2-D7D9774FE1A4}" srcOrd="0" destOrd="0" presId="urn:microsoft.com/office/officeart/2005/8/layout/hProcess11"/>
    <dgm:cxn modelId="{2932AE2B-AB7C-480B-B594-87913D1F4B82}" type="presOf" srcId="{56AC2EF3-2CD3-4FA8-BC6B-96C7A89D9459}" destId="{0406EA3D-0C6C-477C-B2B7-3F566AB05F28}" srcOrd="0" destOrd="0" presId="urn:microsoft.com/office/officeart/2005/8/layout/hProcess11"/>
    <dgm:cxn modelId="{1D12E25C-3E24-48BC-8C56-7B071F32DDEA}" type="presParOf" srcId="{B808CB07-959C-49F6-BA70-028D980CF643}" destId="{0A2803B9-2DCA-4E6E-95AF-225472C90959}" srcOrd="0" destOrd="0" presId="urn:microsoft.com/office/officeart/2005/8/layout/hProcess11"/>
    <dgm:cxn modelId="{A30E3382-03D6-4A77-9465-4D2BDCFEFA7E}" type="presParOf" srcId="{B808CB07-959C-49F6-BA70-028D980CF643}" destId="{06B4B8C5-725A-425C-AC42-AD691E2DAAFA}" srcOrd="1" destOrd="0" presId="urn:microsoft.com/office/officeart/2005/8/layout/hProcess11"/>
    <dgm:cxn modelId="{366130CE-7648-43BB-8DA8-094B53E58B39}" type="presParOf" srcId="{06B4B8C5-725A-425C-AC42-AD691E2DAAFA}" destId="{8875CA4F-5149-4D26-AF28-3AE3BD7DEE6F}" srcOrd="0" destOrd="0" presId="urn:microsoft.com/office/officeart/2005/8/layout/hProcess11"/>
    <dgm:cxn modelId="{CB697F12-89CA-4656-9AE3-58A01AA8D756}" type="presParOf" srcId="{8875CA4F-5149-4D26-AF28-3AE3BD7DEE6F}" destId="{0406EA3D-0C6C-477C-B2B7-3F566AB05F28}" srcOrd="0" destOrd="0" presId="urn:microsoft.com/office/officeart/2005/8/layout/hProcess11"/>
    <dgm:cxn modelId="{EE5F8385-F857-43DB-98AA-4D312212A941}" type="presParOf" srcId="{8875CA4F-5149-4D26-AF28-3AE3BD7DEE6F}" destId="{F38499B0-A1A1-4FD0-87D7-6486F9F958F1}" srcOrd="1" destOrd="0" presId="urn:microsoft.com/office/officeart/2005/8/layout/hProcess11"/>
    <dgm:cxn modelId="{41653801-77BF-45CB-9F63-4C55D96FE899}" type="presParOf" srcId="{8875CA4F-5149-4D26-AF28-3AE3BD7DEE6F}" destId="{F3E209AF-7974-4E01-B780-E7954E08B06D}" srcOrd="2" destOrd="0" presId="urn:microsoft.com/office/officeart/2005/8/layout/hProcess11"/>
    <dgm:cxn modelId="{F366030E-EA98-4C84-9EA1-22283413D6AC}" type="presParOf" srcId="{06B4B8C5-725A-425C-AC42-AD691E2DAAFA}" destId="{60856F3C-09EF-4AED-8A5B-670B3BF16B2A}" srcOrd="1" destOrd="0" presId="urn:microsoft.com/office/officeart/2005/8/layout/hProcess11"/>
    <dgm:cxn modelId="{FA3164E3-028E-41CC-B3D1-0575C2276504}" type="presParOf" srcId="{06B4B8C5-725A-425C-AC42-AD691E2DAAFA}" destId="{F3EE4354-9264-4B87-8432-A436B193C2E8}" srcOrd="2" destOrd="0" presId="urn:microsoft.com/office/officeart/2005/8/layout/hProcess11"/>
    <dgm:cxn modelId="{7B2B4B21-63BF-495F-BBFE-64D1F4430C21}" type="presParOf" srcId="{F3EE4354-9264-4B87-8432-A436B193C2E8}" destId="{EBCEF6E0-2916-4B57-84C2-D7D9774FE1A4}" srcOrd="0" destOrd="0" presId="urn:microsoft.com/office/officeart/2005/8/layout/hProcess11"/>
    <dgm:cxn modelId="{C88623FB-AFD3-46BB-9DD9-65E22B6AB0FC}" type="presParOf" srcId="{F3EE4354-9264-4B87-8432-A436B193C2E8}" destId="{30015DA1-926E-43C1-ADCC-4E29ED8D6543}" srcOrd="1" destOrd="0" presId="urn:microsoft.com/office/officeart/2005/8/layout/hProcess11"/>
    <dgm:cxn modelId="{A23B7098-7190-4389-8F53-B465B708826F}" type="presParOf" srcId="{F3EE4354-9264-4B87-8432-A436B193C2E8}" destId="{D275CED1-D405-4100-87BF-0E5B25C9CAE8}" srcOrd="2" destOrd="0" presId="urn:microsoft.com/office/officeart/2005/8/layout/hProcess11"/>
    <dgm:cxn modelId="{E18D6D04-AB7B-48FC-84C0-3D7F06559CCF}" type="presParOf" srcId="{06B4B8C5-725A-425C-AC42-AD691E2DAAFA}" destId="{A44D4F2B-2AC0-4D55-AFD3-ABEF6F053386}" srcOrd="3" destOrd="0" presId="urn:microsoft.com/office/officeart/2005/8/layout/hProcess11"/>
    <dgm:cxn modelId="{30FCCD3F-C550-4927-8350-D8DDBF2027A0}" type="presParOf" srcId="{06B4B8C5-725A-425C-AC42-AD691E2DAAFA}" destId="{642C05D0-FD8B-49FA-841C-34BD564395D4}" srcOrd="4" destOrd="0" presId="urn:microsoft.com/office/officeart/2005/8/layout/hProcess11"/>
    <dgm:cxn modelId="{24E4909C-6352-4582-99AE-98BD4FC306F8}" type="presParOf" srcId="{642C05D0-FD8B-49FA-841C-34BD564395D4}" destId="{D276881A-34C0-46FB-88BE-00C3C71CA256}" srcOrd="0" destOrd="0" presId="urn:microsoft.com/office/officeart/2005/8/layout/hProcess11"/>
    <dgm:cxn modelId="{FB4FDA9D-F449-401D-B0E6-F7C99C76D911}" type="presParOf" srcId="{642C05D0-FD8B-49FA-841C-34BD564395D4}" destId="{A6726DF8-D831-4F3F-9994-99D7851F25A7}" srcOrd="1" destOrd="0" presId="urn:microsoft.com/office/officeart/2005/8/layout/hProcess11"/>
    <dgm:cxn modelId="{0FA25E6C-1A2A-4FFB-9D70-108C1B33C1A3}" type="presParOf" srcId="{642C05D0-FD8B-49FA-841C-34BD564395D4}" destId="{E408EA01-6969-45F9-B1E0-A91114FFF648}" srcOrd="2" destOrd="0" presId="urn:microsoft.com/office/officeart/2005/8/layout/hProcess11"/>
    <dgm:cxn modelId="{154F9E32-D7A5-4EBF-923E-058B6331D0AD}" type="presParOf" srcId="{06B4B8C5-725A-425C-AC42-AD691E2DAAFA}" destId="{340A32F7-6381-4F55-8CDE-19E7DD68C095}" srcOrd="5" destOrd="0" presId="urn:microsoft.com/office/officeart/2005/8/layout/hProcess11"/>
    <dgm:cxn modelId="{9F234C53-C249-4AEF-9AC7-A91CA2580ADF}" type="presParOf" srcId="{06B4B8C5-725A-425C-AC42-AD691E2DAAFA}" destId="{E73DE876-921F-4ABB-9847-73248267052B}" srcOrd="6" destOrd="0" presId="urn:microsoft.com/office/officeart/2005/8/layout/hProcess11"/>
    <dgm:cxn modelId="{6C6AB71D-4740-4002-94CA-22C5C95D937F}" type="presParOf" srcId="{E73DE876-921F-4ABB-9847-73248267052B}" destId="{6D2ACEB8-CCBF-4C4E-82ED-5135D9FC93EB}" srcOrd="0" destOrd="0" presId="urn:microsoft.com/office/officeart/2005/8/layout/hProcess11"/>
    <dgm:cxn modelId="{79D1FE37-8461-4877-8AA6-19633D16F350}" type="presParOf" srcId="{E73DE876-921F-4ABB-9847-73248267052B}" destId="{475A8207-F7D7-4581-BB8C-0E7132A040CA}" srcOrd="1" destOrd="0" presId="urn:microsoft.com/office/officeart/2005/8/layout/hProcess11"/>
    <dgm:cxn modelId="{7B6FB224-032B-4752-A152-99C1FA4A38D1}" type="presParOf" srcId="{E73DE876-921F-4ABB-9847-73248267052B}" destId="{B12A9F54-91C3-4932-8E1B-E93F2FD15835}" srcOrd="2" destOrd="0" presId="urn:microsoft.com/office/officeart/2005/8/layout/hProcess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2803B9-2DCA-4E6E-95AF-225472C90959}">
      <dsp:nvSpPr>
        <dsp:cNvPr id="0" name=""/>
        <dsp:cNvSpPr/>
      </dsp:nvSpPr>
      <dsp:spPr>
        <a:xfrm>
          <a:off x="0" y="1281112"/>
          <a:ext cx="7783142" cy="170815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06EA3D-0C6C-477C-B2B7-3F566AB05F28}">
      <dsp:nvSpPr>
        <dsp:cNvPr id="0" name=""/>
        <dsp:cNvSpPr/>
      </dsp:nvSpPr>
      <dsp:spPr>
        <a:xfrm>
          <a:off x="0" y="2562225"/>
          <a:ext cx="1686220" cy="1708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256" tIns="270256" rIns="270256" bIns="270256" numCol="1" spcCol="1270" anchor="t" anchorCtr="0">
          <a:noAutofit/>
        </a:bodyPr>
        <a:lstStyle/>
        <a:p>
          <a:pPr lvl="0" algn="ctr" defTabSz="1689100">
            <a:lnSpc>
              <a:spcPct val="90000"/>
            </a:lnSpc>
            <a:spcBef>
              <a:spcPct val="0"/>
            </a:spcBef>
            <a:spcAft>
              <a:spcPct val="35000"/>
            </a:spcAft>
          </a:pPr>
          <a:r>
            <a:rPr lang="en-US" sz="3800" kern="1200" dirty="0" smtClean="0"/>
            <a:t>AGO</a:t>
          </a:r>
          <a:endParaRPr lang="en-US" sz="3800" kern="1200" dirty="0"/>
        </a:p>
      </dsp:txBody>
      <dsp:txXfrm>
        <a:off x="0" y="2562225"/>
        <a:ext cx="1686220" cy="1708150"/>
      </dsp:txXfrm>
    </dsp:sp>
    <dsp:sp modelId="{F38499B0-A1A1-4FD0-87D7-6486F9F958F1}">
      <dsp:nvSpPr>
        <dsp:cNvPr id="0" name=""/>
        <dsp:cNvSpPr/>
      </dsp:nvSpPr>
      <dsp:spPr>
        <a:xfrm>
          <a:off x="531001" y="1819572"/>
          <a:ext cx="631229" cy="631229"/>
        </a:xfrm>
        <a:prstGeom prst="ellipse">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CEF6E0-2916-4B57-84C2-D7D9774FE1A4}">
      <dsp:nvSpPr>
        <dsp:cNvPr id="0" name=""/>
        <dsp:cNvSpPr/>
      </dsp:nvSpPr>
      <dsp:spPr>
        <a:xfrm>
          <a:off x="1787510" y="0"/>
          <a:ext cx="1686220" cy="1708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256" tIns="270256" rIns="270256" bIns="270256" numCol="1" spcCol="1270" anchor="b" anchorCtr="0">
          <a:noAutofit/>
        </a:bodyPr>
        <a:lstStyle/>
        <a:p>
          <a:pPr lvl="0" algn="ctr" defTabSz="1689100">
            <a:lnSpc>
              <a:spcPct val="90000"/>
            </a:lnSpc>
            <a:spcBef>
              <a:spcPct val="0"/>
            </a:spcBef>
            <a:spcAft>
              <a:spcPct val="35000"/>
            </a:spcAft>
          </a:pPr>
          <a:r>
            <a:rPr lang="en-US" sz="3800" kern="1200" dirty="0" smtClean="0"/>
            <a:t>CHIA </a:t>
          </a:r>
          <a:endParaRPr lang="en-US" sz="3800" kern="1200" dirty="0"/>
        </a:p>
      </dsp:txBody>
      <dsp:txXfrm>
        <a:off x="1787510" y="0"/>
        <a:ext cx="1686220" cy="1708150"/>
      </dsp:txXfrm>
    </dsp:sp>
    <dsp:sp modelId="{30015DA1-926E-43C1-ADCC-4E29ED8D6543}">
      <dsp:nvSpPr>
        <dsp:cNvPr id="0" name=""/>
        <dsp:cNvSpPr/>
      </dsp:nvSpPr>
      <dsp:spPr>
        <a:xfrm>
          <a:off x="2227570" y="1745611"/>
          <a:ext cx="779155" cy="779151"/>
        </a:xfrm>
        <a:prstGeom prst="ellipse">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76881A-34C0-46FB-88BE-00C3C71CA256}">
      <dsp:nvSpPr>
        <dsp:cNvPr id="0" name=""/>
        <dsp:cNvSpPr/>
      </dsp:nvSpPr>
      <dsp:spPr>
        <a:xfrm>
          <a:off x="3544569" y="2562225"/>
          <a:ext cx="1686220" cy="1708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256" tIns="270256" rIns="270256" bIns="270256" numCol="1" spcCol="1270" anchor="t" anchorCtr="0">
          <a:noAutofit/>
        </a:bodyPr>
        <a:lstStyle/>
        <a:p>
          <a:pPr lvl="0" algn="ctr" defTabSz="1689100">
            <a:lnSpc>
              <a:spcPct val="90000"/>
            </a:lnSpc>
            <a:spcBef>
              <a:spcPct val="0"/>
            </a:spcBef>
            <a:spcAft>
              <a:spcPct val="35000"/>
            </a:spcAft>
          </a:pPr>
          <a:r>
            <a:rPr lang="en-US" sz="3800" kern="1200" dirty="0" smtClean="0"/>
            <a:t>HPC</a:t>
          </a:r>
          <a:endParaRPr lang="en-US" sz="3800" kern="1200" dirty="0"/>
        </a:p>
      </dsp:txBody>
      <dsp:txXfrm>
        <a:off x="3544569" y="2562225"/>
        <a:ext cx="1686220" cy="1708150"/>
      </dsp:txXfrm>
    </dsp:sp>
    <dsp:sp modelId="{A6726DF8-D831-4F3F-9994-99D7851F25A7}">
      <dsp:nvSpPr>
        <dsp:cNvPr id="0" name=""/>
        <dsp:cNvSpPr/>
      </dsp:nvSpPr>
      <dsp:spPr>
        <a:xfrm>
          <a:off x="4072064" y="1819572"/>
          <a:ext cx="631229" cy="631229"/>
        </a:xfrm>
        <a:prstGeom prst="ellipse">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2ACEB8-CCBF-4C4E-82ED-5135D9FC93EB}">
      <dsp:nvSpPr>
        <dsp:cNvPr id="0" name=""/>
        <dsp:cNvSpPr/>
      </dsp:nvSpPr>
      <dsp:spPr>
        <a:xfrm>
          <a:off x="5315101" y="2562224"/>
          <a:ext cx="1686220" cy="1708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256" tIns="270256" rIns="270256" bIns="270256" numCol="1" spcCol="1270" anchor="t" anchorCtr="1">
          <a:noAutofit/>
        </a:bodyPr>
        <a:lstStyle/>
        <a:p>
          <a:pPr lvl="0" algn="l" defTabSz="1689100">
            <a:lnSpc>
              <a:spcPct val="90000"/>
            </a:lnSpc>
            <a:spcBef>
              <a:spcPct val="0"/>
            </a:spcBef>
            <a:spcAft>
              <a:spcPct val="35000"/>
            </a:spcAft>
          </a:pPr>
          <a:r>
            <a:rPr lang="en-US" sz="3800" kern="1200" dirty="0" smtClean="0"/>
            <a:t>HPC</a:t>
          </a:r>
          <a:endParaRPr lang="en-US" sz="3800" kern="1200" dirty="0"/>
        </a:p>
        <a:p>
          <a:pPr marL="285750" lvl="1" indent="-285750" algn="l" defTabSz="1333500">
            <a:lnSpc>
              <a:spcPct val="90000"/>
            </a:lnSpc>
            <a:spcBef>
              <a:spcPct val="0"/>
            </a:spcBef>
            <a:spcAft>
              <a:spcPct val="15000"/>
            </a:spcAft>
            <a:buChar char="••"/>
          </a:pPr>
          <a:endParaRPr lang="en-US" sz="3000" kern="1200"/>
        </a:p>
      </dsp:txBody>
      <dsp:txXfrm>
        <a:off x="5315101" y="2562224"/>
        <a:ext cx="1686220" cy="1708150"/>
      </dsp:txXfrm>
    </dsp:sp>
    <dsp:sp modelId="{475A8207-F7D7-4581-BB8C-0E7132A040CA}">
      <dsp:nvSpPr>
        <dsp:cNvPr id="0" name=""/>
        <dsp:cNvSpPr/>
      </dsp:nvSpPr>
      <dsp:spPr>
        <a:xfrm>
          <a:off x="5842596" y="1819572"/>
          <a:ext cx="631229" cy="631229"/>
        </a:xfrm>
        <a:prstGeom prst="ellipse">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Relationships xmlns="http://schemas.openxmlformats.org/package/2006/relationships">
  <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56A1D4-77C1-4469-8A1C-A9B89023C927}" type="datetimeFigureOut">
              <a:rPr lang="en-US" smtClean="0"/>
              <a:t>8/19/13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D370D0-7FE9-4454-8EF4-82F85BF2120B}" type="slidenum">
              <a:rPr lang="en-US" smtClean="0"/>
              <a:t>‹#›</a:t>
            </a:fld>
            <a:endParaRPr lang="en-US"/>
          </a:p>
        </p:txBody>
      </p:sp>
    </p:spTree>
    <p:extLst>
      <p:ext uri="{BB962C8B-B14F-4D97-AF65-F5344CB8AC3E}">
        <p14:creationId xmlns:p14="http://schemas.microsoft.com/office/powerpoint/2010/main" val="1496691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2.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This is the Center for Health Information and Analysis’ briefing on its first </a:t>
            </a:r>
            <a:r>
              <a:rPr lang="en-US" sz="1200" i="1" kern="1200" dirty="0" smtClean="0">
                <a:solidFill>
                  <a:schemeClr val="tx1"/>
                </a:solidFill>
                <a:effectLst/>
                <a:latin typeface="+mn-lt"/>
                <a:ea typeface="+mn-ea"/>
                <a:cs typeface="+mn-cs"/>
              </a:rPr>
              <a:t>Annual Report on the Massachusetts Health Care Market</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2012, FFS was still the most common payment method, but there has been a significant focus on the use of global payment methods in Massachusetts. Thirty-five percent of commercial market enrollees are in plans managed under a global payment arrangement; Blue Cross Blue Shield is the primary driver of this recent shift accounting for 63% of all global payment dollars. These global payment arrangements were ALL within Health Maintenance Organizations (HMOs).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Under a global payment method, a budget is set for all of a patient’s care under a provider, and the provider is held liable for spending. Because global payment arrangements are generally negotiated with primary care groups, the financial incentives may still be mixed, since specialists, who typically provide more costly care, might still be paid on a traditional Fee-for-Service basis.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Massachusetts has traditionally had a larger HMO market than other states, though enrollment in HMOs has declined (it was 59% in 2012). This is important to note because and all global payment arrangements were in the HMO environment. However, payers such as Medicare are increasingly looking into alternative payment arrangements in PPO settings.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t>10</a:t>
            </a:fld>
            <a:endParaRPr lang="en-US"/>
          </a:p>
        </p:txBody>
      </p:sp>
    </p:spTree>
    <p:extLst>
      <p:ext uri="{BB962C8B-B14F-4D97-AF65-F5344CB8AC3E}">
        <p14:creationId xmlns:p14="http://schemas.microsoft.com/office/powerpoint/2010/main" val="2186043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Chapter Three, we examine payments made by payers to individual and system health care providers.</a:t>
            </a:r>
          </a:p>
          <a:p>
            <a:endParaRPr lang="en-US" baseline="0" dirty="0" smtClean="0"/>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56629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Total Medical Expenses (“TME”) for all payers in the Commonwealth increased by 3.8% between 2010 and 2011. TME includes payer spending on member medical expenses, patient cost-sharing, and the self-insured market. The growth in spending was driven primarily by hospital and physician services, which represented 74% of Total Medical Expenses in 2011. Physician spending rose by 6%, and non-claims payments (still a small amount) rose by 24%.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Payers estimate a projected 2% growth in overall TME between 2011 and 2012.</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397033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Hospitals and physicians affiliated with larger provider systems received 75% of the payments made to all providers in Massachusetts in 2011. Partners HealthCare, at 28% of all payments, is the dominant provider system in Massachusetts.  They received more than 3 times the amount that went to the next closest system, </a:t>
            </a:r>
            <a:r>
              <a:rPr lang="en-US" sz="1200" kern="1200" dirty="0" err="1" smtClean="0">
                <a:solidFill>
                  <a:schemeClr val="tx1"/>
                </a:solidFill>
                <a:effectLst/>
                <a:latin typeface="+mn-lt"/>
                <a:ea typeface="+mn-ea"/>
                <a:cs typeface="+mn-cs"/>
              </a:rPr>
              <a:t>CareGroup</a:t>
            </a:r>
            <a:r>
              <a:rPr lang="en-US" sz="1200" kern="1200" dirty="0" smtClean="0">
                <a:solidFill>
                  <a:schemeClr val="tx1"/>
                </a:solidFill>
                <a:effectLst/>
                <a:latin typeface="+mn-lt"/>
                <a:ea typeface="+mn-ea"/>
                <a:cs typeface="+mn-cs"/>
              </a:rPr>
              <a:t> at 9% of provider payments.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397033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From a price perspective, acute care hospitals affiliated with Partners HealthCare generally negotiated higher than average prices at every plan. Prices for providers affiliated with </a:t>
            </a:r>
            <a:r>
              <a:rPr lang="en-US" sz="1200" kern="1200" dirty="0" err="1" smtClean="0">
                <a:solidFill>
                  <a:schemeClr val="tx1"/>
                </a:solidFill>
                <a:effectLst/>
                <a:latin typeface="+mn-lt"/>
                <a:ea typeface="+mn-ea"/>
                <a:cs typeface="+mn-cs"/>
              </a:rPr>
              <a:t>CareGroup</a:t>
            </a:r>
            <a:r>
              <a:rPr lang="en-US" sz="1200" kern="1200" dirty="0" smtClean="0">
                <a:solidFill>
                  <a:schemeClr val="tx1"/>
                </a:solidFill>
                <a:effectLst/>
                <a:latin typeface="+mn-lt"/>
                <a:ea typeface="+mn-ea"/>
                <a:cs typeface="+mn-cs"/>
              </a:rPr>
              <a:t> and UMass, the next largest systems, were generally more in line with payers’ network average price levels.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397033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80% of overall payments to providers went to hospitals and physician groups with higher than average prices in each payer’s network, while over 50% of payments to providers went to the highest priced providers. This reflects the fact that the highest price providers in many cases are the largest providers with the greatest service volume. Reducing the growth of overall costs will depend in part on achieving cost reductions in these facilities and systems, rather than in the lower priced providers.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397033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When examining quality, Massachusetts health plan and health care provider performance on select quality measures generally exceed national benchmarks. Though we do highlight opportunities for improvement in the report, there is little variation across plans and providers in quality performance. There is no clear correlation between these quality measures and either premium costs or Total Medical Expenditures.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898805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Both the payer and provider markets in Massachusetts are characterized by relatively few large competitors. This situation is referred to as a</a:t>
            </a:r>
            <a:r>
              <a:rPr lang="en-US" sz="1200" kern="1200" baseline="0" dirty="0" smtClean="0">
                <a:solidFill>
                  <a:schemeClr val="tx1"/>
                </a:solidFill>
                <a:effectLst/>
                <a:latin typeface="+mn-lt"/>
                <a:ea typeface="+mn-ea"/>
                <a:cs typeface="+mn-cs"/>
              </a:rPr>
              <a:t> bilateral</a:t>
            </a:r>
            <a:r>
              <a:rPr lang="en-US" sz="1200" kern="1200" dirty="0" smtClean="0">
                <a:solidFill>
                  <a:schemeClr val="tx1"/>
                </a:solidFill>
                <a:effectLst/>
                <a:latin typeface="+mn-lt"/>
                <a:ea typeface="+mn-ea"/>
                <a:cs typeface="+mn-cs"/>
              </a:rPr>
              <a:t> oligopoly – it’s not a monopoly, but it’s also far from perfect competition.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Moreover, neither hospital services nor health plans are homogeneous products. That is, one hospital stay is not like another</a:t>
            </a:r>
            <a:r>
              <a:rPr lang="en-US" sz="1200" kern="1200" baseline="0" dirty="0" smtClean="0">
                <a:solidFill>
                  <a:schemeClr val="tx1"/>
                </a:solidFill>
                <a:effectLst/>
                <a:latin typeface="+mn-lt"/>
                <a:ea typeface="+mn-ea"/>
                <a:cs typeface="+mn-cs"/>
              </a:rPr>
              <a:t> and one</a:t>
            </a:r>
            <a:r>
              <a:rPr lang="en-US" sz="1200" kern="1200" dirty="0" smtClean="0">
                <a:solidFill>
                  <a:schemeClr val="tx1"/>
                </a:solidFill>
                <a:effectLst/>
                <a:latin typeface="+mn-lt"/>
                <a:ea typeface="+mn-ea"/>
                <a:cs typeface="+mn-cs"/>
              </a:rPr>
              <a:t> health plan is not exactly like another either.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is the interplay between these two markets that influences prices and contributes to premium levels.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a:t>
            </a:r>
            <a:r>
              <a:rPr lang="en-US" sz="1200" i="1" kern="1200" dirty="0" smtClean="0">
                <a:solidFill>
                  <a:schemeClr val="tx1"/>
                </a:solidFill>
                <a:effectLst/>
                <a:latin typeface="+mn-lt"/>
                <a:ea typeface="+mn-ea"/>
                <a:cs typeface="+mn-cs"/>
              </a:rPr>
              <a:t>Annual Report</a:t>
            </a:r>
            <a:r>
              <a:rPr lang="en-US" sz="1200" kern="1200" dirty="0" smtClean="0">
                <a:solidFill>
                  <a:schemeClr val="tx1"/>
                </a:solidFill>
                <a:effectLst/>
                <a:latin typeface="+mn-lt"/>
                <a:ea typeface="+mn-ea"/>
                <a:cs typeface="+mn-cs"/>
              </a:rPr>
              <a:t> tries to shed some light on the result of this bargaining in Massachusetts. CHIA will continue to assess the impact of cost containment and quality improvement initiatives on public and commercial market health care trends to increase transparency in the Massachusetts health care payment and delivery system.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211710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effectLst/>
                <a:latin typeface="+mn-lt"/>
                <a:ea typeface="+mn-ea"/>
                <a:cs typeface="+mn-cs"/>
              </a:rPr>
              <a:t>Last summer’s cost containment bill, Chapter 224 of the Acts of 2012, created two new state agencies – the Center for Health Information and Analysis (or “CHIA”) and the Health Policy Commission – and gave specific new responsibilities to a number of other state agencies. Among other responsibilities, CHIA is charged with monitoring the effects of health reform on the Massachusetts Health Care Market. We work in coordination with the Office of the Attorney General and the Health Policy Commission to carry out this task.</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Office of the Attorney General published its annual </a:t>
            </a:r>
            <a:r>
              <a:rPr lang="en-US" sz="1200" i="1" kern="1200" dirty="0" smtClean="0">
                <a:solidFill>
                  <a:schemeClr val="tx1"/>
                </a:solidFill>
                <a:effectLst/>
                <a:latin typeface="+mn-lt"/>
                <a:ea typeface="+mn-ea"/>
                <a:cs typeface="+mn-cs"/>
              </a:rPr>
              <a:t>Examination of Health Care Cost Trends and Cost Drivers</a:t>
            </a:r>
            <a:r>
              <a:rPr lang="en-US" sz="1200" kern="1200" dirty="0" smtClean="0">
                <a:solidFill>
                  <a:schemeClr val="tx1"/>
                </a:solidFill>
                <a:effectLst/>
                <a:latin typeface="+mn-lt"/>
                <a:ea typeface="+mn-ea"/>
                <a:cs typeface="+mn-cs"/>
              </a:rPr>
              <a:t> report this past April. That volume, plus this </a:t>
            </a:r>
            <a:r>
              <a:rPr lang="en-US" sz="1200" i="1" kern="1200" dirty="0" smtClean="0">
                <a:solidFill>
                  <a:schemeClr val="tx1"/>
                </a:solidFill>
                <a:effectLst/>
                <a:latin typeface="+mn-lt"/>
                <a:ea typeface="+mn-ea"/>
                <a:cs typeface="+mn-cs"/>
              </a:rPr>
              <a:t>Annual Report</a:t>
            </a:r>
            <a:r>
              <a:rPr lang="en-US" sz="1200" kern="1200" dirty="0" smtClean="0">
                <a:solidFill>
                  <a:schemeClr val="tx1"/>
                </a:solidFill>
                <a:effectLst/>
                <a:latin typeface="+mn-lt"/>
                <a:ea typeface="+mn-ea"/>
                <a:cs typeface="+mn-cs"/>
              </a:rPr>
              <a:t> will serve as the basis for the Health Policy Commission’s Cost Trends Hearings on October 1</a:t>
            </a:r>
            <a:r>
              <a:rPr lang="en-US" sz="1200" kern="1200" baseline="30000" dirty="0" smtClean="0">
                <a:solidFill>
                  <a:schemeClr val="tx1"/>
                </a:solidFill>
                <a:effectLst/>
                <a:latin typeface="+mn-lt"/>
                <a:ea typeface="+mn-ea"/>
                <a:cs typeface="+mn-cs"/>
              </a:rPr>
              <a:t>st</a:t>
            </a:r>
            <a:r>
              <a:rPr lang="en-US" sz="1200" kern="1200" dirty="0" smtClean="0">
                <a:solidFill>
                  <a:schemeClr val="tx1"/>
                </a:solidFill>
                <a:effectLst/>
                <a:latin typeface="+mn-lt"/>
                <a:ea typeface="+mn-ea"/>
                <a:cs typeface="+mn-cs"/>
              </a:rPr>
              <a:t> and 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The Health Policy Commission will complete the annual cycle of this examination with its own annual report at the end of this year.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CHIA strives to provide a reliable, meaningful overview of the health care market in Massachusetts. We see our role as being the agency of record - or “the hub”- for the Commonwealth’s health care data.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a:t>
            </a:r>
            <a:r>
              <a:rPr lang="en-US" sz="1200" i="1" kern="1200" dirty="0" smtClean="0">
                <a:solidFill>
                  <a:schemeClr val="tx1"/>
                </a:solidFill>
                <a:effectLst/>
                <a:latin typeface="+mn-lt"/>
                <a:ea typeface="+mn-ea"/>
                <a:cs typeface="+mn-cs"/>
              </a:rPr>
              <a:t>Annual Report</a:t>
            </a:r>
            <a:r>
              <a:rPr lang="en-US" sz="1200" kern="1200" dirty="0" smtClean="0">
                <a:solidFill>
                  <a:schemeClr val="tx1"/>
                </a:solidFill>
                <a:effectLst/>
                <a:latin typeface="+mn-lt"/>
                <a:ea typeface="+mn-ea"/>
                <a:cs typeface="+mn-cs"/>
              </a:rPr>
              <a:t> has three main sections focusing on the following themes:</a:t>
            </a:r>
          </a:p>
          <a:p>
            <a:pPr marL="228600" lvl="0" indent="-228600">
              <a:buFont typeface="+mj-lt"/>
              <a:buAutoNum type="arabicPeriod"/>
            </a:pPr>
            <a:r>
              <a:rPr lang="en-US" sz="1200" kern="1200" dirty="0" smtClean="0">
                <a:solidFill>
                  <a:schemeClr val="tx1"/>
                </a:solidFill>
                <a:effectLst/>
                <a:latin typeface="+mn-lt"/>
                <a:ea typeface="+mn-ea"/>
                <a:cs typeface="+mn-cs"/>
              </a:rPr>
              <a:t>Coverage and Premiums; </a:t>
            </a:r>
          </a:p>
          <a:p>
            <a:pPr marL="228600" lvl="0" indent="-228600">
              <a:buFont typeface="+mj-lt"/>
              <a:buAutoNum type="arabicPeriod"/>
            </a:pPr>
            <a:r>
              <a:rPr lang="en-US" sz="1200" kern="1200" dirty="0" smtClean="0">
                <a:solidFill>
                  <a:schemeClr val="tx1"/>
                </a:solidFill>
                <a:effectLst/>
                <a:latin typeface="+mn-lt"/>
                <a:ea typeface="+mn-ea"/>
                <a:cs typeface="+mn-cs"/>
              </a:rPr>
              <a:t>Payers’ Use of Premium Dollars; and </a:t>
            </a:r>
          </a:p>
          <a:p>
            <a:pPr marL="228600" lvl="0" indent="-228600">
              <a:buFont typeface="+mj-lt"/>
              <a:buAutoNum type="arabicPeriod"/>
            </a:pPr>
            <a:r>
              <a:rPr lang="en-US" sz="1200" kern="1200" dirty="0" smtClean="0">
                <a:solidFill>
                  <a:schemeClr val="tx1"/>
                </a:solidFill>
                <a:effectLst/>
                <a:latin typeface="+mn-lt"/>
                <a:ea typeface="+mn-ea"/>
                <a:cs typeface="+mn-cs"/>
              </a:rPr>
              <a:t>Medical Payments to Providers.</a:t>
            </a:r>
          </a:p>
          <a:p>
            <a:pPr marL="0" lvl="0" indent="0">
              <a:buFontTx/>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Annual Report</a:t>
            </a:r>
            <a:r>
              <a:rPr lang="en-US" sz="1200" kern="1200" dirty="0" smtClean="0">
                <a:solidFill>
                  <a:schemeClr val="tx1"/>
                </a:solidFill>
                <a:effectLst/>
                <a:latin typeface="+mn-lt"/>
                <a:ea typeface="+mn-ea"/>
                <a:cs typeface="+mn-cs"/>
              </a:rPr>
              <a:t> focuses exclusively on the commercial insurance market. CHIA will publish a more in-depth look at the public healthcare system, including Medicare and Medicaid, in 2014.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t>2</a:t>
            </a:fld>
            <a:endParaRPr lang="en-US"/>
          </a:p>
        </p:txBody>
      </p:sp>
    </p:spTree>
    <p:extLst>
      <p:ext uri="{BB962C8B-B14F-4D97-AF65-F5344CB8AC3E}">
        <p14:creationId xmlns:p14="http://schemas.microsoft.com/office/powerpoint/2010/main" val="3025380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the first chapter of the report, we look at coverage and premiums. Dollars enter into the health care system through premiums paid by individuals and employers.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7922E7-2C1D-4955-B318-9D275B8BF367}" type="slidenum">
              <a:rPr lang="en-US" smtClean="0"/>
              <a:t>3</a:t>
            </a:fld>
            <a:endParaRPr lang="en-US"/>
          </a:p>
        </p:txBody>
      </p:sp>
    </p:spTree>
    <p:extLst>
      <p:ext uri="{BB962C8B-B14F-4D97-AF65-F5344CB8AC3E}">
        <p14:creationId xmlns:p14="http://schemas.microsoft.com/office/powerpoint/2010/main" val="256629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From 2009 to 2011, there was a decline in employer-sponsored insurance to 62% of all coverage.  This may be at least partly attributable to the recession and the slow economy.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About half of all employees (covered by their employers)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Massachusetts are covered by employers that self-insure, meaning the employers pay directly for their employees’ health care costs rather than purchasing an insurance product. Fully-insured employers (the other half)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purchase health insurance coverage for their employees from a commercial payer, and employees typically pay a portion of the premiums.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866905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From 2009 to 2011, premiums have increased while benefit values have decreased. Premiums overall have grown twice as fast as inflation. While premiums grew by 9.7% during this period, benefits (as measured by actuarial value) fell by 5.1%. Premiums increased at an even higher rate in the mid-size group market. Benefit values dropped the most in the small group market.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Health plan deductibles are also increasing. From 2009 to 2011, Massachusetts deductibles have grown over forty percent, which is a much faster rate than the national rate in recent years, although they still remain just below the national average.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t>5</a:t>
            </a:fld>
            <a:endParaRPr lang="en-US"/>
          </a:p>
        </p:txBody>
      </p:sp>
    </p:spTree>
    <p:extLst>
      <p:ext uri="{BB962C8B-B14F-4D97-AF65-F5344CB8AC3E}">
        <p14:creationId xmlns:p14="http://schemas.microsoft.com/office/powerpoint/2010/main" val="2927610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second chapter of the report focuses on insurers. Insurers receive premium dollars and use them for a variety of purposes such as enrollee medical expenditures and administrative costs and investments.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7922E7-2C1D-4955-B318-9D275B8BF367}" type="slidenum">
              <a:rPr lang="en-US" smtClean="0"/>
              <a:t>6</a:t>
            </a:fld>
            <a:endParaRPr lang="en-US"/>
          </a:p>
        </p:txBody>
      </p:sp>
    </p:spTree>
    <p:extLst>
      <p:ext uri="{BB962C8B-B14F-4D97-AF65-F5344CB8AC3E}">
        <p14:creationId xmlns:p14="http://schemas.microsoft.com/office/powerpoint/2010/main" val="256629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payer market in Massachusetts is highly concentrated. In 2012, more than three-quarters of enrollees were enrolled in plans from three payers. Blue Cross Blue Shield alone accounted for 45% of enrollees.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t>7</a:t>
            </a:fld>
            <a:endParaRPr lang="en-US"/>
          </a:p>
        </p:txBody>
      </p:sp>
    </p:spTree>
    <p:extLst>
      <p:ext uri="{BB962C8B-B14F-4D97-AF65-F5344CB8AC3E}">
        <p14:creationId xmlns:p14="http://schemas.microsoft.com/office/powerpoint/2010/main" val="4018415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2011, the average premiums of the top three payers were higher than premiums of other payers. Furthermore, total spending on member medical expenses, including patient cost-sharing and the self-insured market, which grew by 3.8% overall from 2010 to 2011, is also higher for the top three payers. It appears that these large payers have not been successful in using their size to drive down costs.  There may also be selection issues, since these results are not adjusted for selection factors.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t>8</a:t>
            </a:fld>
            <a:endParaRPr lang="en-US"/>
          </a:p>
        </p:txBody>
      </p:sp>
    </p:spTree>
    <p:extLst>
      <p:ext uri="{BB962C8B-B14F-4D97-AF65-F5344CB8AC3E}">
        <p14:creationId xmlns:p14="http://schemas.microsoft.com/office/powerpoint/2010/main" val="3866905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Because premiums grew at a faster rate than medical spending on members between 2009 and 2011, payers retained more premium dollars for administrative and other expenses, including IT investments, financial reserves, taxes, fees, and cost containment and quality measurement expenses.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From both 2009 to 2010 and 2010 to 2011, we saw a twenty percent increase in payer retention.  Because premiums are set prospectively, an unanticipated change in expenses may result in higher retention in any given year. Nationwide, in many cases, medical expenses have recently been lower than projected. These retention rates may also reflect payer investment in alternative payment methodologies and IT systems for better coordination of care.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B7922E7-2C1D-4955-B318-9D275B8BF367}" type="slidenum">
              <a:rPr lang="en-US" smtClean="0"/>
              <a:t>9</a:t>
            </a:fld>
            <a:endParaRPr lang="en-US"/>
          </a:p>
        </p:txBody>
      </p:sp>
    </p:spTree>
    <p:extLst>
      <p:ext uri="{BB962C8B-B14F-4D97-AF65-F5344CB8AC3E}">
        <p14:creationId xmlns:p14="http://schemas.microsoft.com/office/powerpoint/2010/main" val="1928147085"/>
      </p:ext>
    </p:extLst>
  </p:cSld>
  <p:clrMapOvr>
    <a:masterClrMapping/>
  </p:clrMapOvr>
</p:notes>
</file>

<file path=ppt/slideLayouts/_rels/slideLayout1.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
  <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
  <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Title-Text">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460375" y="570991"/>
            <a:ext cx="7772400" cy="1017981"/>
          </a:xfrm>
          <a:prstGeom prst="rect">
            <a:avLst/>
          </a:prstGeom>
        </p:spPr>
        <p:txBody>
          <a:bodyPr>
            <a:normAutofit/>
          </a:bodyPr>
          <a:lstStyle>
            <a:lvl1pPr algn="l">
              <a:defRPr sz="3600" b="1" i="0">
                <a:solidFill>
                  <a:srgbClr val="004178"/>
                </a:solidFill>
                <a:latin typeface="Arial"/>
                <a:cs typeface="Arial"/>
              </a:defRPr>
            </a:lvl1pPr>
          </a:lstStyle>
          <a:p>
            <a:r>
              <a:rPr lang="en-US" dirty="0" smtClean="0"/>
              <a:t>Click to add slide title</a:t>
            </a:r>
            <a:endParaRPr lang="en-US" dirty="0"/>
          </a:p>
        </p:txBody>
      </p:sp>
      <p:sp>
        <p:nvSpPr>
          <p:cNvPr id="9" name="Subtitle 2"/>
          <p:cNvSpPr>
            <a:spLocks noGrp="1"/>
          </p:cNvSpPr>
          <p:nvPr>
            <p:ph type="subTitle" idx="1" hasCustomPrompt="1"/>
          </p:nvPr>
        </p:nvSpPr>
        <p:spPr>
          <a:xfrm>
            <a:off x="485415" y="1895499"/>
            <a:ext cx="7761815" cy="4118804"/>
          </a:xfrm>
          <a:prstGeom prst="rect">
            <a:avLst/>
          </a:prstGeom>
        </p:spPr>
        <p:txBody>
          <a:bodyPr/>
          <a:lstStyle>
            <a:lvl1pPr marL="0" indent="0" algn="l">
              <a:buNone/>
              <a:defRPr b="0" i="0">
                <a:solidFill>
                  <a:srgbClr val="004178"/>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 text</a:t>
            </a:r>
            <a:endParaRPr lang="en-US" dirty="0"/>
          </a:p>
        </p:txBody>
      </p:sp>
      <p:cxnSp>
        <p:nvCxnSpPr>
          <p:cNvPr id="10" name="Straight Connector 9"/>
          <p:cNvCxnSpPr/>
          <p:nvPr userDrawn="1"/>
        </p:nvCxnSpPr>
        <p:spPr>
          <a:xfrm>
            <a:off x="573088" y="1692669"/>
            <a:ext cx="7654925" cy="0"/>
          </a:xfrm>
          <a:prstGeom prst="line">
            <a:avLst/>
          </a:prstGeom>
          <a:ln w="50800" cmpd="dbl"/>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0611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ullet Text">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8156" y="570744"/>
            <a:ext cx="8229600" cy="1143000"/>
          </a:xfrm>
          <a:prstGeom prst="rect">
            <a:avLst/>
          </a:prstGeom>
        </p:spPr>
        <p:txBody>
          <a:bodyPr>
            <a:normAutofit/>
          </a:bodyPr>
          <a:lstStyle>
            <a:lvl1pPr algn="l">
              <a:defRPr sz="3600" b="1">
                <a:solidFill>
                  <a:srgbClr val="004178"/>
                </a:solidFill>
                <a:latin typeface="Arial" pitchFamily="34" charset="0"/>
                <a:cs typeface="Arial" pitchFamily="34" charset="0"/>
              </a:defRPr>
            </a:lvl1pPr>
          </a:lstStyle>
          <a:p>
            <a:r>
              <a:rPr lang="en-US" dirty="0" smtClean="0"/>
              <a:t>Click to add a slide title</a:t>
            </a:r>
            <a:endParaRPr lang="en-US" dirty="0"/>
          </a:p>
        </p:txBody>
      </p:sp>
      <p:sp>
        <p:nvSpPr>
          <p:cNvPr id="9" name="Content Placeholder 2"/>
          <p:cNvSpPr>
            <a:spLocks noGrp="1"/>
          </p:cNvSpPr>
          <p:nvPr>
            <p:ph idx="1" hasCustomPrompt="1"/>
          </p:nvPr>
        </p:nvSpPr>
        <p:spPr>
          <a:xfrm>
            <a:off x="476054" y="1901864"/>
            <a:ext cx="8229600" cy="4112439"/>
          </a:xfrm>
          <a:prstGeom prst="rect">
            <a:avLst/>
          </a:prstGeom>
        </p:spPr>
        <p:txBody>
          <a:bodyPr/>
          <a:lstStyle>
            <a:lvl1pPr>
              <a:defRPr b="0" i="0">
                <a:solidFill>
                  <a:srgbClr val="004178"/>
                </a:solidFill>
                <a:latin typeface="Arial"/>
                <a:cs typeface="Arial"/>
              </a:defRPr>
            </a:lvl1pPr>
            <a:lvl2pPr>
              <a:defRPr b="0" i="0">
                <a:solidFill>
                  <a:srgbClr val="004178"/>
                </a:solidFill>
                <a:latin typeface="Arial"/>
                <a:cs typeface="Arial"/>
              </a:defRPr>
            </a:lvl2pPr>
            <a:lvl3pPr>
              <a:defRPr b="0" i="0">
                <a:solidFill>
                  <a:srgbClr val="004178"/>
                </a:solidFill>
                <a:latin typeface="Arial"/>
                <a:cs typeface="Arial"/>
              </a:defRPr>
            </a:lvl3pPr>
            <a:lvl4pPr>
              <a:defRPr b="0" i="0">
                <a:solidFill>
                  <a:srgbClr val="004178"/>
                </a:solidFill>
                <a:latin typeface="Arial"/>
                <a:cs typeface="Arial"/>
              </a:defRPr>
            </a:lvl4pPr>
            <a:lvl5pPr>
              <a:defRPr b="0" i="0">
                <a:solidFill>
                  <a:srgbClr val="004178"/>
                </a:solidFill>
                <a:latin typeface="Arial"/>
                <a:cs typeface="Arial"/>
              </a:defRPr>
            </a:lvl5pPr>
          </a:lstStyle>
          <a:p>
            <a:pPr lvl="0"/>
            <a:r>
              <a:rPr lang="en-US" dirty="0" smtClean="0"/>
              <a:t>Click to add bulleted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0" name="Straight Connector 9"/>
          <p:cNvCxnSpPr/>
          <p:nvPr userDrawn="1"/>
        </p:nvCxnSpPr>
        <p:spPr>
          <a:xfrm>
            <a:off x="460375" y="1692669"/>
            <a:ext cx="7767638" cy="0"/>
          </a:xfrm>
          <a:prstGeom prst="line">
            <a:avLst/>
          </a:prstGeom>
          <a:ln w="50800" cmpd="dbl"/>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753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Chart-Graphic">
    <p:spTree>
      <p:nvGrpSpPr>
        <p:cNvPr id="1" name=""/>
        <p:cNvGrpSpPr/>
        <p:nvPr/>
      </p:nvGrpSpPr>
      <p:grpSpPr>
        <a:xfrm>
          <a:off x="0" y="0"/>
          <a:ext cx="0" cy="0"/>
          <a:chOff x="0" y="0"/>
          <a:chExt cx="0" cy="0"/>
        </a:xfrm>
      </p:grpSpPr>
      <p:sp>
        <p:nvSpPr>
          <p:cNvPr id="9" name="Chart Placeholder 9"/>
          <p:cNvSpPr>
            <a:spLocks noGrp="1"/>
          </p:cNvSpPr>
          <p:nvPr>
            <p:ph type="chart" sz="quarter" idx="13"/>
          </p:nvPr>
        </p:nvSpPr>
        <p:spPr>
          <a:xfrm>
            <a:off x="1416290" y="1905356"/>
            <a:ext cx="6314317" cy="3236913"/>
          </a:xfrm>
          <a:prstGeom prst="rect">
            <a:avLst/>
          </a:prstGeom>
        </p:spPr>
        <p:txBody>
          <a:bodyPr/>
          <a:lstStyle/>
          <a:p>
            <a:endParaRPr lang="en-US" dirty="0"/>
          </a:p>
        </p:txBody>
      </p:sp>
      <p:sp>
        <p:nvSpPr>
          <p:cNvPr id="10" name="Title 1"/>
          <p:cNvSpPr>
            <a:spLocks noGrp="1"/>
          </p:cNvSpPr>
          <p:nvPr>
            <p:ph type="title" hasCustomPrompt="1"/>
          </p:nvPr>
        </p:nvSpPr>
        <p:spPr>
          <a:xfrm>
            <a:off x="468156" y="570744"/>
            <a:ext cx="8229600" cy="1143000"/>
          </a:xfrm>
          <a:prstGeom prst="rect">
            <a:avLst/>
          </a:prstGeom>
        </p:spPr>
        <p:txBody>
          <a:bodyPr>
            <a:normAutofit/>
          </a:bodyPr>
          <a:lstStyle>
            <a:lvl1pPr algn="l">
              <a:defRPr sz="3600" b="1">
                <a:solidFill>
                  <a:srgbClr val="004178"/>
                </a:solidFill>
                <a:latin typeface="Arial" pitchFamily="34" charset="0"/>
                <a:cs typeface="Arial" pitchFamily="34" charset="0"/>
              </a:defRPr>
            </a:lvl1pPr>
          </a:lstStyle>
          <a:p>
            <a:r>
              <a:rPr lang="en-US" dirty="0" smtClean="0"/>
              <a:t>Click to add a slide title</a:t>
            </a:r>
            <a:endParaRPr lang="en-US" dirty="0"/>
          </a:p>
        </p:txBody>
      </p:sp>
      <p:cxnSp>
        <p:nvCxnSpPr>
          <p:cNvPr id="11" name="Straight Connector 10"/>
          <p:cNvCxnSpPr/>
          <p:nvPr userDrawn="1"/>
        </p:nvCxnSpPr>
        <p:spPr>
          <a:xfrm>
            <a:off x="460375" y="1692669"/>
            <a:ext cx="7767638" cy="0"/>
          </a:xfrm>
          <a:prstGeom prst="line">
            <a:avLst/>
          </a:prstGeom>
          <a:ln w="50800" cmpd="dbl"/>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1499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71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ntro 1 Line Title ">
    <p:spTree>
      <p:nvGrpSpPr>
        <p:cNvPr id="1" name=""/>
        <p:cNvGrpSpPr/>
        <p:nvPr/>
      </p:nvGrpSpPr>
      <p:grpSpPr>
        <a:xfrm>
          <a:off x="0" y="0"/>
          <a:ext cx="0" cy="0"/>
          <a:chOff x="0" y="0"/>
          <a:chExt cx="0" cy="0"/>
        </a:xfrm>
      </p:grpSpPr>
      <p:sp>
        <p:nvSpPr>
          <p:cNvPr id="7" name="Title 1"/>
          <p:cNvSpPr>
            <a:spLocks noGrp="1"/>
          </p:cNvSpPr>
          <p:nvPr>
            <p:ph type="title"/>
          </p:nvPr>
        </p:nvSpPr>
        <p:spPr>
          <a:xfrm>
            <a:off x="447773" y="776940"/>
            <a:ext cx="8229600" cy="1143000"/>
          </a:xfrm>
          <a:prstGeom prst="rect">
            <a:avLst/>
          </a:prstGeom>
        </p:spPr>
        <p:txBody>
          <a:bodyPr/>
          <a:lstStyle>
            <a:lvl1pPr algn="ctr">
              <a:defRPr b="1" i="0">
                <a:solidFill>
                  <a:srgbClr val="004178"/>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val="582869337"/>
      </p:ext>
    </p:extLst>
  </p:cSld>
  <p:clrMapOvr>
    <a:masterClrMapping/>
  </p:clrMapOvr>
</p:sldLayout>
</file>

<file path=ppt/slideMasters/_rels/slideMaster1.xml.rels><?xml version="1.0" encoding="UTF-8"?>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 Id="rId7" Type="http://schemas.openxmlformats.org/officeDocument/2006/relationships/image" Target="../media/image1.emf"/>
</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S Slide wtbg 7_15.ai"/>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Slide Number Placeholder 5"/>
          <p:cNvSpPr txBox="1">
            <a:spLocks/>
          </p:cNvSpPr>
          <p:nvPr userDrawn="1"/>
        </p:nvSpPr>
        <p:spPr>
          <a:xfrm>
            <a:off x="8248651" y="6134100"/>
            <a:ext cx="548216" cy="437107"/>
          </a:xfrm>
          <a:prstGeom prst="rect">
            <a:avLst/>
          </a:prstGeom>
        </p:spPr>
        <p:txBody>
          <a:bodyPr anchor="ctr"/>
          <a:lstStyle>
            <a:defPPr>
              <a:defRPr lang="en-US"/>
            </a:defPPr>
            <a:lvl1pPr marL="0" algn="ctr" defTabSz="457200" rtl="0" eaLnBrk="1" latinLnBrk="0" hangingPunct="1">
              <a:defRPr sz="1400" kern="1200">
                <a:solidFill>
                  <a:schemeClr val="accent6">
                    <a:lumMod val="20000"/>
                    <a:lumOff val="8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00E6504-0678-4484-AFD9-7612865C634A}" type="slidenum">
              <a:rPr lang="en-US" smtClean="0">
                <a:solidFill>
                  <a:srgbClr val="F79646">
                    <a:lumMod val="20000"/>
                    <a:lumOff val="80000"/>
                  </a:srgbClr>
                </a:solidFill>
              </a:rPr>
              <a:pPr/>
              <a:t>‹#›</a:t>
            </a:fld>
            <a:endParaRPr lang="en-US" dirty="0">
              <a:solidFill>
                <a:srgbClr val="F79646">
                  <a:lumMod val="20000"/>
                  <a:lumOff val="80000"/>
                </a:srgbClr>
              </a:solidFill>
            </a:endParaRPr>
          </a:p>
        </p:txBody>
      </p:sp>
    </p:spTree>
    <p:extLst>
      <p:ext uri="{BB962C8B-B14F-4D97-AF65-F5344CB8AC3E}">
        <p14:creationId xmlns:p14="http://schemas.microsoft.com/office/powerpoint/2010/main" val="41023453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
  <Relationship Id="rId1" Type="http://schemas.microsoft.com/office/2007/relationships/media" Target="../media/media1.wav"/>
  <Relationship Id="rId2" Type="http://schemas.openxmlformats.org/officeDocument/2006/relationships/audio" Target="../media/media1.wav"/>
  <Relationship Id="rId3" Type="http://schemas.openxmlformats.org/officeDocument/2006/relationships/slideLayout" Target="../slideLayouts/slideLayout5.xml"/>
  <Relationship Id="rId4" Type="http://schemas.openxmlformats.org/officeDocument/2006/relationships/notesSlide" Target="../notesSlides/notesSlide1.xml"/>
  <Relationship Id="rId5" Type="http://schemas.openxmlformats.org/officeDocument/2006/relationships/image" Target="../media/image2.png"/>
</Relationships>

</file>

<file path=ppt/slides/_rels/slide10.xml.rels><?xml version="1.0" encoding="UTF-8"?>

<Relationships xmlns="http://schemas.openxmlformats.org/package/2006/relationships">
  <Relationship Id="rId1" Type="http://schemas.microsoft.com/office/2007/relationships/media" Target="../media/media10.wav"/>
  <Relationship Id="rId2" Type="http://schemas.openxmlformats.org/officeDocument/2006/relationships/audio" Target="../media/media10.wav"/>
  <Relationship Id="rId3" Type="http://schemas.openxmlformats.org/officeDocument/2006/relationships/slideLayout" Target="../slideLayouts/slideLayout2.xml"/>
  <Relationship Id="rId4" Type="http://schemas.openxmlformats.org/officeDocument/2006/relationships/notesSlide" Target="../notesSlides/notesSlide10.xml"/>
  <Relationship Id="rId5" Type="http://schemas.openxmlformats.org/officeDocument/2006/relationships/chart" Target="../charts/chart4.xml"/>
  <Relationship Id="rId6" Type="http://schemas.openxmlformats.org/officeDocument/2006/relationships/chart" Target="../charts/chart5.xml"/>
  <Relationship Id="rId7" Type="http://schemas.openxmlformats.org/officeDocument/2006/relationships/image" Target="../media/image2.png"/>
</Relationships>

</file>

<file path=ppt/slides/_rels/slide11.xml.rels><?xml version="1.0" encoding="UTF-8"?>

<Relationships xmlns="http://schemas.openxmlformats.org/package/2006/relationships">
  <Relationship Id="rId1" Type="http://schemas.microsoft.com/office/2007/relationships/media" Target="../media/media11.wav"/>
  <Relationship Id="rId2" Type="http://schemas.openxmlformats.org/officeDocument/2006/relationships/audio" Target="../media/media11.wav"/>
  <Relationship Id="rId3" Type="http://schemas.openxmlformats.org/officeDocument/2006/relationships/slideLayout" Target="../slideLayouts/slideLayout4.xml"/>
  <Relationship Id="rId4" Type="http://schemas.openxmlformats.org/officeDocument/2006/relationships/notesSlide" Target="../notesSlides/notesSlide11.xml"/>
  <Relationship Id="rId5" Type="http://schemas.openxmlformats.org/officeDocument/2006/relationships/image" Target="../media/image2.png"/>
</Relationships>

</file>

<file path=ppt/slides/_rels/slide12.xml.rels><?xml version="1.0" encoding="UTF-8"?>

<Relationships xmlns="http://schemas.openxmlformats.org/package/2006/relationships">
  <Relationship Id="rId1" Type="http://schemas.microsoft.com/office/2007/relationships/media" Target="../media/media12.wav"/>
  <Relationship Id="rId2" Type="http://schemas.openxmlformats.org/officeDocument/2006/relationships/audio" Target="../media/media12.wav"/>
  <Relationship Id="rId3" Type="http://schemas.openxmlformats.org/officeDocument/2006/relationships/slideLayout" Target="../slideLayouts/slideLayout2.xml"/>
  <Relationship Id="rId4" Type="http://schemas.openxmlformats.org/officeDocument/2006/relationships/notesSlide" Target="../notesSlides/notesSlide12.xml"/>
  <Relationship Id="rId5" Type="http://schemas.openxmlformats.org/officeDocument/2006/relationships/image" Target="../media/image6.png"/>
  <Relationship Id="rId6" Type="http://schemas.openxmlformats.org/officeDocument/2006/relationships/image" Target="../media/image2.png"/>
</Relationships>

</file>

<file path=ppt/slides/_rels/slide13.xml.rels><?xml version="1.0" encoding="UTF-8"?>

<Relationships xmlns="http://schemas.openxmlformats.org/package/2006/relationships">
  <Relationship Id="rId1" Type="http://schemas.microsoft.com/office/2007/relationships/media" Target="../media/media13.wav"/>
  <Relationship Id="rId2" Type="http://schemas.openxmlformats.org/officeDocument/2006/relationships/audio" Target="../media/media13.wav"/>
  <Relationship Id="rId3" Type="http://schemas.openxmlformats.org/officeDocument/2006/relationships/slideLayout" Target="../slideLayouts/slideLayout2.xml"/>
  <Relationship Id="rId4" Type="http://schemas.openxmlformats.org/officeDocument/2006/relationships/notesSlide" Target="../notesSlides/notesSlide13.xml"/>
  <Relationship Id="rId5" Type="http://schemas.openxmlformats.org/officeDocument/2006/relationships/image" Target="../media/image7.png"/>
  <Relationship Id="rId6" Type="http://schemas.openxmlformats.org/officeDocument/2006/relationships/image" Target="../media/image2.png"/>
</Relationships>

</file>

<file path=ppt/slides/_rels/slide14.xml.rels><?xml version="1.0" encoding="UTF-8"?>

<Relationships xmlns="http://schemas.openxmlformats.org/package/2006/relationships">
  <Relationship Id="rId1" Type="http://schemas.microsoft.com/office/2007/relationships/media" Target="../media/media14.wav"/>
  <Relationship Id="rId2" Type="http://schemas.openxmlformats.org/officeDocument/2006/relationships/audio" Target="../media/media14.wav"/>
  <Relationship Id="rId3" Type="http://schemas.openxmlformats.org/officeDocument/2006/relationships/slideLayout" Target="../slideLayouts/slideLayout2.xml"/>
  <Relationship Id="rId4" Type="http://schemas.openxmlformats.org/officeDocument/2006/relationships/notesSlide" Target="../notesSlides/notesSlide14.xml"/>
  <Relationship Id="rId5" Type="http://schemas.openxmlformats.org/officeDocument/2006/relationships/image" Target="../media/image8.png"/>
  <Relationship Id="rId6" Type="http://schemas.openxmlformats.org/officeDocument/2006/relationships/image" Target="../media/image2.png"/>
</Relationships>

</file>

<file path=ppt/slides/_rels/slide15.xml.rels><?xml version="1.0" encoding="UTF-8"?>

<Relationships xmlns="http://schemas.openxmlformats.org/package/2006/relationships">
  <Relationship Id="rId1" Type="http://schemas.microsoft.com/office/2007/relationships/media" Target="../media/media15.wav"/>
  <Relationship Id="rId2" Type="http://schemas.openxmlformats.org/officeDocument/2006/relationships/audio" Target="../media/media15.wav"/>
  <Relationship Id="rId3" Type="http://schemas.openxmlformats.org/officeDocument/2006/relationships/slideLayout" Target="../slideLayouts/slideLayout2.xml"/>
  <Relationship Id="rId4" Type="http://schemas.openxmlformats.org/officeDocument/2006/relationships/notesSlide" Target="../notesSlides/notesSlide15.xml"/>
  <Relationship Id="rId5" Type="http://schemas.openxmlformats.org/officeDocument/2006/relationships/chart" Target="../charts/chart6.xml"/>
  <Relationship Id="rId6" Type="http://schemas.openxmlformats.org/officeDocument/2006/relationships/image" Target="../media/image2.png"/>
</Relationships>

</file>

<file path=ppt/slides/_rels/slide16.xml.rels><?xml version="1.0" encoding="UTF-8"?>

<Relationships xmlns="http://schemas.openxmlformats.org/package/2006/relationships">
  <Relationship Id="rId1" Type="http://schemas.microsoft.com/office/2007/relationships/media" Target="../media/media16.wav"/>
  <Relationship Id="rId2" Type="http://schemas.openxmlformats.org/officeDocument/2006/relationships/audio" Target="../media/media16.wav"/>
  <Relationship Id="rId3" Type="http://schemas.openxmlformats.org/officeDocument/2006/relationships/slideLayout" Target="../slideLayouts/slideLayout2.xml"/>
  <Relationship Id="rId4" Type="http://schemas.openxmlformats.org/officeDocument/2006/relationships/notesSlide" Target="../notesSlides/notesSlide16.xml"/>
  <Relationship Id="rId5" Type="http://schemas.openxmlformats.org/officeDocument/2006/relationships/image" Target="../media/image9.png"/>
  <Relationship Id="rId6" Type="http://schemas.openxmlformats.org/officeDocument/2006/relationships/image" Target="../media/image10.png"/>
  <Relationship Id="rId7" Type="http://schemas.openxmlformats.org/officeDocument/2006/relationships/image" Target="../media/image11.png"/>
  <Relationship Id="rId8" Type="http://schemas.openxmlformats.org/officeDocument/2006/relationships/image" Target="../media/image2.png"/>
</Relationships>

</file>

<file path=ppt/slides/_rels/slide17.xml.rels><?xml version="1.0" encoding="UTF-8"?>

<Relationships xmlns="http://schemas.openxmlformats.org/package/2006/relationships">
  <Relationship Id="rId1" Type="http://schemas.microsoft.com/office/2007/relationships/media" Target="../media/media17.wav"/>
  <Relationship Id="rId2" Type="http://schemas.openxmlformats.org/officeDocument/2006/relationships/audio" Target="../media/media17.wav"/>
  <Relationship Id="rId3" Type="http://schemas.openxmlformats.org/officeDocument/2006/relationships/slideLayout" Target="../slideLayouts/slideLayout3.xml"/>
  <Relationship Id="rId4" Type="http://schemas.openxmlformats.org/officeDocument/2006/relationships/notesSlide" Target="../notesSlides/notesSlide17.xml"/>
  <Relationship Id="rId5" Type="http://schemas.openxmlformats.org/officeDocument/2006/relationships/image" Target="../media/image2.png"/>
</Relationships>

</file>

<file path=ppt/slides/_rels/slide2.xml.rels><?xml version="1.0" encoding="UTF-8"?>

<Relationships xmlns="http://schemas.openxmlformats.org/package/2006/relationships">
  <Relationship Id="rId1" Type="http://schemas.microsoft.com/office/2007/relationships/media" Target="../media/media2.wav"/>
  <Relationship Id="rId10" Type="http://schemas.openxmlformats.org/officeDocument/2006/relationships/image" Target="../media/image2.png"/>
  <Relationship Id="rId2" Type="http://schemas.openxmlformats.org/officeDocument/2006/relationships/audio" Target="../media/media2.wav"/>
  <Relationship Id="rId3" Type="http://schemas.openxmlformats.org/officeDocument/2006/relationships/slideLayout" Target="../slideLayouts/slideLayout1.xml"/>
  <Relationship Id="rId4" Type="http://schemas.openxmlformats.org/officeDocument/2006/relationships/notesSlide" Target="../notesSlides/notesSlide2.xml"/>
  <Relationship Id="rId5" Type="http://schemas.openxmlformats.org/officeDocument/2006/relationships/diagramData" Target="../diagrams/data1.xml"/>
  <Relationship Id="rId6" Type="http://schemas.openxmlformats.org/officeDocument/2006/relationships/diagramLayout" Target="../diagrams/layout1.xml"/>
  <Relationship Id="rId7" Type="http://schemas.openxmlformats.org/officeDocument/2006/relationships/diagramQuickStyle" Target="../diagrams/quickStyle1.xml"/>
  <Relationship Id="rId8" Type="http://schemas.openxmlformats.org/officeDocument/2006/relationships/diagramColors" Target="../diagrams/colors1.xml"/>
  <Relationship Id="rId9" Type="http://schemas.microsoft.com/office/2007/relationships/diagramDrawing" Target="../diagrams/drawing1.xml"/>
</Relationships>

</file>

<file path=ppt/slides/_rels/slide3.xml.rels><?xml version="1.0" encoding="UTF-8"?>

<Relationships xmlns="http://schemas.openxmlformats.org/package/2006/relationships">
  <Relationship Id="rId1" Type="http://schemas.microsoft.com/office/2007/relationships/media" Target="../media/media3.wav"/>
  <Relationship Id="rId2" Type="http://schemas.openxmlformats.org/officeDocument/2006/relationships/audio" Target="../media/media3.wav"/>
  <Relationship Id="rId3" Type="http://schemas.openxmlformats.org/officeDocument/2006/relationships/slideLayout" Target="../slideLayouts/slideLayout4.xml"/>
  <Relationship Id="rId4" Type="http://schemas.openxmlformats.org/officeDocument/2006/relationships/notesSlide" Target="../notesSlides/notesSlide3.xml"/>
  <Relationship Id="rId5" Type="http://schemas.openxmlformats.org/officeDocument/2006/relationships/image" Target="../media/image2.png"/>
</Relationships>

</file>

<file path=ppt/slides/_rels/slide4.xml.rels><?xml version="1.0" encoding="UTF-8"?>

<Relationships xmlns="http://schemas.openxmlformats.org/package/2006/relationships">
  <Relationship Id="rId1" Type="http://schemas.microsoft.com/office/2007/relationships/media" Target="../media/media4.wav"/>
  <Relationship Id="rId2" Type="http://schemas.openxmlformats.org/officeDocument/2006/relationships/audio" Target="../media/media4.wav"/>
  <Relationship Id="rId3" Type="http://schemas.openxmlformats.org/officeDocument/2006/relationships/slideLayout" Target="../slideLayouts/slideLayout1.xml"/>
  <Relationship Id="rId4" Type="http://schemas.openxmlformats.org/officeDocument/2006/relationships/notesSlide" Target="../notesSlides/notesSlide4.xml"/>
  <Relationship Id="rId5" Type="http://schemas.openxmlformats.org/officeDocument/2006/relationships/chart" Target="../charts/chart1.xml"/>
  <Relationship Id="rId6" Type="http://schemas.openxmlformats.org/officeDocument/2006/relationships/image" Target="../media/image3.png"/>
  <Relationship Id="rId7" Type="http://schemas.openxmlformats.org/officeDocument/2006/relationships/image" Target="../media/image2.png"/>
</Relationships>

</file>

<file path=ppt/slides/_rels/slide5.xml.rels><?xml version="1.0" encoding="UTF-8"?>

<Relationships xmlns="http://schemas.openxmlformats.org/package/2006/relationships">
  <Relationship Id="rId1" Type="http://schemas.microsoft.com/office/2007/relationships/media" Target="../media/media5.wav"/>
  <Relationship Id="rId2" Type="http://schemas.openxmlformats.org/officeDocument/2006/relationships/audio" Target="../media/media5.wav"/>
  <Relationship Id="rId3" Type="http://schemas.openxmlformats.org/officeDocument/2006/relationships/slideLayout" Target="../slideLayouts/slideLayout2.xml"/>
  <Relationship Id="rId4" Type="http://schemas.openxmlformats.org/officeDocument/2006/relationships/notesSlide" Target="../notesSlides/notesSlide5.xml"/>
  <Relationship Id="rId5" Type="http://schemas.openxmlformats.org/officeDocument/2006/relationships/chart" Target="../charts/chart2.xml"/>
  <Relationship Id="rId6" Type="http://schemas.openxmlformats.org/officeDocument/2006/relationships/image" Target="../media/image2.png"/>
</Relationships>

</file>

<file path=ppt/slides/_rels/slide6.xml.rels><?xml version="1.0" encoding="UTF-8"?>

<Relationships xmlns="http://schemas.openxmlformats.org/package/2006/relationships">
  <Relationship Id="rId1" Type="http://schemas.microsoft.com/office/2007/relationships/media" Target="../media/media6.wav"/>
  <Relationship Id="rId2" Type="http://schemas.openxmlformats.org/officeDocument/2006/relationships/audio" Target="../media/media6.wav"/>
  <Relationship Id="rId3" Type="http://schemas.openxmlformats.org/officeDocument/2006/relationships/slideLayout" Target="../slideLayouts/slideLayout4.xml"/>
  <Relationship Id="rId4" Type="http://schemas.openxmlformats.org/officeDocument/2006/relationships/notesSlide" Target="../notesSlides/notesSlide6.xml"/>
  <Relationship Id="rId5" Type="http://schemas.openxmlformats.org/officeDocument/2006/relationships/image" Target="../media/image2.png"/>
</Relationships>

</file>

<file path=ppt/slides/_rels/slide7.xml.rels><?xml version="1.0" encoding="UTF-8"?>

<Relationships xmlns="http://schemas.openxmlformats.org/package/2006/relationships">
  <Relationship Id="rId1" Type="http://schemas.microsoft.com/office/2007/relationships/media" Target="../media/media7.wav"/>
  <Relationship Id="rId2" Type="http://schemas.openxmlformats.org/officeDocument/2006/relationships/audio" Target="../media/media7.wav"/>
  <Relationship Id="rId3" Type="http://schemas.openxmlformats.org/officeDocument/2006/relationships/slideLayout" Target="../slideLayouts/slideLayout3.xml"/>
  <Relationship Id="rId4" Type="http://schemas.openxmlformats.org/officeDocument/2006/relationships/notesSlide" Target="../notesSlides/notesSlide7.xml"/>
  <Relationship Id="rId5" Type="http://schemas.openxmlformats.org/officeDocument/2006/relationships/image" Target="../media/image4.png"/>
  <Relationship Id="rId6" Type="http://schemas.openxmlformats.org/officeDocument/2006/relationships/image" Target="../media/image2.png"/>
</Relationships>

</file>

<file path=ppt/slides/_rels/slide8.xml.rels><?xml version="1.0" encoding="UTF-8"?>

<Relationships xmlns="http://schemas.openxmlformats.org/package/2006/relationships">
  <Relationship Id="rId1" Type="http://schemas.microsoft.com/office/2007/relationships/media" Target="../media/media8.wav"/>
  <Relationship Id="rId2" Type="http://schemas.openxmlformats.org/officeDocument/2006/relationships/audio" Target="../media/media8.wav"/>
  <Relationship Id="rId3" Type="http://schemas.openxmlformats.org/officeDocument/2006/relationships/slideLayout" Target="../slideLayouts/slideLayout1.xml"/>
  <Relationship Id="rId4" Type="http://schemas.openxmlformats.org/officeDocument/2006/relationships/notesSlide" Target="../notesSlides/notesSlide8.xml"/>
  <Relationship Id="rId5" Type="http://schemas.openxmlformats.org/officeDocument/2006/relationships/chart" Target="../charts/chart3.xml"/>
  <Relationship Id="rId6" Type="http://schemas.openxmlformats.org/officeDocument/2006/relationships/image" Target="../media/image2.png"/>
</Relationships>

</file>

<file path=ppt/slides/_rels/slide9.xml.rels><?xml version="1.0" encoding="UTF-8"?>

<Relationships xmlns="http://schemas.openxmlformats.org/package/2006/relationships">
  <Relationship Id="rId1" Type="http://schemas.microsoft.com/office/2007/relationships/media" Target="../media/media9.wav"/>
  <Relationship Id="rId2" Type="http://schemas.openxmlformats.org/officeDocument/2006/relationships/audio" Target="../media/media9.wav"/>
  <Relationship Id="rId3" Type="http://schemas.openxmlformats.org/officeDocument/2006/relationships/slideLayout" Target="../slideLayouts/slideLayout2.xml"/>
  <Relationship Id="rId4" Type="http://schemas.openxmlformats.org/officeDocument/2006/relationships/notesSlide" Target="../notesSlides/notesSlide9.xml"/>
  <Relationship Id="rId5" Type="http://schemas.openxmlformats.org/officeDocument/2006/relationships/image" Target="../media/image5.jpg"/>
  <Relationship Id="rId6"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06500"/>
            <a:ext cx="7772400" cy="1470025"/>
          </a:xfrm>
          <a:prstGeom prst="rect">
            <a:avLst/>
          </a:prstGeom>
        </p:spPr>
        <p:txBody>
          <a:bodyPr/>
          <a:lstStyle/>
          <a:p>
            <a:r>
              <a:rPr lang="en-US" dirty="0" smtClean="0"/>
              <a:t>Annual Report on the Massachusetts Health Care Market</a:t>
            </a:r>
            <a:endParaRPr lang="en-US" dirty="0"/>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69977611"/>
      </p:ext>
    </p:extLst>
  </p:cSld>
  <p:clrMapOvr>
    <a:masterClrMapping/>
  </p:clrMapOvr>
  <mc:AlternateContent xmlns:mc="http://schemas.openxmlformats.org/markup-compatibility/2006" xmlns:p14="http://schemas.microsoft.com/office/powerpoint/2010/main">
    <mc:Choice Requires="p14">
      <p:transition spd="slow" p14:dur="2000" advTm="11601"/>
    </mc:Choice>
    <mc:Fallback xmlns="">
      <p:transition spd="slow" advTm="1160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 are a national leader in payment innovation, but FFS remains dominant.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21757742"/>
              </p:ext>
            </p:extLst>
          </p:nvPr>
        </p:nvGraphicFramePr>
        <p:xfrm>
          <a:off x="476250" y="2368550"/>
          <a:ext cx="2854935" cy="3454915"/>
        </p:xfrm>
        <a:graphic>
          <a:graphicData uri="http://schemas.openxmlformats.org/drawingml/2006/chart">
            <c:chart xmlns:c="http://schemas.openxmlformats.org/drawingml/2006/chart" xmlns:r="http://schemas.openxmlformats.org/officeDocument/2006/relationships" r:id="rId5"/>
          </a:graphicData>
        </a:graphic>
      </p:graphicFrame>
      <p:sp>
        <p:nvSpPr>
          <p:cNvPr id="5" name="TextBox 4"/>
          <p:cNvSpPr txBox="1"/>
          <p:nvPr/>
        </p:nvSpPr>
        <p:spPr>
          <a:xfrm>
            <a:off x="1007085" y="1872219"/>
            <a:ext cx="2324100" cy="461665"/>
          </a:xfrm>
          <a:prstGeom prst="rect">
            <a:avLst/>
          </a:prstGeom>
          <a:noFill/>
        </p:spPr>
        <p:txBody>
          <a:bodyPr wrap="square" rtlCol="0">
            <a:spAutoFit/>
          </a:bodyPr>
          <a:lstStyle/>
          <a:p>
            <a:r>
              <a:rPr lang="en-US" sz="2400" b="1" dirty="0" smtClean="0"/>
              <a:t>APM Enrollment</a:t>
            </a:r>
            <a:endParaRPr lang="en-US" sz="2400" b="1" dirty="0"/>
          </a:p>
        </p:txBody>
      </p:sp>
      <p:sp>
        <p:nvSpPr>
          <p:cNvPr id="6" name="TextBox 5"/>
          <p:cNvSpPr txBox="1"/>
          <p:nvPr/>
        </p:nvSpPr>
        <p:spPr>
          <a:xfrm>
            <a:off x="2922040" y="2305309"/>
            <a:ext cx="731290" cy="369332"/>
          </a:xfrm>
          <a:prstGeom prst="rect">
            <a:avLst/>
          </a:prstGeom>
          <a:noFill/>
        </p:spPr>
        <p:txBody>
          <a:bodyPr wrap="none" rtlCol="0">
            <a:spAutoFit/>
          </a:bodyPr>
          <a:lstStyle/>
          <a:p>
            <a:r>
              <a:rPr lang="en-US" dirty="0" smtClean="0">
                <a:solidFill>
                  <a:schemeClr val="accent3">
                    <a:lumMod val="75000"/>
                  </a:schemeClr>
                </a:solidFill>
              </a:rPr>
              <a:t>Other</a:t>
            </a:r>
            <a:endParaRPr lang="en-US" dirty="0">
              <a:solidFill>
                <a:schemeClr val="accent3">
                  <a:lumMod val="75000"/>
                </a:schemeClr>
              </a:solidFill>
            </a:endParaRPr>
          </a:p>
        </p:txBody>
      </p:sp>
      <p:graphicFrame>
        <p:nvGraphicFramePr>
          <p:cNvPr id="3" name="Chart 2"/>
          <p:cNvGraphicFramePr/>
          <p:nvPr>
            <p:extLst>
              <p:ext uri="{D42A27DB-BD31-4B8C-83A1-F6EECF244321}">
                <p14:modId xmlns:p14="http://schemas.microsoft.com/office/powerpoint/2010/main" val="977828711"/>
              </p:ext>
            </p:extLst>
          </p:nvPr>
        </p:nvGraphicFramePr>
        <p:xfrm>
          <a:off x="3655877" y="2628900"/>
          <a:ext cx="4688023" cy="3133725"/>
        </p:xfrm>
        <a:graphic>
          <a:graphicData uri="http://schemas.openxmlformats.org/drawingml/2006/chart">
            <c:chart xmlns:c="http://schemas.openxmlformats.org/drawingml/2006/chart" xmlns:r="http://schemas.openxmlformats.org/officeDocument/2006/relationships" r:id="rId6"/>
          </a:graphicData>
        </a:graphic>
      </p:graphicFrame>
      <p:sp>
        <p:nvSpPr>
          <p:cNvPr id="7" name="TextBox 6"/>
          <p:cNvSpPr txBox="1"/>
          <p:nvPr/>
        </p:nvSpPr>
        <p:spPr>
          <a:xfrm>
            <a:off x="1471246" y="2628900"/>
            <a:ext cx="1395779" cy="954107"/>
          </a:xfrm>
          <a:prstGeom prst="rect">
            <a:avLst/>
          </a:prstGeom>
          <a:noFill/>
        </p:spPr>
        <p:txBody>
          <a:bodyPr wrap="square" rtlCol="0">
            <a:spAutoFit/>
          </a:bodyPr>
          <a:lstStyle/>
          <a:p>
            <a:pPr algn="ctr"/>
            <a:r>
              <a:rPr lang="en-US" sz="2800" b="1" dirty="0" smtClean="0">
                <a:solidFill>
                  <a:schemeClr val="bg1"/>
                </a:solidFill>
              </a:rPr>
              <a:t>Global</a:t>
            </a:r>
          </a:p>
          <a:p>
            <a:pPr algn="ctr"/>
            <a:r>
              <a:rPr lang="en-US" sz="2800" b="1" dirty="0" smtClean="0">
                <a:solidFill>
                  <a:schemeClr val="bg1"/>
                </a:solidFill>
              </a:rPr>
              <a:t>Budget</a:t>
            </a:r>
            <a:endParaRPr lang="en-US" sz="2800" b="1" dirty="0">
              <a:solidFill>
                <a:schemeClr val="bg1"/>
              </a:solidFill>
            </a:endParaRPr>
          </a:p>
        </p:txBody>
      </p:sp>
      <p:sp>
        <p:nvSpPr>
          <p:cNvPr id="8" name="TextBox 7"/>
          <p:cNvSpPr txBox="1"/>
          <p:nvPr/>
        </p:nvSpPr>
        <p:spPr>
          <a:xfrm>
            <a:off x="1471246" y="3943350"/>
            <a:ext cx="1395779" cy="523220"/>
          </a:xfrm>
          <a:prstGeom prst="rect">
            <a:avLst/>
          </a:prstGeom>
          <a:noFill/>
        </p:spPr>
        <p:txBody>
          <a:bodyPr wrap="square" rtlCol="0">
            <a:spAutoFit/>
          </a:bodyPr>
          <a:lstStyle/>
          <a:p>
            <a:pPr algn="ctr"/>
            <a:r>
              <a:rPr lang="en-US" sz="2800" b="1" dirty="0" smtClean="0">
                <a:solidFill>
                  <a:schemeClr val="bg1"/>
                </a:solidFill>
              </a:rPr>
              <a:t>FFS</a:t>
            </a:r>
            <a:endParaRPr lang="en-US" sz="2800" b="1" dirty="0">
              <a:solidFill>
                <a:schemeClr val="bg1"/>
              </a:solidFill>
            </a:endParaRPr>
          </a:p>
        </p:txBody>
      </p:sp>
      <p:sp>
        <p:nvSpPr>
          <p:cNvPr id="9" name="TextBox 8"/>
          <p:cNvSpPr txBox="1"/>
          <p:nvPr/>
        </p:nvSpPr>
        <p:spPr>
          <a:xfrm>
            <a:off x="4290646" y="5638799"/>
            <a:ext cx="1395779" cy="369332"/>
          </a:xfrm>
          <a:prstGeom prst="rect">
            <a:avLst/>
          </a:prstGeom>
          <a:noFill/>
        </p:spPr>
        <p:txBody>
          <a:bodyPr wrap="square" rtlCol="0">
            <a:spAutoFit/>
          </a:bodyPr>
          <a:lstStyle/>
          <a:p>
            <a:pPr algn="ctr"/>
            <a:r>
              <a:rPr lang="en-US" dirty="0" smtClean="0"/>
              <a:t>2010</a:t>
            </a:r>
            <a:endParaRPr lang="en-US" dirty="0"/>
          </a:p>
        </p:txBody>
      </p:sp>
      <p:sp>
        <p:nvSpPr>
          <p:cNvPr id="10" name="TextBox 9"/>
          <p:cNvSpPr txBox="1"/>
          <p:nvPr/>
        </p:nvSpPr>
        <p:spPr>
          <a:xfrm>
            <a:off x="5308098" y="5638799"/>
            <a:ext cx="1395779" cy="369332"/>
          </a:xfrm>
          <a:prstGeom prst="rect">
            <a:avLst/>
          </a:prstGeom>
          <a:noFill/>
        </p:spPr>
        <p:txBody>
          <a:bodyPr wrap="square" rtlCol="0">
            <a:spAutoFit/>
          </a:bodyPr>
          <a:lstStyle/>
          <a:p>
            <a:pPr algn="ctr"/>
            <a:r>
              <a:rPr lang="en-US" dirty="0" smtClean="0"/>
              <a:t>2011</a:t>
            </a:r>
            <a:endParaRPr lang="en-US" dirty="0"/>
          </a:p>
        </p:txBody>
      </p:sp>
      <p:sp>
        <p:nvSpPr>
          <p:cNvPr id="11" name="TextBox 10"/>
          <p:cNvSpPr txBox="1"/>
          <p:nvPr/>
        </p:nvSpPr>
        <p:spPr>
          <a:xfrm>
            <a:off x="6319471" y="5638799"/>
            <a:ext cx="1395779" cy="369332"/>
          </a:xfrm>
          <a:prstGeom prst="rect">
            <a:avLst/>
          </a:prstGeom>
          <a:noFill/>
        </p:spPr>
        <p:txBody>
          <a:bodyPr wrap="square" rtlCol="0">
            <a:spAutoFit/>
          </a:bodyPr>
          <a:lstStyle/>
          <a:p>
            <a:pPr algn="ctr"/>
            <a:r>
              <a:rPr lang="en-US" dirty="0" smtClean="0"/>
              <a:t>2012</a:t>
            </a:r>
            <a:endParaRPr lang="en-US" dirty="0"/>
          </a:p>
        </p:txBody>
      </p:sp>
      <p:sp>
        <p:nvSpPr>
          <p:cNvPr id="12" name="TextBox 11"/>
          <p:cNvSpPr txBox="1"/>
          <p:nvPr/>
        </p:nvSpPr>
        <p:spPr>
          <a:xfrm>
            <a:off x="4988535" y="1906885"/>
            <a:ext cx="2324100" cy="461665"/>
          </a:xfrm>
          <a:prstGeom prst="rect">
            <a:avLst/>
          </a:prstGeom>
          <a:noFill/>
        </p:spPr>
        <p:txBody>
          <a:bodyPr wrap="square" rtlCol="0">
            <a:spAutoFit/>
          </a:bodyPr>
          <a:lstStyle/>
          <a:p>
            <a:r>
              <a:rPr lang="en-US" sz="2400" b="1" dirty="0" smtClean="0"/>
              <a:t>HMO Enrollment</a:t>
            </a:r>
            <a:endParaRPr lang="en-US" sz="2400" b="1" dirty="0"/>
          </a:p>
        </p:txBody>
      </p:sp>
      <p:pic>
        <p:nvPicPr>
          <p:cNvPr id="17" name="Audio 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582586566"/>
      </p:ext>
    </p:extLst>
  </p:cSld>
  <p:clrMapOvr>
    <a:masterClrMapping/>
  </p:clrMapOvr>
  <mc:AlternateContent xmlns:mc="http://schemas.openxmlformats.org/markup-compatibility/2006" xmlns:p14="http://schemas.microsoft.com/office/powerpoint/2010/main">
    <mc:Choice Requires="p14">
      <p:transition spd="slow" p14:dur="2000" advTm="87326"/>
    </mc:Choice>
    <mc:Fallback xmlns="">
      <p:transition spd="slow" advTm="8732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476500"/>
            <a:ext cx="9144000" cy="9906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4" name="Title 1"/>
          <p:cNvSpPr txBox="1">
            <a:spLocks/>
          </p:cNvSpPr>
          <p:nvPr/>
        </p:nvSpPr>
        <p:spPr>
          <a:xfrm>
            <a:off x="685800" y="2559050"/>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solidFill>
                  <a:srgbClr val="1F497D"/>
                </a:solidFill>
                <a:latin typeface="Arial" pitchFamily="34" charset="0"/>
                <a:cs typeface="Arial" pitchFamily="34" charset="0"/>
              </a:rPr>
              <a:t>3</a:t>
            </a:r>
            <a:r>
              <a:rPr lang="en-US" b="1" dirty="0" smtClean="0">
                <a:solidFill>
                  <a:srgbClr val="1F497D"/>
                </a:solidFill>
                <a:latin typeface="Arial" pitchFamily="34" charset="0"/>
                <a:cs typeface="Arial" pitchFamily="34" charset="0"/>
              </a:rPr>
              <a:t>. Providers</a:t>
            </a:r>
            <a:endParaRPr lang="en-US" b="1" dirty="0">
              <a:solidFill>
                <a:srgbClr val="1F497D"/>
              </a:solidFill>
              <a:latin typeface="Arial" pitchFamily="34" charset="0"/>
              <a:cs typeface="Arial" pitchFamily="34"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286315252"/>
      </p:ext>
    </p:extLst>
  </p:cSld>
  <p:clrMapOvr>
    <a:masterClrMapping/>
  </p:clrMapOvr>
  <mc:AlternateContent xmlns:mc="http://schemas.openxmlformats.org/markup-compatibility/2006" xmlns:p14="http://schemas.microsoft.com/office/powerpoint/2010/main">
    <mc:Choice Requires="p14">
      <p:transition spd="slow" p14:dur="2000" advTm="8648"/>
    </mc:Choice>
    <mc:Fallback xmlns="">
      <p:transition spd="slow" advTm="864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Total Medical Expense growth was driven by hospital and physician services.</a:t>
            </a:r>
            <a:endParaRPr lang="en-US" dirty="0"/>
          </a:p>
        </p:txBody>
      </p:sp>
      <p:pic>
        <p:nvPicPr>
          <p:cNvPr id="307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484" t="25344" r="72011" b="37931"/>
          <a:stretch/>
        </p:blipFill>
        <p:spPr bwMode="auto">
          <a:xfrm>
            <a:off x="1364374" y="1761244"/>
            <a:ext cx="6043313" cy="4105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Left Brace 3"/>
          <p:cNvSpPr/>
          <p:nvPr/>
        </p:nvSpPr>
        <p:spPr>
          <a:xfrm>
            <a:off x="1175657" y="3325091"/>
            <a:ext cx="188717" cy="211380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en-US">
              <a:solidFill>
                <a:prstClr val="black"/>
              </a:solidFill>
            </a:endParaRPr>
          </a:p>
        </p:txBody>
      </p:sp>
      <p:sp>
        <p:nvSpPr>
          <p:cNvPr id="6" name="TextBox 5"/>
          <p:cNvSpPr txBox="1"/>
          <p:nvPr/>
        </p:nvSpPr>
        <p:spPr>
          <a:xfrm>
            <a:off x="285009" y="4130080"/>
            <a:ext cx="989373" cy="646331"/>
          </a:xfrm>
          <a:prstGeom prst="rect">
            <a:avLst/>
          </a:prstGeom>
          <a:noFill/>
        </p:spPr>
        <p:txBody>
          <a:bodyPr wrap="none" rtlCol="0">
            <a:spAutoFit/>
          </a:bodyPr>
          <a:lstStyle/>
          <a:p>
            <a:pPr defTabSz="457200"/>
            <a:r>
              <a:rPr lang="en-US" sz="3600" b="1" dirty="0">
                <a:solidFill>
                  <a:srgbClr val="4F81BD"/>
                </a:solidFill>
              </a:rPr>
              <a:t>74%</a:t>
            </a:r>
          </a:p>
        </p:txBody>
      </p:sp>
      <p:sp>
        <p:nvSpPr>
          <p:cNvPr id="7" name="TextBox 6"/>
          <p:cNvSpPr txBox="1"/>
          <p:nvPr/>
        </p:nvSpPr>
        <p:spPr>
          <a:xfrm>
            <a:off x="206041" y="4591745"/>
            <a:ext cx="1157689" cy="261610"/>
          </a:xfrm>
          <a:prstGeom prst="rect">
            <a:avLst/>
          </a:prstGeom>
          <a:noFill/>
        </p:spPr>
        <p:txBody>
          <a:bodyPr wrap="none" rtlCol="0">
            <a:spAutoFit/>
          </a:bodyPr>
          <a:lstStyle/>
          <a:p>
            <a:pPr defTabSz="457200"/>
            <a:r>
              <a:rPr lang="en-US" sz="1050" dirty="0">
                <a:solidFill>
                  <a:prstClr val="black"/>
                </a:solidFill>
              </a:rPr>
              <a:t>(incl. non-claims)</a:t>
            </a:r>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71241404"/>
      </p:ext>
    </p:extLst>
  </p:cSld>
  <p:clrMapOvr>
    <a:masterClrMapping/>
  </p:clrMapOvr>
  <mc:AlternateContent xmlns:mc="http://schemas.openxmlformats.org/markup-compatibility/2006" xmlns:p14="http://schemas.microsoft.com/office/powerpoint/2010/main">
    <mc:Choice Requires="p14">
      <p:transition spd="slow" p14:dur="2000" advTm="47307"/>
    </mc:Choice>
    <mc:Fallback xmlns="">
      <p:transition spd="slow" advTm="4730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Hospital-physician systems dominate the  market as consolidation continues.  </a:t>
            </a:r>
            <a:endParaRPr lang="en-US" dirty="0"/>
          </a:p>
        </p:txBody>
      </p:sp>
      <p:pic>
        <p:nvPicPr>
          <p:cNvPr id="5" name="Content Placeholder 4"/>
          <p:cNvPicPr>
            <a:picLocks noGrp="1" noChangeAspect="1"/>
          </p:cNvPicPr>
          <p:nvPr>
            <p:ph idx="1"/>
          </p:nvPr>
        </p:nvPicPr>
        <p:blipFill rotWithShape="1">
          <a:blip r:embed="rId5">
            <a:extLst>
              <a:ext uri="{28A0092B-C50C-407E-A947-70E740481C1C}">
                <a14:useLocalDpi xmlns:a14="http://schemas.microsoft.com/office/drawing/2010/main" val="0"/>
              </a:ext>
            </a:extLst>
          </a:blip>
          <a:srcRect l="20117" t="24392" r="45347" b="28831"/>
          <a:stretch/>
        </p:blipFill>
        <p:spPr>
          <a:xfrm>
            <a:off x="2400300" y="1868724"/>
            <a:ext cx="3981450" cy="4167116"/>
          </a:xfr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7714155"/>
      </p:ext>
    </p:extLst>
  </p:cSld>
  <p:clrMapOvr>
    <a:masterClrMapping/>
  </p:clrMapOvr>
  <mc:AlternateContent xmlns:mc="http://schemas.openxmlformats.org/markup-compatibility/2006" xmlns:p14="http://schemas.microsoft.com/office/powerpoint/2010/main">
    <mc:Choice Requires="p14">
      <p:transition spd="slow" p14:dur="2000" advTm="28164"/>
    </mc:Choice>
    <mc:Fallback xmlns="">
      <p:transition spd="slow" advTm="2816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Partners is the biggest system and commands the highest prices.</a:t>
            </a:r>
            <a:endParaRPr lang="en-US" dirty="0"/>
          </a:p>
        </p:txBody>
      </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901" t="25263" r="81092" b="19079"/>
          <a:stretch/>
        </p:blipFill>
        <p:spPr bwMode="auto">
          <a:xfrm rot="5400000">
            <a:off x="2512094" y="-591457"/>
            <a:ext cx="4033378" cy="8867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48980" y="3453694"/>
            <a:ext cx="1615955" cy="584775"/>
          </a:xfrm>
          <a:prstGeom prst="rect">
            <a:avLst/>
          </a:prstGeom>
          <a:noFill/>
        </p:spPr>
        <p:txBody>
          <a:bodyPr wrap="none" rtlCol="0">
            <a:spAutoFit/>
          </a:bodyPr>
          <a:lstStyle/>
          <a:p>
            <a:pPr defTabSz="457200"/>
            <a:r>
              <a:rPr lang="en-US" sz="3200" b="1" dirty="0">
                <a:solidFill>
                  <a:prstClr val="black"/>
                </a:solidFill>
              </a:rPr>
              <a:t>Partners</a:t>
            </a:r>
          </a:p>
        </p:txBody>
      </p:sp>
      <p:sp>
        <p:nvSpPr>
          <p:cNvPr id="7" name="TextBox 6"/>
          <p:cNvSpPr txBox="1"/>
          <p:nvPr/>
        </p:nvSpPr>
        <p:spPr>
          <a:xfrm>
            <a:off x="1648980" y="4277119"/>
            <a:ext cx="2015295" cy="584775"/>
          </a:xfrm>
          <a:prstGeom prst="rect">
            <a:avLst/>
          </a:prstGeom>
          <a:noFill/>
        </p:spPr>
        <p:txBody>
          <a:bodyPr wrap="none" rtlCol="0">
            <a:spAutoFit/>
          </a:bodyPr>
          <a:lstStyle/>
          <a:p>
            <a:pPr defTabSz="457200"/>
            <a:r>
              <a:rPr lang="en-US" sz="3200" b="1" dirty="0" err="1">
                <a:solidFill>
                  <a:prstClr val="black"/>
                </a:solidFill>
              </a:rPr>
              <a:t>CareGroup</a:t>
            </a:r>
            <a:endParaRPr lang="en-US" sz="3200" b="1" dirty="0">
              <a:solidFill>
                <a:prstClr val="black"/>
              </a:solidFill>
            </a:endParaRPr>
          </a:p>
        </p:txBody>
      </p:sp>
      <p:sp>
        <p:nvSpPr>
          <p:cNvPr id="8" name="TextBox 7"/>
          <p:cNvSpPr txBox="1"/>
          <p:nvPr/>
        </p:nvSpPr>
        <p:spPr>
          <a:xfrm>
            <a:off x="1648980" y="5075850"/>
            <a:ext cx="1340432" cy="584775"/>
          </a:xfrm>
          <a:prstGeom prst="rect">
            <a:avLst/>
          </a:prstGeom>
          <a:noFill/>
        </p:spPr>
        <p:txBody>
          <a:bodyPr wrap="none" rtlCol="0">
            <a:spAutoFit/>
          </a:bodyPr>
          <a:lstStyle/>
          <a:p>
            <a:pPr defTabSz="457200"/>
            <a:r>
              <a:rPr lang="en-US" sz="3200" b="1" dirty="0">
                <a:solidFill>
                  <a:prstClr val="black"/>
                </a:solidFill>
              </a:rPr>
              <a:t>UMass</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478590151"/>
      </p:ext>
    </p:extLst>
  </p:cSld>
  <p:clrMapOvr>
    <a:masterClrMapping/>
  </p:clrMapOvr>
  <mc:AlternateContent xmlns:mc="http://schemas.openxmlformats.org/markup-compatibility/2006" xmlns:p14="http://schemas.microsoft.com/office/powerpoint/2010/main">
    <mc:Choice Requires="p14">
      <p:transition spd="slow" p14:dur="2000" advTm="21579"/>
    </mc:Choice>
    <mc:Fallback xmlns="">
      <p:transition spd="slow" advTm="21579"/>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High prices at large providers drive overall costs.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56096971"/>
              </p:ext>
            </p:extLst>
          </p:nvPr>
        </p:nvGraphicFramePr>
        <p:xfrm>
          <a:off x="2482837" y="1901587"/>
          <a:ext cx="4421030" cy="4113213"/>
        </p:xfrm>
        <a:graphic>
          <a:graphicData uri="http://schemas.openxmlformats.org/drawingml/2006/chart">
            <c:chart xmlns:c="http://schemas.openxmlformats.org/drawingml/2006/chart" xmlns:r="http://schemas.openxmlformats.org/officeDocument/2006/relationships" r:id="rId5"/>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263663267"/>
      </p:ext>
    </p:extLst>
  </p:cSld>
  <p:clrMapOvr>
    <a:masterClrMapping/>
  </p:clrMapOvr>
  <mc:AlternateContent xmlns:mc="http://schemas.openxmlformats.org/markup-compatibility/2006" xmlns:p14="http://schemas.microsoft.com/office/powerpoint/2010/main">
    <mc:Choice Requires="p14">
      <p:transition spd="slow" p14:dur="2000" advTm="37276"/>
    </mc:Choice>
    <mc:Fallback xmlns="">
      <p:transition spd="slow" advTm="3727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Health plans and providers deliver high quality care.</a:t>
            </a:r>
            <a:endParaRPr lang="en-US" dirty="0"/>
          </a:p>
        </p:txBody>
      </p:sp>
      <p:sp>
        <p:nvSpPr>
          <p:cNvPr id="3" name="Content Placeholder 2"/>
          <p:cNvSpPr>
            <a:spLocks noGrp="1"/>
          </p:cNvSpPr>
          <p:nvPr>
            <p:ph idx="1"/>
          </p:nvPr>
        </p:nvSpPr>
        <p:spPr/>
        <p:txBody>
          <a:bodyPr/>
          <a:lstStyle/>
          <a:p>
            <a:pPr marL="0" indent="0">
              <a:buNone/>
            </a:pPr>
            <a:r>
              <a:rPr lang="en-US" sz="1000" b="1" cap="small" dirty="0" smtClean="0"/>
              <a:t>Percent </a:t>
            </a:r>
            <a:r>
              <a:rPr lang="en-US" sz="1000" b="1" cap="small" dirty="0"/>
              <a:t>of Adult Enrollees Who Had a Preventive </a:t>
            </a:r>
            <a:r>
              <a:rPr lang="en-US" sz="1000" b="1" cap="small" dirty="0" smtClean="0"/>
              <a:t>Care 	         Provider Performance on Process of care measures (2011-2012)</a:t>
            </a:r>
          </a:p>
          <a:p>
            <a:pPr marL="0" indent="0">
              <a:buNone/>
            </a:pPr>
            <a:r>
              <a:rPr lang="en-US" sz="1000" b="1" cap="small" dirty="0" smtClean="0"/>
              <a:t>Visit </a:t>
            </a:r>
            <a:r>
              <a:rPr lang="en-US" sz="1000" b="1" cap="small" dirty="0"/>
              <a:t>in Past Three Years (2011</a:t>
            </a:r>
            <a:r>
              <a:rPr lang="en-US" sz="1000" b="1" cap="small" dirty="0" smtClean="0"/>
              <a:t>) </a:t>
            </a:r>
            <a:endParaRPr lang="en-US" sz="1000" b="1" cap="small" dirty="0"/>
          </a:p>
          <a:p>
            <a:pPr marL="0" indent="0">
              <a:buNone/>
            </a:pPr>
            <a:endParaRPr lang="en-US"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054" y="2424113"/>
            <a:ext cx="3571875" cy="3303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Workgroups:W_Ocom:00_CHIA Projects:COST_TRENDS_8_13:000_PNG Files_Figures:PNG Files:AR_MHCM_Fig26.png"/>
          <p:cNvPicPr/>
          <p:nvPr/>
        </p:nvPicPr>
        <p:blipFill rotWithShape="1">
          <a:blip r:embed="rId6">
            <a:extLst>
              <a:ext uri="{28A0092B-C50C-407E-A947-70E740481C1C}">
                <a14:useLocalDpi xmlns:a14="http://schemas.microsoft.com/office/drawing/2010/main" val="0"/>
              </a:ext>
            </a:extLst>
          </a:blip>
          <a:srcRect t="10674" r="53166"/>
          <a:stretch/>
        </p:blipFill>
        <p:spPr bwMode="auto">
          <a:xfrm>
            <a:off x="4715192" y="2296027"/>
            <a:ext cx="2819083" cy="3774704"/>
          </a:xfrm>
          <a:prstGeom prst="rect">
            <a:avLst/>
          </a:prstGeom>
          <a:noFill/>
          <a:ln>
            <a:noFill/>
          </a:ln>
          <a:extLst>
            <a:ext uri="{53640926-AAD7-44d8-BBD7-CCE9431645EC}">
              <a14:shadowObscured xmlns:a14="http://schemas.microsoft.com/office/drawing/2010/main"/>
            </a:ext>
          </a:extLst>
        </p:spPr>
      </p:pic>
      <p:pic>
        <p:nvPicPr>
          <p:cNvPr id="102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85737" b="53069"/>
          <a:stretch/>
        </p:blipFill>
        <p:spPr bwMode="auto">
          <a:xfrm>
            <a:off x="7850031" y="2483167"/>
            <a:ext cx="847725" cy="174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840159542"/>
      </p:ext>
    </p:extLst>
  </p:cSld>
  <p:clrMapOvr>
    <a:masterClrMapping/>
  </p:clrMapOvr>
  <mc:AlternateContent xmlns:mc="http://schemas.openxmlformats.org/markup-compatibility/2006" xmlns:p14="http://schemas.microsoft.com/office/powerpoint/2010/main">
    <mc:Choice Requires="p14">
      <p:transition spd="slow" p14:dur="2000" advTm="30094"/>
    </mc:Choice>
    <mc:Fallback xmlns="">
      <p:transition spd="slow" advTm="3009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CHIA: Monitoring a Bilateral Oligopoly with Differentiated Products since 2012</a:t>
            </a:r>
            <a:endParaRPr lang="en-US" dirty="0"/>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85097503"/>
      </p:ext>
    </p:extLst>
  </p:cSld>
  <p:clrMapOvr>
    <a:masterClrMapping/>
  </p:clrMapOvr>
  <mc:AlternateContent xmlns:mc="http://schemas.openxmlformats.org/markup-compatibility/2006" xmlns:p14="http://schemas.microsoft.com/office/powerpoint/2010/main">
    <mc:Choice Requires="p14">
      <p:transition spd="slow" p14:dur="2000" advTm="61763"/>
    </mc:Choice>
    <mc:Fallback xmlns="">
      <p:transition spd="slow" advTm="6176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fontScale="90000"/>
          </a:bodyPr>
          <a:lstStyle/>
          <a:p>
            <a:r>
              <a:rPr lang="en-US" dirty="0" smtClean="0"/>
              <a:t>This Annual Report is part of a larger monitoring and cost containment effort </a:t>
            </a:r>
            <a:endParaRPr lang="en-US" dirty="0"/>
          </a:p>
        </p:txBody>
      </p:sp>
      <p:graphicFrame>
        <p:nvGraphicFramePr>
          <p:cNvPr id="5" name="Diagram 4"/>
          <p:cNvGraphicFramePr/>
          <p:nvPr>
            <p:extLst>
              <p:ext uri="{D42A27DB-BD31-4B8C-83A1-F6EECF244321}">
                <p14:modId xmlns:p14="http://schemas.microsoft.com/office/powerpoint/2010/main" val="1131936631"/>
              </p:ext>
            </p:extLst>
          </p:nvPr>
        </p:nvGraphicFramePr>
        <p:xfrm>
          <a:off x="460375" y="1835149"/>
          <a:ext cx="7783142" cy="42703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5"/>
          <p:cNvSpPr txBox="1"/>
          <p:nvPr/>
        </p:nvSpPr>
        <p:spPr>
          <a:xfrm>
            <a:off x="2350649" y="3133723"/>
            <a:ext cx="1536767" cy="369332"/>
          </a:xfrm>
          <a:prstGeom prst="rect">
            <a:avLst/>
          </a:prstGeom>
          <a:noFill/>
        </p:spPr>
        <p:txBody>
          <a:bodyPr wrap="none" rtlCol="0">
            <a:spAutoFit/>
          </a:bodyPr>
          <a:lstStyle/>
          <a:p>
            <a:r>
              <a:rPr lang="en-US" dirty="0" smtClean="0"/>
              <a:t>Annual Report</a:t>
            </a:r>
            <a:endParaRPr lang="en-US" dirty="0"/>
          </a:p>
        </p:txBody>
      </p:sp>
      <p:sp>
        <p:nvSpPr>
          <p:cNvPr id="8" name="TextBox 7"/>
          <p:cNvSpPr txBox="1"/>
          <p:nvPr/>
        </p:nvSpPr>
        <p:spPr>
          <a:xfrm>
            <a:off x="675534" y="5038723"/>
            <a:ext cx="1343766" cy="646331"/>
          </a:xfrm>
          <a:prstGeom prst="rect">
            <a:avLst/>
          </a:prstGeom>
          <a:noFill/>
        </p:spPr>
        <p:txBody>
          <a:bodyPr wrap="none" rtlCol="0">
            <a:spAutoFit/>
          </a:bodyPr>
          <a:lstStyle/>
          <a:p>
            <a:pPr algn="ctr"/>
            <a:r>
              <a:rPr lang="en-US" dirty="0" smtClean="0"/>
              <a:t>Examination</a:t>
            </a:r>
          </a:p>
          <a:p>
            <a:pPr algn="ctr"/>
            <a:r>
              <a:rPr lang="en-US" dirty="0" smtClean="0"/>
              <a:t>April 2013</a:t>
            </a:r>
            <a:endParaRPr lang="en-US" dirty="0"/>
          </a:p>
        </p:txBody>
      </p:sp>
      <p:sp>
        <p:nvSpPr>
          <p:cNvPr id="9" name="TextBox 8"/>
          <p:cNvSpPr txBox="1"/>
          <p:nvPr/>
        </p:nvSpPr>
        <p:spPr>
          <a:xfrm>
            <a:off x="4287466" y="5038723"/>
            <a:ext cx="1119217" cy="646331"/>
          </a:xfrm>
          <a:prstGeom prst="rect">
            <a:avLst/>
          </a:prstGeom>
          <a:noFill/>
        </p:spPr>
        <p:txBody>
          <a:bodyPr wrap="none" rtlCol="0">
            <a:spAutoFit/>
          </a:bodyPr>
          <a:lstStyle/>
          <a:p>
            <a:pPr algn="ctr"/>
            <a:r>
              <a:rPr lang="en-US" dirty="0" smtClean="0"/>
              <a:t>Hearings</a:t>
            </a:r>
          </a:p>
          <a:p>
            <a:pPr algn="ctr"/>
            <a:r>
              <a:rPr lang="en-US" dirty="0" smtClean="0"/>
              <a:t>Oct. 1 &amp; 2</a:t>
            </a:r>
            <a:endParaRPr lang="en-US" dirty="0"/>
          </a:p>
        </p:txBody>
      </p:sp>
      <p:sp>
        <p:nvSpPr>
          <p:cNvPr id="10" name="TextBox 9"/>
          <p:cNvSpPr txBox="1"/>
          <p:nvPr/>
        </p:nvSpPr>
        <p:spPr>
          <a:xfrm>
            <a:off x="5818624" y="5038723"/>
            <a:ext cx="1536767" cy="646331"/>
          </a:xfrm>
          <a:prstGeom prst="rect">
            <a:avLst/>
          </a:prstGeom>
          <a:noFill/>
        </p:spPr>
        <p:txBody>
          <a:bodyPr wrap="none" rtlCol="0">
            <a:spAutoFit/>
          </a:bodyPr>
          <a:lstStyle/>
          <a:p>
            <a:pPr algn="ctr"/>
            <a:r>
              <a:rPr lang="en-US" dirty="0" smtClean="0"/>
              <a:t>Annual Report</a:t>
            </a:r>
          </a:p>
          <a:p>
            <a:pPr algn="ctr"/>
            <a:r>
              <a:rPr lang="en-US" dirty="0" smtClean="0"/>
              <a:t>Dec. 31</a:t>
            </a:r>
          </a:p>
        </p:txBody>
      </p:sp>
      <p:sp>
        <p:nvSpPr>
          <p:cNvPr id="11" name="TextBox 10"/>
          <p:cNvSpPr txBox="1"/>
          <p:nvPr/>
        </p:nvSpPr>
        <p:spPr>
          <a:xfrm>
            <a:off x="600074" y="1987004"/>
            <a:ext cx="6214137" cy="646331"/>
          </a:xfrm>
          <a:prstGeom prst="rect">
            <a:avLst/>
          </a:prstGeom>
          <a:noFill/>
        </p:spPr>
        <p:txBody>
          <a:bodyPr wrap="none" rtlCol="0">
            <a:spAutoFit/>
          </a:bodyPr>
          <a:lstStyle/>
          <a:p>
            <a:r>
              <a:rPr lang="en-US" sz="3600" b="1" dirty="0" smtClean="0"/>
              <a:t>Chapter 224 of the Acts of 2012</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480793849"/>
      </p:ext>
    </p:extLst>
  </p:cSld>
  <p:clrMapOvr>
    <a:masterClrMapping/>
  </p:clrMapOvr>
  <mc:AlternateContent xmlns:mc="http://schemas.openxmlformats.org/markup-compatibility/2006" xmlns:p14="http://schemas.microsoft.com/office/powerpoint/2010/main">
    <mc:Choice Requires="p14">
      <p:transition spd="slow" p14:dur="2000" advTm="96157"/>
    </mc:Choice>
    <mc:Fallback xmlns="">
      <p:transition spd="slow" advTm="9615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476500"/>
            <a:ext cx="9144000" cy="9906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685800" y="2559050"/>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solidFill>
                  <a:schemeClr val="tx2"/>
                </a:solidFill>
                <a:latin typeface="Arial" pitchFamily="34" charset="0"/>
                <a:cs typeface="Arial" pitchFamily="34" charset="0"/>
              </a:rPr>
              <a:t>1. Coverage &amp; Premiums</a:t>
            </a:r>
            <a:endParaRPr lang="en-US" b="1" dirty="0">
              <a:solidFill>
                <a:schemeClr val="tx2"/>
              </a:solidFill>
              <a:latin typeface="Arial" pitchFamily="34" charset="0"/>
              <a:cs typeface="Arial" pitchFamily="34" charset="0"/>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602862808"/>
      </p:ext>
    </p:extLst>
  </p:cSld>
  <p:clrMapOvr>
    <a:masterClrMapping/>
  </p:clrMapOvr>
  <mc:AlternateContent xmlns:mc="http://schemas.openxmlformats.org/markup-compatibility/2006" xmlns:p14="http://schemas.microsoft.com/office/powerpoint/2010/main">
    <mc:Choice Requires="p14">
      <p:transition spd="slow" p14:dur="2000" advTm="11703"/>
    </mc:Choice>
    <mc:Fallback xmlns="">
      <p:transition spd="slow" advTm="1170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T</a:t>
            </a:r>
            <a:r>
              <a:rPr lang="en-US" dirty="0" smtClean="0"/>
              <a:t>he employer-sponsored insurance market is shrinking and diverse.</a:t>
            </a:r>
            <a:endParaRPr lang="en-US" dirty="0"/>
          </a:p>
        </p:txBody>
      </p:sp>
      <p:graphicFrame>
        <p:nvGraphicFramePr>
          <p:cNvPr id="6" name="Chart 5"/>
          <p:cNvGraphicFramePr/>
          <p:nvPr>
            <p:extLst>
              <p:ext uri="{D42A27DB-BD31-4B8C-83A1-F6EECF244321}">
                <p14:modId xmlns:p14="http://schemas.microsoft.com/office/powerpoint/2010/main" val="1923589328"/>
              </p:ext>
            </p:extLst>
          </p:nvPr>
        </p:nvGraphicFramePr>
        <p:xfrm>
          <a:off x="847725" y="1863725"/>
          <a:ext cx="2390775" cy="4064000"/>
        </p:xfrm>
        <a:graphic>
          <a:graphicData uri="http://schemas.openxmlformats.org/drawingml/2006/chart">
            <c:chart xmlns:c="http://schemas.openxmlformats.org/drawingml/2006/chart" xmlns:r="http://schemas.openxmlformats.org/officeDocument/2006/relationships" r:id="rId5"/>
          </a:graphicData>
        </a:graphic>
      </p:graphicFrame>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5164" t="19375" r="83254" b="52890"/>
          <a:stretch/>
        </p:blipFill>
        <p:spPr bwMode="auto">
          <a:xfrm>
            <a:off x="4838699" y="2546350"/>
            <a:ext cx="3248025" cy="338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021627" y="2091964"/>
            <a:ext cx="2882167" cy="424732"/>
          </a:xfrm>
          <a:prstGeom prst="rect">
            <a:avLst/>
          </a:prstGeom>
          <a:noFill/>
        </p:spPr>
        <p:txBody>
          <a:bodyPr wrap="square" rtlCol="0">
            <a:spAutoFit/>
          </a:bodyPr>
          <a:lstStyle/>
          <a:p>
            <a:pPr algn="ctr" defTabSz="457200"/>
            <a:r>
              <a:rPr lang="en-US" sz="2160" b="1" dirty="0">
                <a:solidFill>
                  <a:prstClr val="black"/>
                </a:solidFill>
              </a:rPr>
              <a:t>… by Market Sector</a:t>
            </a:r>
          </a:p>
        </p:txBody>
      </p:sp>
      <p:cxnSp>
        <p:nvCxnSpPr>
          <p:cNvPr id="10" name="Straight Connector 9"/>
          <p:cNvCxnSpPr/>
          <p:nvPr/>
        </p:nvCxnSpPr>
        <p:spPr>
          <a:xfrm flipV="1">
            <a:off x="3143250" y="2933700"/>
            <a:ext cx="2724150" cy="1076325"/>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143250" y="5410200"/>
            <a:ext cx="3076575" cy="409575"/>
          </a:xfrm>
          <a:prstGeom prst="line">
            <a:avLst/>
          </a:prstGeom>
        </p:spPr>
        <p:style>
          <a:lnRef idx="2">
            <a:schemeClr val="accent1"/>
          </a:lnRef>
          <a:fillRef idx="0">
            <a:schemeClr val="accent1"/>
          </a:fillRef>
          <a:effectRef idx="1">
            <a:schemeClr val="accent1"/>
          </a:effectRef>
          <a:fontRef idx="minor">
            <a:schemeClr val="tx1"/>
          </a:fontRef>
        </p:style>
      </p:cxn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92802286"/>
      </p:ext>
    </p:extLst>
  </p:cSld>
  <p:clrMapOvr>
    <a:masterClrMapping/>
  </p:clrMapOvr>
  <mc:AlternateContent xmlns:mc="http://schemas.openxmlformats.org/markup-compatibility/2006" xmlns:p14="http://schemas.microsoft.com/office/powerpoint/2010/main">
    <mc:Choice Requires="p14">
      <p:transition spd="slow" p14:dur="2000" advTm="37873"/>
    </mc:Choice>
    <mc:Fallback xmlns="">
      <p:transition spd="slow" advTm="3787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Premiums are rising faster than inflation while benefit levels are falling</a:t>
            </a:r>
            <a:endParaRPr lang="en-US" dirty="0"/>
          </a:p>
        </p:txBody>
      </p:sp>
      <p:graphicFrame>
        <p:nvGraphicFramePr>
          <p:cNvPr id="4" name="Chart 3"/>
          <p:cNvGraphicFramePr/>
          <p:nvPr>
            <p:extLst>
              <p:ext uri="{D42A27DB-BD31-4B8C-83A1-F6EECF244321}">
                <p14:modId xmlns:p14="http://schemas.microsoft.com/office/powerpoint/2010/main" val="2191803096"/>
              </p:ext>
            </p:extLst>
          </p:nvPr>
        </p:nvGraphicFramePr>
        <p:xfrm>
          <a:off x="1524000" y="1873250"/>
          <a:ext cx="60960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6" name="TextBox 5"/>
          <p:cNvSpPr txBox="1"/>
          <p:nvPr/>
        </p:nvSpPr>
        <p:spPr>
          <a:xfrm>
            <a:off x="6524625" y="2378849"/>
            <a:ext cx="1838965" cy="461665"/>
          </a:xfrm>
          <a:prstGeom prst="rect">
            <a:avLst/>
          </a:prstGeom>
          <a:noFill/>
        </p:spPr>
        <p:txBody>
          <a:bodyPr wrap="none" rtlCol="0">
            <a:spAutoFit/>
          </a:bodyPr>
          <a:lstStyle/>
          <a:p>
            <a:r>
              <a:rPr lang="en-US" sz="2400" b="1" dirty="0" smtClean="0">
                <a:solidFill>
                  <a:schemeClr val="tx2"/>
                </a:solidFill>
              </a:rPr>
              <a:t>$421 (+9.7%)</a:t>
            </a:r>
            <a:endParaRPr lang="en-US" sz="2400" b="1" dirty="0">
              <a:solidFill>
                <a:schemeClr val="tx2"/>
              </a:solidFill>
            </a:endParaRPr>
          </a:p>
        </p:txBody>
      </p:sp>
      <p:sp>
        <p:nvSpPr>
          <p:cNvPr id="7" name="TextBox 6"/>
          <p:cNvSpPr txBox="1"/>
          <p:nvPr/>
        </p:nvSpPr>
        <p:spPr>
          <a:xfrm>
            <a:off x="6524625" y="5788818"/>
            <a:ext cx="1705916" cy="461665"/>
          </a:xfrm>
          <a:prstGeom prst="rect">
            <a:avLst/>
          </a:prstGeom>
          <a:noFill/>
        </p:spPr>
        <p:txBody>
          <a:bodyPr wrap="none" rtlCol="0">
            <a:spAutoFit/>
          </a:bodyPr>
          <a:lstStyle/>
          <a:p>
            <a:r>
              <a:rPr lang="en-US" sz="2400" b="1" dirty="0" smtClean="0">
                <a:solidFill>
                  <a:schemeClr val="accent2"/>
                </a:solidFill>
              </a:rPr>
              <a:t>0.77 (-5.1%)</a:t>
            </a:r>
            <a:endParaRPr lang="en-US" sz="2400" b="1" dirty="0">
              <a:solidFill>
                <a:schemeClr val="accent2"/>
              </a:solidFill>
            </a:endParaRPr>
          </a:p>
        </p:txBody>
      </p:sp>
      <p:cxnSp>
        <p:nvCxnSpPr>
          <p:cNvPr id="9" name="Straight Arrow Connector 8"/>
          <p:cNvCxnSpPr/>
          <p:nvPr/>
        </p:nvCxnSpPr>
        <p:spPr>
          <a:xfrm flipV="1">
            <a:off x="4562475" y="3876675"/>
            <a:ext cx="0" cy="7239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6524625" y="2826008"/>
            <a:ext cx="0" cy="105066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4562475" y="4676776"/>
            <a:ext cx="0" cy="609599"/>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6524625" y="5257800"/>
            <a:ext cx="0" cy="319086"/>
          </a:xfrm>
          <a:prstGeom prst="straightConnector1">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3891262" y="3977759"/>
            <a:ext cx="756938" cy="369332"/>
          </a:xfrm>
          <a:prstGeom prst="rect">
            <a:avLst/>
          </a:prstGeom>
          <a:noFill/>
        </p:spPr>
        <p:txBody>
          <a:bodyPr wrap="none" rtlCol="0">
            <a:spAutoFit/>
          </a:bodyPr>
          <a:lstStyle/>
          <a:p>
            <a:r>
              <a:rPr lang="en-US" dirty="0" smtClean="0">
                <a:solidFill>
                  <a:schemeClr val="tx2"/>
                </a:solidFill>
              </a:rPr>
              <a:t>+4.3%</a:t>
            </a:r>
            <a:endParaRPr lang="en-US" dirty="0">
              <a:solidFill>
                <a:schemeClr val="tx2"/>
              </a:solidFill>
            </a:endParaRPr>
          </a:p>
        </p:txBody>
      </p:sp>
      <p:sp>
        <p:nvSpPr>
          <p:cNvPr id="24" name="TextBox 23"/>
          <p:cNvSpPr txBox="1"/>
          <p:nvPr/>
        </p:nvSpPr>
        <p:spPr>
          <a:xfrm>
            <a:off x="5853412" y="3061900"/>
            <a:ext cx="756938" cy="369332"/>
          </a:xfrm>
          <a:prstGeom prst="rect">
            <a:avLst/>
          </a:prstGeom>
          <a:noFill/>
        </p:spPr>
        <p:txBody>
          <a:bodyPr wrap="none" rtlCol="0">
            <a:spAutoFit/>
          </a:bodyPr>
          <a:lstStyle/>
          <a:p>
            <a:r>
              <a:rPr lang="en-US" dirty="0" smtClean="0">
                <a:solidFill>
                  <a:schemeClr val="tx2"/>
                </a:solidFill>
              </a:rPr>
              <a:t>+5.2%</a:t>
            </a:r>
            <a:endParaRPr lang="en-US" dirty="0">
              <a:solidFill>
                <a:schemeClr val="tx2"/>
              </a:solidFill>
            </a:endParaRPr>
          </a:p>
        </p:txBody>
      </p:sp>
      <p:sp>
        <p:nvSpPr>
          <p:cNvPr id="25" name="TextBox 24"/>
          <p:cNvSpPr txBox="1"/>
          <p:nvPr/>
        </p:nvSpPr>
        <p:spPr>
          <a:xfrm>
            <a:off x="3938887" y="4777860"/>
            <a:ext cx="712054" cy="369332"/>
          </a:xfrm>
          <a:prstGeom prst="rect">
            <a:avLst/>
          </a:prstGeom>
          <a:noFill/>
        </p:spPr>
        <p:txBody>
          <a:bodyPr wrap="none" rtlCol="0">
            <a:spAutoFit/>
          </a:bodyPr>
          <a:lstStyle/>
          <a:p>
            <a:r>
              <a:rPr lang="en-US" dirty="0" smtClean="0">
                <a:solidFill>
                  <a:schemeClr val="accent2"/>
                </a:solidFill>
              </a:rPr>
              <a:t>-3.6%</a:t>
            </a:r>
            <a:endParaRPr lang="en-US" dirty="0">
              <a:solidFill>
                <a:schemeClr val="accent2"/>
              </a:solidFill>
            </a:endParaRPr>
          </a:p>
        </p:txBody>
      </p:sp>
      <p:sp>
        <p:nvSpPr>
          <p:cNvPr id="26" name="TextBox 25"/>
          <p:cNvSpPr txBox="1"/>
          <p:nvPr/>
        </p:nvSpPr>
        <p:spPr>
          <a:xfrm>
            <a:off x="5888771" y="5136118"/>
            <a:ext cx="712054" cy="369332"/>
          </a:xfrm>
          <a:prstGeom prst="rect">
            <a:avLst/>
          </a:prstGeom>
          <a:noFill/>
        </p:spPr>
        <p:txBody>
          <a:bodyPr wrap="none" rtlCol="0">
            <a:spAutoFit/>
          </a:bodyPr>
          <a:lstStyle/>
          <a:p>
            <a:r>
              <a:rPr lang="en-US" dirty="0" smtClean="0">
                <a:solidFill>
                  <a:schemeClr val="accent2"/>
                </a:solidFill>
              </a:rPr>
              <a:t>-1.3%</a:t>
            </a:r>
            <a:endParaRPr lang="en-US" dirty="0">
              <a:solidFill>
                <a:schemeClr val="accent2"/>
              </a:solidFill>
            </a:endParaRPr>
          </a:p>
        </p:txBody>
      </p:sp>
      <p:sp>
        <p:nvSpPr>
          <p:cNvPr id="27" name="TextBox 26"/>
          <p:cNvSpPr txBox="1"/>
          <p:nvPr/>
        </p:nvSpPr>
        <p:spPr>
          <a:xfrm>
            <a:off x="2465663" y="3435607"/>
            <a:ext cx="1473224" cy="461665"/>
          </a:xfrm>
          <a:prstGeom prst="rect">
            <a:avLst/>
          </a:prstGeom>
          <a:noFill/>
        </p:spPr>
        <p:txBody>
          <a:bodyPr wrap="none" rtlCol="0">
            <a:spAutoFit/>
          </a:bodyPr>
          <a:lstStyle/>
          <a:p>
            <a:r>
              <a:rPr lang="en-US" sz="2400" b="1" dirty="0" smtClean="0">
                <a:solidFill>
                  <a:schemeClr val="tx2"/>
                </a:solidFill>
              </a:rPr>
              <a:t>Premiums</a:t>
            </a:r>
            <a:endParaRPr lang="en-US" sz="2400" b="1" dirty="0">
              <a:solidFill>
                <a:schemeClr val="tx2"/>
              </a:solidFill>
            </a:endParaRPr>
          </a:p>
        </p:txBody>
      </p:sp>
      <p:sp>
        <p:nvSpPr>
          <p:cNvPr id="28" name="TextBox 27"/>
          <p:cNvSpPr txBox="1"/>
          <p:nvPr/>
        </p:nvSpPr>
        <p:spPr>
          <a:xfrm>
            <a:off x="2465663" y="4990415"/>
            <a:ext cx="1235595" cy="461665"/>
          </a:xfrm>
          <a:prstGeom prst="rect">
            <a:avLst/>
          </a:prstGeom>
          <a:noFill/>
        </p:spPr>
        <p:txBody>
          <a:bodyPr wrap="none" rtlCol="0">
            <a:spAutoFit/>
          </a:bodyPr>
          <a:lstStyle/>
          <a:p>
            <a:r>
              <a:rPr lang="en-US" sz="2400" b="1" dirty="0" smtClean="0">
                <a:solidFill>
                  <a:schemeClr val="accent2"/>
                </a:solidFill>
              </a:rPr>
              <a:t>Benefits</a:t>
            </a:r>
            <a:endParaRPr lang="en-US" sz="2400" b="1" dirty="0">
              <a:solidFill>
                <a:schemeClr val="accent2"/>
              </a:solidFill>
            </a:endParaRPr>
          </a:p>
        </p:txBody>
      </p:sp>
      <p:cxnSp>
        <p:nvCxnSpPr>
          <p:cNvPr id="30" name="Straight Connector 29"/>
          <p:cNvCxnSpPr/>
          <p:nvPr/>
        </p:nvCxnSpPr>
        <p:spPr>
          <a:xfrm>
            <a:off x="1647825" y="4676776"/>
            <a:ext cx="587692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021365" y="1720850"/>
            <a:ext cx="1120820" cy="646331"/>
          </a:xfrm>
          <a:prstGeom prst="rect">
            <a:avLst/>
          </a:prstGeom>
          <a:solidFill>
            <a:schemeClr val="bg1"/>
          </a:solidFill>
        </p:spPr>
        <p:txBody>
          <a:bodyPr wrap="none" rtlCol="0">
            <a:spAutoFit/>
          </a:bodyPr>
          <a:lstStyle/>
          <a:p>
            <a:r>
              <a:rPr lang="en-US" sz="3600" b="1" dirty="0" smtClean="0">
                <a:solidFill>
                  <a:schemeClr val="tx2"/>
                </a:solidFill>
              </a:rPr>
              <a:t>2011</a:t>
            </a:r>
            <a:endParaRPr lang="en-US" sz="3600" b="1" dirty="0">
              <a:solidFill>
                <a:schemeClr val="tx2"/>
              </a:solidFill>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553735446"/>
      </p:ext>
    </p:extLst>
  </p:cSld>
  <p:clrMapOvr>
    <a:masterClrMapping/>
  </p:clrMapOvr>
  <mc:AlternateContent xmlns:mc="http://schemas.openxmlformats.org/markup-compatibility/2006" xmlns:p14="http://schemas.microsoft.com/office/powerpoint/2010/main">
    <mc:Choice Requires="p14">
      <p:transition spd="slow" p14:dur="2000" advTm="44913"/>
    </mc:Choice>
    <mc:Fallback xmlns="">
      <p:transition spd="slow" advTm="4491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476500"/>
            <a:ext cx="9144000" cy="9906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685800" y="2559050"/>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solidFill>
                  <a:schemeClr val="tx2"/>
                </a:solidFill>
                <a:latin typeface="Arial" pitchFamily="34" charset="0"/>
                <a:cs typeface="Arial" pitchFamily="34" charset="0"/>
              </a:rPr>
              <a:t>2</a:t>
            </a:r>
            <a:r>
              <a:rPr lang="en-US" b="1" dirty="0" smtClean="0">
                <a:solidFill>
                  <a:schemeClr val="tx2"/>
                </a:solidFill>
                <a:latin typeface="Arial" pitchFamily="34" charset="0"/>
                <a:cs typeface="Arial" pitchFamily="34" charset="0"/>
              </a:rPr>
              <a:t>. Insurers</a:t>
            </a:r>
            <a:endParaRPr lang="en-US" b="1" dirty="0">
              <a:solidFill>
                <a:schemeClr val="tx2"/>
              </a:solidFill>
              <a:latin typeface="Arial" pitchFamily="34" charset="0"/>
              <a:cs typeface="Arial"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92400572"/>
      </p:ext>
    </p:extLst>
  </p:cSld>
  <p:clrMapOvr>
    <a:masterClrMapping/>
  </p:clrMapOvr>
  <mc:AlternateContent xmlns:mc="http://schemas.openxmlformats.org/markup-compatibility/2006" xmlns:p14="http://schemas.microsoft.com/office/powerpoint/2010/main">
    <mc:Choice Requires="p14">
      <p:transition spd="slow" p14:dur="2000" advTm="16983"/>
    </mc:Choice>
    <mc:Fallback xmlns="">
      <p:transition spd="slow" advTm="1698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Commercial enrollment is concentrated in the three largest insurers.</a:t>
            </a:r>
            <a:endParaRPr lang="en-US" dirty="0"/>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28298" t="29166" r="35604" b="24862"/>
          <a:stretch/>
        </p:blipFill>
        <p:spPr>
          <a:xfrm>
            <a:off x="2495550" y="2419349"/>
            <a:ext cx="3867150" cy="3809603"/>
          </a:xfrm>
          <a:prstGeom prst="rect">
            <a:avLst/>
          </a:prstGeom>
        </p:spPr>
      </p:pic>
      <p:sp>
        <p:nvSpPr>
          <p:cNvPr id="5" name="TextBox 4"/>
          <p:cNvSpPr txBox="1"/>
          <p:nvPr/>
        </p:nvSpPr>
        <p:spPr>
          <a:xfrm>
            <a:off x="2495549" y="2050017"/>
            <a:ext cx="3762375" cy="424732"/>
          </a:xfrm>
          <a:prstGeom prst="rect">
            <a:avLst/>
          </a:prstGeom>
          <a:noFill/>
        </p:spPr>
        <p:txBody>
          <a:bodyPr wrap="square" rtlCol="0">
            <a:spAutoFit/>
          </a:bodyPr>
          <a:lstStyle/>
          <a:p>
            <a:pPr algn="ctr"/>
            <a:r>
              <a:rPr lang="en-US" sz="2160" b="1" dirty="0" smtClean="0"/>
              <a:t>Membership by Plan (2012)</a:t>
            </a:r>
            <a:endParaRPr lang="en-US" sz="2160" b="1"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381469605"/>
      </p:ext>
    </p:extLst>
  </p:cSld>
  <p:clrMapOvr>
    <a:masterClrMapping/>
  </p:clrMapOvr>
  <mc:AlternateContent xmlns:mc="http://schemas.openxmlformats.org/markup-compatibility/2006" xmlns:p14="http://schemas.microsoft.com/office/powerpoint/2010/main">
    <mc:Choice Requires="p14">
      <p:transition spd="slow" p14:dur="2000" advTm="19685"/>
    </mc:Choice>
    <mc:Fallback xmlns="">
      <p:transition spd="slow" advTm="1968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The big three insurers had higher premiums and total medical spend.</a:t>
            </a:r>
            <a:endParaRPr lang="en-US" dirty="0"/>
          </a:p>
        </p:txBody>
      </p:sp>
      <p:graphicFrame>
        <p:nvGraphicFramePr>
          <p:cNvPr id="4" name="Chart 3"/>
          <p:cNvGraphicFramePr/>
          <p:nvPr>
            <p:extLst>
              <p:ext uri="{D42A27DB-BD31-4B8C-83A1-F6EECF244321}">
                <p14:modId xmlns:p14="http://schemas.microsoft.com/office/powerpoint/2010/main" val="3208551421"/>
              </p:ext>
            </p:extLst>
          </p:nvPr>
        </p:nvGraphicFramePr>
        <p:xfrm>
          <a:off x="1524000" y="1901825"/>
          <a:ext cx="60960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8" name="TextBox 7"/>
          <p:cNvSpPr txBox="1"/>
          <p:nvPr/>
        </p:nvSpPr>
        <p:spPr>
          <a:xfrm>
            <a:off x="4955884" y="2196584"/>
            <a:ext cx="652743" cy="369332"/>
          </a:xfrm>
          <a:prstGeom prst="rect">
            <a:avLst/>
          </a:prstGeom>
          <a:noFill/>
        </p:spPr>
        <p:txBody>
          <a:bodyPr wrap="none" rtlCol="0">
            <a:spAutoFit/>
          </a:bodyPr>
          <a:lstStyle/>
          <a:p>
            <a:r>
              <a:rPr lang="en-US" dirty="0" smtClean="0"/>
              <a:t>$443</a:t>
            </a:r>
            <a:endParaRPr lang="en-US" dirty="0"/>
          </a:p>
        </p:txBody>
      </p:sp>
      <p:sp>
        <p:nvSpPr>
          <p:cNvPr id="9" name="TextBox 8"/>
          <p:cNvSpPr txBox="1"/>
          <p:nvPr/>
        </p:nvSpPr>
        <p:spPr>
          <a:xfrm>
            <a:off x="2707984" y="2244209"/>
            <a:ext cx="652743" cy="369332"/>
          </a:xfrm>
          <a:prstGeom prst="rect">
            <a:avLst/>
          </a:prstGeom>
          <a:noFill/>
        </p:spPr>
        <p:txBody>
          <a:bodyPr wrap="none" rtlCol="0">
            <a:spAutoFit/>
          </a:bodyPr>
          <a:lstStyle/>
          <a:p>
            <a:r>
              <a:rPr lang="en-US" dirty="0" smtClean="0"/>
              <a:t>$436</a:t>
            </a:r>
            <a:endParaRPr lang="en-US" dirty="0"/>
          </a:p>
        </p:txBody>
      </p:sp>
      <p:sp>
        <p:nvSpPr>
          <p:cNvPr id="10" name="TextBox 9"/>
          <p:cNvSpPr txBox="1"/>
          <p:nvPr/>
        </p:nvSpPr>
        <p:spPr>
          <a:xfrm>
            <a:off x="641059" y="3387209"/>
            <a:ext cx="652743" cy="369332"/>
          </a:xfrm>
          <a:prstGeom prst="rect">
            <a:avLst/>
          </a:prstGeom>
          <a:noFill/>
        </p:spPr>
        <p:txBody>
          <a:bodyPr wrap="none" rtlCol="0">
            <a:spAutoFit/>
          </a:bodyPr>
          <a:lstStyle/>
          <a:p>
            <a:r>
              <a:rPr lang="en-US" dirty="0" smtClean="0"/>
              <a:t>2011</a:t>
            </a:r>
            <a:endParaRPr lang="en-US" dirty="0"/>
          </a:p>
        </p:txBody>
      </p:sp>
      <p:sp>
        <p:nvSpPr>
          <p:cNvPr id="3" name="TextBox 2"/>
          <p:cNvSpPr txBox="1"/>
          <p:nvPr/>
        </p:nvSpPr>
        <p:spPr>
          <a:xfrm>
            <a:off x="5293565" y="5824865"/>
            <a:ext cx="1789016" cy="523220"/>
          </a:xfrm>
          <a:prstGeom prst="rect">
            <a:avLst/>
          </a:prstGeom>
          <a:noFill/>
        </p:spPr>
        <p:txBody>
          <a:bodyPr wrap="none" rtlCol="0">
            <a:spAutoFit/>
          </a:bodyPr>
          <a:lstStyle/>
          <a:p>
            <a:pPr algn="ctr"/>
            <a:r>
              <a:rPr lang="en-US" sz="1400" dirty="0" smtClean="0"/>
              <a:t>(PMPM. Includes </a:t>
            </a:r>
          </a:p>
          <a:p>
            <a:pPr algn="ctr"/>
            <a:r>
              <a:rPr lang="en-US" sz="1400" dirty="0" smtClean="0"/>
              <a:t>member cost-sharing)</a:t>
            </a:r>
            <a:endParaRPr lang="en-US" sz="1400"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846616149"/>
      </p:ext>
    </p:extLst>
  </p:cSld>
  <p:clrMapOvr>
    <a:masterClrMapping/>
  </p:clrMapOvr>
  <mc:AlternateContent xmlns:mc="http://schemas.openxmlformats.org/markup-compatibility/2006" xmlns:p14="http://schemas.microsoft.com/office/powerpoint/2010/main">
    <mc:Choice Requires="p14">
      <p:transition spd="slow" p14:dur="2000" advTm="39270"/>
    </mc:Choice>
    <mc:Fallback xmlns="">
      <p:transition spd="slow" advTm="3927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spending didn’t rise as fast as premiums, so insurers retained more.</a:t>
            </a:r>
            <a:endParaRPr lang="en-US" dirty="0"/>
          </a:p>
        </p:txBody>
      </p:sp>
      <p:sp>
        <p:nvSpPr>
          <p:cNvPr id="4" name="TextBox 3"/>
          <p:cNvSpPr txBox="1"/>
          <p:nvPr/>
        </p:nvSpPr>
        <p:spPr>
          <a:xfrm>
            <a:off x="2647142" y="1976608"/>
            <a:ext cx="2515432" cy="769441"/>
          </a:xfrm>
          <a:prstGeom prst="rect">
            <a:avLst/>
          </a:prstGeom>
          <a:noFill/>
        </p:spPr>
        <p:txBody>
          <a:bodyPr wrap="none" rtlCol="0">
            <a:spAutoFit/>
          </a:bodyPr>
          <a:lstStyle/>
          <a:p>
            <a:r>
              <a:rPr lang="en-US" sz="4400" dirty="0" smtClean="0">
                <a:latin typeface="Georgia" pitchFamily="18" charset="0"/>
              </a:rPr>
              <a:t>Premium</a:t>
            </a:r>
            <a:endParaRPr lang="en-US" sz="4400" dirty="0">
              <a:latin typeface="Georgia" pitchFamily="18" charset="0"/>
            </a:endParaRPr>
          </a:p>
        </p:txBody>
      </p:sp>
      <p:sp>
        <p:nvSpPr>
          <p:cNvPr id="6" name="TextBox 5"/>
          <p:cNvSpPr txBox="1"/>
          <p:nvPr/>
        </p:nvSpPr>
        <p:spPr>
          <a:xfrm>
            <a:off x="6203216" y="3512519"/>
            <a:ext cx="1650149" cy="1200329"/>
          </a:xfrm>
          <a:prstGeom prst="rect">
            <a:avLst/>
          </a:prstGeom>
          <a:noFill/>
        </p:spPr>
        <p:txBody>
          <a:bodyPr wrap="square" rtlCol="0">
            <a:spAutoFit/>
          </a:bodyPr>
          <a:lstStyle/>
          <a:p>
            <a:pPr algn="ctr"/>
            <a:r>
              <a:rPr lang="en-US" sz="2400" b="1" dirty="0" smtClean="0"/>
              <a:t>Other </a:t>
            </a:r>
          </a:p>
          <a:p>
            <a:pPr algn="ctr"/>
            <a:r>
              <a:rPr lang="en-US" sz="2400" b="1" dirty="0" smtClean="0"/>
              <a:t>Expenses</a:t>
            </a:r>
          </a:p>
          <a:p>
            <a:pPr algn="ctr"/>
            <a:r>
              <a:rPr lang="en-US" sz="2400" dirty="0" smtClean="0"/>
              <a:t>(Retention)</a:t>
            </a:r>
            <a:endParaRPr lang="en-US" sz="2400" dirty="0"/>
          </a:p>
        </p:txBody>
      </p:sp>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r="9999"/>
          <a:stretch/>
        </p:blipFill>
        <p:spPr>
          <a:xfrm>
            <a:off x="1448900" y="3114106"/>
            <a:ext cx="3713674" cy="1802466"/>
          </a:xfrm>
          <a:prstGeom prst="rect">
            <a:avLst/>
          </a:prstGeom>
          <a:ln>
            <a:solidFill>
              <a:schemeClr val="tx1"/>
            </a:solidFill>
          </a:ln>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l="90000"/>
          <a:stretch/>
        </p:blipFill>
        <p:spPr>
          <a:xfrm>
            <a:off x="5771820" y="3114108"/>
            <a:ext cx="412631" cy="1802466"/>
          </a:xfrm>
          <a:prstGeom prst="rect">
            <a:avLst/>
          </a:prstGeom>
          <a:ln>
            <a:solidFill>
              <a:schemeClr val="tx1"/>
            </a:solidFill>
          </a:ln>
        </p:spPr>
      </p:pic>
      <p:sp>
        <p:nvSpPr>
          <p:cNvPr id="5" name="TextBox 4"/>
          <p:cNvSpPr txBox="1"/>
          <p:nvPr/>
        </p:nvSpPr>
        <p:spPr>
          <a:xfrm>
            <a:off x="1928437" y="3834225"/>
            <a:ext cx="3192777" cy="461665"/>
          </a:xfrm>
          <a:prstGeom prst="rect">
            <a:avLst/>
          </a:prstGeom>
          <a:noFill/>
        </p:spPr>
        <p:txBody>
          <a:bodyPr wrap="square" rtlCol="0">
            <a:spAutoFit/>
          </a:bodyPr>
          <a:lstStyle/>
          <a:p>
            <a:pPr algn="ctr"/>
            <a:r>
              <a:rPr lang="en-US" sz="2400" b="1" dirty="0" smtClean="0"/>
              <a:t>Medical Spend</a:t>
            </a:r>
            <a:endParaRPr lang="en-US" sz="2400" b="1" dirty="0"/>
          </a:p>
        </p:txBody>
      </p:sp>
      <p:cxnSp>
        <p:nvCxnSpPr>
          <p:cNvPr id="15" name="Straight Arrow Connector 14"/>
          <p:cNvCxnSpPr/>
          <p:nvPr/>
        </p:nvCxnSpPr>
        <p:spPr>
          <a:xfrm flipH="1">
            <a:off x="6212802" y="3429000"/>
            <a:ext cx="904609" cy="8351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 name="Left Brace 25"/>
          <p:cNvSpPr/>
          <p:nvPr/>
        </p:nvSpPr>
        <p:spPr>
          <a:xfrm rot="5400000">
            <a:off x="3756845" y="404005"/>
            <a:ext cx="176362" cy="4735551"/>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89716055"/>
      </p:ext>
    </p:extLst>
  </p:cSld>
  <p:clrMapOvr>
    <a:masterClrMapping/>
  </p:clrMapOvr>
  <mc:AlternateContent xmlns:mc="http://schemas.openxmlformats.org/markup-compatibility/2006" xmlns:p14="http://schemas.microsoft.com/office/powerpoint/2010/main">
    <mc:Choice Requires="p14">
      <p:transition spd="slow" p14:dur="2000" advTm="57530"/>
    </mc:Choice>
    <mc:Fallback xmlns="">
      <p:transition spd="slow" advTm="5753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TotalTime>
  <Words>1693</Words>
  <Application>Microsoft Macintosh PowerPoint</Application>
  <PresentationFormat>On-screen Show (4:3)</PresentationFormat>
  <Paragraphs>134</Paragraphs>
  <Slides>17</Slides>
  <Notes>17</Notes>
  <HiddenSlides>0</HiddenSlides>
  <MMClips>17</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Content Slide</vt:lpstr>
      <vt:lpstr>Annual Report on the Massachusetts Health Care Market</vt:lpstr>
      <vt:lpstr>This Annual Report is part of a larger monitoring and cost containment effort </vt:lpstr>
      <vt:lpstr>PowerPoint Presentation</vt:lpstr>
      <vt:lpstr>The employer-sponsored insurance market is shrinking and diverse.</vt:lpstr>
      <vt:lpstr>Premiums are rising faster than inflation while benefit levels are falling</vt:lpstr>
      <vt:lpstr>PowerPoint Presentation</vt:lpstr>
      <vt:lpstr>Commercial enrollment is concentrated in the three largest insurers.</vt:lpstr>
      <vt:lpstr>The big three insurers had higher premiums and total medical spend.</vt:lpstr>
      <vt:lpstr>Medical spending didn’t rise as fast as premiums, so insurers retained more.</vt:lpstr>
      <vt:lpstr>We are a national leader in payment innovation, but FFS remains dominant. </vt:lpstr>
      <vt:lpstr>PowerPoint Presentation</vt:lpstr>
      <vt:lpstr>Total Medical Expense growth was driven by hospital and physician services.</vt:lpstr>
      <vt:lpstr>Hospital-physician systems dominate the  market as consolidation continues.  </vt:lpstr>
      <vt:lpstr>Partners is the biggest system and commands the highest prices.</vt:lpstr>
      <vt:lpstr>High prices at large providers drive overall costs.</vt:lpstr>
      <vt:lpstr>Health plans and providers deliver high quality care.</vt:lpstr>
      <vt:lpstr>CHIA: Monitoring a Bilateral Oligopoly with Differentiated Products since 2012</vt:lpstr>
    </vt:vector>
  </TitlesOfParts>
  <Manager/>
  <Company>Center for Health Information and Analysis (CHIA)</Company>
  <LinksUpToDate>false</LinksUpToDate>
  <SharedDoc>false</SharedDoc>
  <HyperlinkBase/>
  <HyperlinksChanged>false</HyperlinksChanged>
  <AppVersion>14.0000</AppVersion>
</Properties>
</file>

<file path=docProps/core.xml><?xml version="1.0" encoding="utf-8"?>
<coreProperties xmlns="http://schemas.openxmlformats.org/package/2006/metadata/core-properties" xmlns:cp="http://schemas.openxmlformats.org/package/2006/metadata/core-properties" xmlns:dc="http://purl.org/dc/elements/1.1/" xmlns:dcterms="http://purl.org/dc/terms/" xmlns:xsi="http://www.w3.org/2001/XMLSchema-instance">
  <dcterms:created xsi:type="dcterms:W3CDTF">2013-08-18T17:29:45Z</dcterms:created>
  <dc:creator>Center for Health Information and Analysis (CHIA)</dc:creator>
  <dc:description>These PowerPoint slides were presented by Áron Boros, Executive Director, Center for Health Information and Analysis on Wednesday, August 14, 2013.</dc:description>
  <lastModifiedBy>Division of Health Care Finance and Policy</lastModifiedBy>
  <dcterms:modified xsi:type="dcterms:W3CDTF">2013-08-19T21:49:05Z</dcterms:modified>
  <revision>8</revision>
  <dc:subject>Presentation on the report entitled Annual Report on the Massachusetts Health Care Market</dc:subject>
  <dc:title>Annual Report on the Massachusetts Health Care Market</dc:title>
</coreProperties>
</file>