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14" r:id="rId3"/>
    <p:sldId id="554" r:id="rId4"/>
    <p:sldId id="532" r:id="rId5"/>
    <p:sldId id="555" r:id="rId6"/>
    <p:sldId id="556" r:id="rId7"/>
    <p:sldId id="539" r:id="rId8"/>
    <p:sldId id="362" r:id="rId9"/>
    <p:sldId id="451" r:id="rId1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73398" autoAdjust="0"/>
  </p:normalViewPr>
  <p:slideViewPr>
    <p:cSldViewPr snapToGrid="0" snapToObjects="1" showGuides="1">
      <p:cViewPr varScale="1">
        <p:scale>
          <a:sx n="53" d="100"/>
          <a:sy n="53" d="100"/>
        </p:scale>
        <p:origin x="-1136" y="-64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12/10/2019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12/10/2019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0798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701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24" indent="-2911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653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514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375" indent="-23293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23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096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3957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59819" indent="-23293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55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51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 smtClean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add slide title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add text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E1F12-DA55-4829-9B73-16B585796C0C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DC404B-5055-4758-B2AF-AE5D50F061A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38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12/10/2019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02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Click to Edit Master Title Slide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 smtClean="0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lauren.almquist@state.m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 smtClean="0">
                <a:solidFill>
                  <a:schemeClr val="bg1"/>
                </a:solidFill>
                <a:latin typeface="+mn-lt"/>
              </a:rPr>
            </a:br>
            <a:r>
              <a:rPr lang="en-US" sz="4000" dirty="0" smtClean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 smtClean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 December 10, 2019</a:t>
            </a:r>
            <a:endParaRPr lang="en-US" sz="1600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MA APCD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 smtClean="0"/>
              <a:t>DOI Reporting</a:t>
            </a:r>
            <a:endParaRPr lang="en-US" dirty="0"/>
          </a:p>
          <a:p>
            <a:pPr lvl="0"/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MA APCD Intake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960" y="2141316"/>
            <a:ext cx="7761815" cy="3676216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CHIA currently reviewing </a:t>
            </a:r>
            <a:r>
              <a:rPr lang="en-US" dirty="0" smtClean="0"/>
              <a:t>potential changes </a:t>
            </a:r>
            <a:r>
              <a:rPr lang="en-US" dirty="0"/>
              <a:t>to submission guides for </a:t>
            </a:r>
            <a:r>
              <a:rPr lang="en-US" dirty="0" smtClean="0"/>
              <a:t>2020 </a:t>
            </a:r>
            <a:r>
              <a:rPr lang="en-US" dirty="0"/>
              <a:t>and we’ll share these with carriers on the </a:t>
            </a:r>
            <a:r>
              <a:rPr lang="en-US" dirty="0" smtClean="0"/>
              <a:t>January </a:t>
            </a:r>
            <a:r>
              <a:rPr lang="en-US" dirty="0"/>
              <a:t>TAG </a:t>
            </a:r>
            <a:r>
              <a:rPr lang="en-US" dirty="0" smtClean="0"/>
              <a:t>call.</a:t>
            </a: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Any </a:t>
            </a:r>
            <a:r>
              <a:rPr lang="en-US" dirty="0"/>
              <a:t>resubmissions of older data must be in Version 2019 submission guide </a:t>
            </a:r>
            <a:r>
              <a:rPr lang="en-US" dirty="0" smtClean="0"/>
              <a:t>format.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All APCD submissions through </a:t>
            </a:r>
            <a:r>
              <a:rPr lang="en-US" dirty="0" smtClean="0"/>
              <a:t>November 2019 </a:t>
            </a:r>
            <a:r>
              <a:rPr lang="en-US" dirty="0"/>
              <a:t>are due by </a:t>
            </a:r>
            <a:r>
              <a:rPr lang="en-US" dirty="0" smtClean="0"/>
              <a:t>12/31.</a:t>
            </a: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 APCD Intake Version 2020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464595"/>
              </p:ext>
            </p:extLst>
          </p:nvPr>
        </p:nvGraphicFramePr>
        <p:xfrm>
          <a:off x="726325" y="1892333"/>
          <a:ext cx="7506450" cy="31976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/>
                <a:gridCol w="2456528"/>
              </a:tblGrid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2020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</a:t>
                      </a:r>
                      <a:r>
                        <a:rPr lang="en-US" sz="1200" dirty="0" smtClean="0">
                          <a:effectLst/>
                        </a:rPr>
                        <a:t>2019/January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January/February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Guide Changes 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January /February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February/July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9626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and transmission process changes (if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July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4251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</a:rPr>
                        <a:t>2020 Production (July 2020 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  <a:effectLst/>
                        </a:rPr>
                        <a:t>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August 2020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88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" y="274638"/>
            <a:ext cx="8326967" cy="933816"/>
          </a:xfrm>
        </p:spPr>
        <p:txBody>
          <a:bodyPr/>
          <a:lstStyle/>
          <a:p>
            <a:pPr algn="l">
              <a:defRPr/>
            </a:pPr>
            <a:r>
              <a:rPr lang="en-US" sz="3000" b="1" dirty="0" smtClean="0">
                <a:latin typeface="+mn-lt"/>
              </a:rPr>
              <a:t>Enrollment Trends Update</a:t>
            </a:r>
            <a:endParaRPr lang="en-US" sz="3000" b="1" dirty="0">
              <a:latin typeface="+mn-lt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72937" y="1295400"/>
            <a:ext cx="8366264" cy="530542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sz="2000" dirty="0" smtClean="0"/>
          </a:p>
          <a:p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  <a:p>
            <a:pPr marL="0" indent="0">
              <a:buFont typeface="Arial" charset="0"/>
              <a:buNone/>
            </a:pPr>
            <a:endParaRPr lang="en-US" altLang="en-US" sz="2000" dirty="0" smtClean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407917" y="1053342"/>
            <a:ext cx="8196929" cy="5156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The next edition of Enrollment Trends, sourced from </a:t>
            </a:r>
            <a:r>
              <a:rPr lang="en-US" sz="2000" b="1" dirty="0" smtClean="0">
                <a:cs typeface="Helvetica" panose="020B0604020202020204" pitchFamily="34" charset="0"/>
              </a:rPr>
              <a:t>September 2019 </a:t>
            </a:r>
            <a:r>
              <a:rPr lang="en-US" sz="2000" dirty="0" smtClean="0">
                <a:cs typeface="Helvetica" panose="020B0604020202020204" pitchFamily="34" charset="0"/>
              </a:rPr>
              <a:t>MA APCD Member Eligibility data, is scheduled to be released in </a:t>
            </a:r>
            <a:r>
              <a:rPr lang="en-US" sz="2000" b="1" dirty="0" smtClean="0">
                <a:cs typeface="Helvetica" panose="020B0604020202020204" pitchFamily="34" charset="0"/>
              </a:rPr>
              <a:t>February 2020</a:t>
            </a:r>
            <a:r>
              <a:rPr lang="en-US" sz="2000" dirty="0" smtClean="0">
                <a:cs typeface="Helvetica" panose="020B0604020202020204" pitchFamily="34" charset="0"/>
              </a:rPr>
              <a:t>.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Where populations cannot be sourced from the MA APCD, some payers were asked to provide supplemental enrollment data by </a:t>
            </a:r>
            <a:r>
              <a:rPr lang="en-US" sz="2000" b="1" dirty="0" smtClean="0">
                <a:cs typeface="Helvetica" panose="020B0604020202020204" pitchFamily="34" charset="0"/>
              </a:rPr>
              <a:t>mid-November. </a:t>
            </a:r>
            <a:r>
              <a:rPr lang="en-US" sz="2000" dirty="0" smtClean="0">
                <a:cs typeface="Helvetica" panose="020B0604020202020204" pitchFamily="34" charset="0"/>
              </a:rPr>
              <a:t>Thank you to those payers that submitted requested data.</a:t>
            </a:r>
          </a:p>
          <a:p>
            <a:pPr marL="0" indent="0" defTabSz="914400">
              <a:buNone/>
              <a:tabLst>
                <a:tab pos="6799263" algn="l"/>
              </a:tabLst>
              <a:defRPr/>
            </a:pPr>
            <a:endParaRPr lang="en-US" sz="1600" dirty="0" smtClean="0">
              <a:cs typeface="Helvetica" panose="020B0604020202020204" pitchFamily="34" charset="0"/>
            </a:endParaRP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Payers were sent MA APCD-sourced enrollment counts for review in early December 2019. If there are any issues with the data please let us know ASAP or by </a:t>
            </a:r>
            <a:r>
              <a:rPr lang="en-US" sz="2000" b="1" dirty="0" smtClean="0">
                <a:cs typeface="Helvetica" panose="020B0604020202020204" pitchFamily="34" charset="0"/>
              </a:rPr>
              <a:t>December 27</a:t>
            </a:r>
            <a:r>
              <a:rPr lang="en-US" sz="2000" b="1" baseline="30000" dirty="0" smtClean="0">
                <a:cs typeface="Helvetica" panose="020B0604020202020204" pitchFamily="34" charset="0"/>
              </a:rPr>
              <a:t>th</a:t>
            </a:r>
            <a:r>
              <a:rPr lang="en-US" sz="2000" b="1" dirty="0" smtClean="0">
                <a:cs typeface="Helvetica" panose="020B0604020202020204" pitchFamily="34" charset="0"/>
              </a:rPr>
              <a:t> </a:t>
            </a:r>
            <a:r>
              <a:rPr lang="en-US" sz="2000" dirty="0" smtClean="0">
                <a:cs typeface="Helvetica" panose="020B0604020202020204" pitchFamily="34" charset="0"/>
              </a:rPr>
              <a:t>at the latest. </a:t>
            </a:r>
          </a:p>
          <a:p>
            <a:pPr lvl="1"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sz="2000" dirty="0" smtClean="0">
                <a:cs typeface="Helvetica" panose="020B0604020202020204" pitchFamily="34" charset="0"/>
              </a:rPr>
              <a:t>Select payers were asked specific questions for follow-up.</a:t>
            </a:r>
          </a:p>
          <a:p>
            <a:pPr marL="457200" lvl="1" indent="0" defTabSz="914400">
              <a:buNone/>
              <a:tabLst>
                <a:tab pos="6799263" algn="l"/>
              </a:tabLst>
              <a:defRPr/>
            </a:pPr>
            <a:endParaRPr lang="en-US" sz="2000" dirty="0" smtClean="0">
              <a:cs typeface="Helvetica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r>
              <a:rPr lang="en-US" altLang="en-US" sz="2000" b="1" dirty="0" smtClean="0">
                <a:solidFill>
                  <a:prstClr val="black"/>
                </a:solidFill>
                <a:cs typeface="Arial" charset="0"/>
              </a:rPr>
              <a:t>For </a:t>
            </a:r>
            <a:r>
              <a:rPr lang="en-US" altLang="en-US" sz="2000" b="1" dirty="0">
                <a:solidFill>
                  <a:prstClr val="black"/>
                </a:solidFill>
                <a:cs typeface="Arial" charset="0"/>
              </a:rPr>
              <a:t>questions on Enrollment Trends: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Contact your </a:t>
            </a:r>
            <a:r>
              <a:rPr lang="en-US" altLang="en-US" sz="2000" u="sng" dirty="0">
                <a:solidFill>
                  <a:prstClr val="black"/>
                </a:solidFill>
                <a:cs typeface="Arial" panose="020B0604020202020204" pitchFamily="34" charset="0"/>
              </a:rPr>
              <a:t>CHIA liaison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and Lauren Almquist at 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  <a:hlinkClick r:id="rId3"/>
              </a:rPr>
              <a:t>lauren.almquist@state.ma.us</a:t>
            </a:r>
            <a:r>
              <a:rPr lang="en-US" altLang="en-US" sz="2000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</a:p>
          <a:p>
            <a:pPr defTabSz="914400">
              <a:buFont typeface="Arial" panose="020B0604020202020204" pitchFamily="34" charset="0"/>
              <a:buChar char="•"/>
              <a:tabLst>
                <a:tab pos="6799263" algn="l"/>
              </a:tabLst>
              <a:defRPr/>
            </a:pPr>
            <a:endParaRPr lang="en-US" sz="2000" dirty="0"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1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 smtClean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>
            <p:extLst/>
          </p:nvPr>
        </p:nvGraphicFramePr>
        <p:xfrm>
          <a:off x="533400" y="1371600"/>
          <a:ext cx="7581900" cy="4061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6380">
                  <a:extLst>
                    <a:ext uri="{9D8B030D-6E8A-4147-A177-3AD203B41FA5}"/>
                  </a:extLst>
                </a:gridCol>
                <a:gridCol w="1516380">
                  <a:extLst>
                    <a:ext uri="{9D8B030D-6E8A-4147-A177-3AD203B41FA5}"/>
                  </a:extLst>
                </a:gridCol>
                <a:gridCol w="1516380"/>
                <a:gridCol w="1516380"/>
                <a:gridCol w="1516380"/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Oct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Nov</a:t>
                      </a:r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Dec 2019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Jan 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baseline="0" dirty="0" smtClean="0">
                          <a:latin typeface="+mn-lt"/>
                          <a:cs typeface="Helvetica" panose="020B0604020202020204" pitchFamily="34" charset="0"/>
                        </a:rPr>
                        <a:t>Feb </a:t>
                      </a:r>
                      <a:r>
                        <a:rPr lang="en-US" sz="1800" b="1" dirty="0" smtClean="0">
                          <a:latin typeface="+mn-lt"/>
                          <a:cs typeface="Helvetica" panose="020B0604020202020204" pitchFamily="34" charset="0"/>
                        </a:rPr>
                        <a:t>2020</a:t>
                      </a:r>
                      <a:endParaRPr lang="en-US" sz="1800" b="1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/>
                </a:tc>
                <a:extLst>
                  <a:ext uri="{0D108BD9-81ED-4DB2-BD59-A6C34878D82A}"/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 submit Sept 2019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 smtClean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 smtClean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 smtClean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/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50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 smtClean="0"/>
              <a:t>DOI Reporting</a:t>
            </a:r>
            <a:endParaRPr lang="en-US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Q3 2019 HMO Membership reports – sent 11/21. Responses due by 1/6/20.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 smtClean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 smtClean="0"/>
              <a:t>Claims/Utilization reports: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DOI sent notice to certain payers regarding switch to APCD as the source for these reports on 11/1.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First production run using data through September 2019 will be sent to payers soon.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2"/>
                </a:solidFill>
              </a:rPr>
              <a:t>Similar to membership reports, payers will have 45 days to signoff and/or alert CHIA to any issues. 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66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Next Meetings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January 14, 2020 </a:t>
            </a:r>
            <a:r>
              <a:rPr lang="en-US" sz="4000" dirty="0"/>
              <a:t>@ 2:00 pm</a:t>
            </a:r>
          </a:p>
          <a:p>
            <a:pPr algn="ctr"/>
            <a:endParaRPr lang="en-US" sz="4000" dirty="0" smtClean="0"/>
          </a:p>
          <a:p>
            <a:pPr algn="ctr"/>
            <a:r>
              <a:rPr lang="en-US" sz="4000" dirty="0" smtClean="0"/>
              <a:t>February 11, 2020 @ 2:00 pm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0" algn="ctr"/>
            <a:r>
              <a:rPr lang="en-US" sz="4800" dirty="0" smtClean="0"/>
              <a:t>Questions?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21331</TotalTime>
  <Words>404</Words>
  <Application>Microsoft Office PowerPoint</Application>
  <PresentationFormat>On-screen Show (4:3)</PresentationFormat>
  <Paragraphs>110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FINALPowerPointTEMPLATE</vt:lpstr>
      <vt:lpstr>PowerPoint Presentation</vt:lpstr>
      <vt:lpstr>Agenda</vt:lpstr>
      <vt:lpstr>MA APCD Intake</vt:lpstr>
      <vt:lpstr>MA APCD Intake Version 2020</vt:lpstr>
      <vt:lpstr>Enrollment Trends Update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Vogel, Rick</cp:lastModifiedBy>
  <cp:revision>991</cp:revision>
  <cp:lastPrinted>2019-12-10T17:48:03Z</cp:lastPrinted>
  <dcterms:created xsi:type="dcterms:W3CDTF">2014-02-09T20:57:02Z</dcterms:created>
  <dcterms:modified xsi:type="dcterms:W3CDTF">2019-12-10T19:35:39Z</dcterms:modified>
</cp:coreProperties>
</file>