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 id="2147483700" r:id="rId5"/>
  </p:sldMasterIdLst>
  <p:notesMasterIdLst>
    <p:notesMasterId r:id="rId24"/>
  </p:notesMasterIdLst>
  <p:handoutMasterIdLst>
    <p:handoutMasterId r:id="rId25"/>
  </p:handoutMasterIdLst>
  <p:sldIdLst>
    <p:sldId id="317" r:id="rId6"/>
    <p:sldId id="264" r:id="rId7"/>
    <p:sldId id="566" r:id="rId8"/>
    <p:sldId id="654" r:id="rId9"/>
    <p:sldId id="669" r:id="rId10"/>
    <p:sldId id="670" r:id="rId11"/>
    <p:sldId id="675" r:id="rId12"/>
    <p:sldId id="655" r:id="rId13"/>
    <p:sldId id="657" r:id="rId14"/>
    <p:sldId id="676" r:id="rId15"/>
    <p:sldId id="574" r:id="rId16"/>
    <p:sldId id="677" r:id="rId17"/>
    <p:sldId id="678" r:id="rId18"/>
    <p:sldId id="679" r:id="rId19"/>
    <p:sldId id="680" r:id="rId20"/>
    <p:sldId id="681" r:id="rId21"/>
    <p:sldId id="296" r:id="rId22"/>
    <p:sldId id="560" r:id="rId23"/>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p:scale>
          <a:sx n="97" d="100"/>
          <a:sy n="97" d="100"/>
        </p:scale>
        <p:origin x="-2034" y="-25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8/22/2017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8/22/2017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29E8F-C3CC-44F0-AA9A-D61A2B5BE9E4}"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185724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29E8F-C3CC-44F0-AA9A-D61A2B5BE9E4}"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646250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29E8F-C3CC-44F0-AA9A-D61A2B5BE9E4}"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646250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29E8F-C3CC-44F0-AA9A-D61A2B5BE9E4}"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646250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742909" indent="-285734" eaLnBrk="0" hangingPunct="0">
              <a:defRPr>
                <a:solidFill>
                  <a:schemeClr val="tx1"/>
                </a:solidFill>
                <a:latin typeface="Calibri" pitchFamily="34" charset="0"/>
                <a:cs typeface="Arial" pitchFamily="34" charset="0"/>
              </a:defRPr>
            </a:lvl2pPr>
            <a:lvl3pPr marL="1142937" indent="-228587" eaLnBrk="0" hangingPunct="0">
              <a:defRPr>
                <a:solidFill>
                  <a:schemeClr val="tx1"/>
                </a:solidFill>
                <a:latin typeface="Calibri" pitchFamily="34" charset="0"/>
                <a:cs typeface="Arial" pitchFamily="34" charset="0"/>
              </a:defRPr>
            </a:lvl3pPr>
            <a:lvl4pPr marL="1600111" indent="-228587" eaLnBrk="0" hangingPunct="0">
              <a:defRPr>
                <a:solidFill>
                  <a:schemeClr val="tx1"/>
                </a:solidFill>
                <a:latin typeface="Calibri" pitchFamily="34" charset="0"/>
                <a:cs typeface="Arial" pitchFamily="34" charset="0"/>
              </a:defRPr>
            </a:lvl4pPr>
            <a:lvl5pPr marL="2057287" indent="-228587" eaLnBrk="0" hangingPunct="0">
              <a:defRPr>
                <a:solidFill>
                  <a:schemeClr val="tx1"/>
                </a:solidFill>
                <a:latin typeface="Calibri" pitchFamily="34" charset="0"/>
                <a:cs typeface="Arial" pitchFamily="34" charset="0"/>
              </a:defRPr>
            </a:lvl5pPr>
            <a:lvl6pPr marL="2514461" indent="-228587" eaLnBrk="0" fontAlgn="base" hangingPunct="0">
              <a:spcBef>
                <a:spcPct val="0"/>
              </a:spcBef>
              <a:spcAft>
                <a:spcPct val="0"/>
              </a:spcAft>
              <a:defRPr>
                <a:solidFill>
                  <a:schemeClr val="tx1"/>
                </a:solidFill>
                <a:latin typeface="Calibri" pitchFamily="34" charset="0"/>
                <a:cs typeface="Arial" pitchFamily="34" charset="0"/>
              </a:defRPr>
            </a:lvl6pPr>
            <a:lvl7pPr marL="2971635" indent="-228587" eaLnBrk="0" fontAlgn="base" hangingPunct="0">
              <a:spcBef>
                <a:spcPct val="0"/>
              </a:spcBef>
              <a:spcAft>
                <a:spcPct val="0"/>
              </a:spcAft>
              <a:defRPr>
                <a:solidFill>
                  <a:schemeClr val="tx1"/>
                </a:solidFill>
                <a:latin typeface="Calibri" pitchFamily="34" charset="0"/>
                <a:cs typeface="Arial" pitchFamily="34" charset="0"/>
              </a:defRPr>
            </a:lvl7pPr>
            <a:lvl8pPr marL="3428811" indent="-228587" eaLnBrk="0" fontAlgn="base" hangingPunct="0">
              <a:spcBef>
                <a:spcPct val="0"/>
              </a:spcBef>
              <a:spcAft>
                <a:spcPct val="0"/>
              </a:spcAft>
              <a:defRPr>
                <a:solidFill>
                  <a:schemeClr val="tx1"/>
                </a:solidFill>
                <a:latin typeface="Calibri" pitchFamily="34" charset="0"/>
                <a:cs typeface="Arial" pitchFamily="34" charset="0"/>
              </a:defRPr>
            </a:lvl8pPr>
            <a:lvl9pPr marL="3885985" indent="-228587"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543024D1-D1DF-439D-A352-DE9444E6E8EA}" type="slidenum">
              <a:rPr lang="en-US" altLang="en-US" smtClean="0">
                <a:solidFill>
                  <a:prstClr val="black"/>
                </a:solidFill>
              </a:rPr>
              <a:pPr eaLnBrk="1" hangingPunct="1"/>
              <a:t>15</a:t>
            </a:fld>
            <a:endParaRPr lang="en-US" altLang="en-US" smtClean="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14426822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386180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153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8446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9359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7890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4247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9878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7773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73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385242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83191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592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087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8/22/2017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658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5.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1365465030"/>
      </p:ext>
    </p:extLst>
  </p:cSld>
  <p:clrMap bg1="lt1" tx1="dk1" bg2="lt2" tx2="dk2" accent1="accent1" accent2="accent2" accent3="accent3" accent4="accent4" accent5="accent5" accent6="accent6" hlink="hlink" folHlink="folHlink"/>
  <p:sldLayoutIdLst>
    <p:sldLayoutId id="2147483698" r:id="rId1"/>
    <p:sldLayoutId id="2147483699"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3DED1C23-6F88-49E4-812D-76770BAC7E98}" type="datetimeFigureOut">
              <a:rPr lang="en-US" smtClean="0">
                <a:solidFill>
                  <a:prstClr val="black">
                    <a:tint val="75000"/>
                  </a:prstClr>
                </a:solidFill>
                <a:latin typeface="Calibri"/>
                <a:ea typeface="+mn-ea"/>
                <a:cs typeface="+mn-cs"/>
              </a:rPr>
              <a:pPr defTabSz="914400" fontAlgn="auto">
                <a:spcBef>
                  <a:spcPts val="0"/>
                </a:spcBef>
                <a:spcAft>
                  <a:spcPts val="0"/>
                </a:spcAft>
              </a:pPr>
              <a:t>8/22/2017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712A8DF1-1A95-4265-A4B8-57B695AEF297}"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89448011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chiamass.gov/apcd-technical-data-profiles"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iM3P7UkN_VAhXov1QKHcqDBSMQjRwIBw&amp;url=http://avym.com/ilwu-pma-coastwise-welfare-plan-hit-class-action-lawsuit-denying-pre-authorized-medical-claims/&amp;psig=AFQjCNF030veBZ8NZLX-CJWCN6WUridBFQ&amp;ust=1503088876835013" TargetMode="External"/><Relationship Id="rId2" Type="http://schemas.openxmlformats.org/officeDocument/2006/relationships/notesSlide" Target="../notesSlides/notesSlide12.xml"/><Relationship Id="rId1" Type="http://schemas.openxmlformats.org/officeDocument/2006/relationships/slideLayout" Target="../slideLayouts/slideLayout8.xml"/><Relationship Id="rId5" Type="http://schemas.openxmlformats.org/officeDocument/2006/relationships/hyperlink" Target="http://www.chiamass.gov/assets/docs/p/apcd/release5/CHIADOCS-APCD-LDS-5.0-FINAL.pdf" TargetMode="Externa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iM3P7UkN_VAhXov1QKHcqDBSMQjRwIBw&amp;url=http://avym.com/ilwu-pma-coastwise-welfare-plan-hit-class-action-lawsuit-denying-pre-authorized-medical-claims/&amp;psig=AFQjCNF030veBZ8NZLX-CJWCN6WUridBFQ&amp;ust=1503088876835013" TargetMode="External"/><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iM3P7UkN_VAhXov1QKHcqDBSMQjRwIBw&amp;url=http://avym.com/ilwu-pma-coastwise-welfare-plan-hit-class-action-lawsuit-denying-pre-authorized-medical-claims/&amp;psig=AFQjCNF030veBZ8NZLX-CJWCN6WUridBFQ&amp;ust=1503088876835013" TargetMode="External"/><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hyperlink" Target="http://www.mass.gov/eohhs/consumer/insurance/one-care/one-care-enrollment-reports.html" TargetMode="External"/><Relationship Id="rId2" Type="http://schemas.openxmlformats.org/officeDocument/2006/relationships/notesSlide" Target="../notesSlides/notesSlide15.xml"/><Relationship Id="rId1" Type="http://schemas.openxmlformats.org/officeDocument/2006/relationships/slideLayout" Target="../slideLayouts/slideLayout8.xml"/><Relationship Id="rId5" Type="http://schemas.openxmlformats.org/officeDocument/2006/relationships/image" Target="../media/image5.jpeg"/><Relationship Id="rId4" Type="http://schemas.openxmlformats.org/officeDocument/2006/relationships/hyperlink" Target="http://www.mass.gov/masshealth/dual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chiamass.gov/ma-apc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visitor.r20.constantcontact.com/d.jsp?llr=efmhfytab&amp;p=oi&amp;m=1120723513508&amp;sit=xcruu7sjb&amp;f=e1fbb9c6-ba86-47fe-a9d7-0cec812f8ea3"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mailto:adam.tapply@state.ma.u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mailto:scott.curley@state.ma.u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August</a:t>
            </a:r>
            <a:r>
              <a:rPr lang="en-US" sz="2400" dirty="0" smtClean="0">
                <a:latin typeface="Arial" panose="020B0604020202020204" pitchFamily="34" charset="0"/>
                <a:cs typeface="Arial" panose="020B0604020202020204" pitchFamily="34" charset="0"/>
              </a:rPr>
              <a:t> 22, </a:t>
            </a:r>
            <a:r>
              <a:rPr lang="en-US" sz="2400" dirty="0" smtClean="0">
                <a:latin typeface="Arial" panose="020B0604020202020204" pitchFamily="34" charset="0"/>
                <a:cs typeface="Arial" panose="020B0604020202020204" pitchFamily="34" charset="0"/>
              </a:rPr>
              <a:t>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7388942" cy="609599"/>
          </a:xfrm>
        </p:spPr>
        <p:txBody>
          <a:bodyPr>
            <a:noAutofit/>
          </a:bodyPr>
          <a:lstStyle/>
          <a:p>
            <a:r>
              <a:rPr lang="en-US" sz="2400" b="1" dirty="0" smtClean="0">
                <a:solidFill>
                  <a:schemeClr val="tx2"/>
                </a:solidFill>
                <a:latin typeface="Arial" panose="020B0604020202020204" pitchFamily="34" charset="0"/>
                <a:cs typeface="Arial" panose="020B0604020202020204" pitchFamily="34" charset="0"/>
              </a:rPr>
              <a:t>New July 2017 MA APCD Release 5.0</a:t>
            </a:r>
            <a:br>
              <a:rPr lang="en-US" sz="2400" b="1" dirty="0" smtClean="0">
                <a:solidFill>
                  <a:schemeClr val="tx2"/>
                </a:solidFill>
                <a:latin typeface="Arial" panose="020B0604020202020204" pitchFamily="34" charset="0"/>
                <a:cs typeface="Arial" panose="020B0604020202020204" pitchFamily="34" charset="0"/>
              </a:rPr>
            </a:br>
            <a:r>
              <a:rPr lang="en-US" sz="2400" b="1" dirty="0" smtClean="0">
                <a:solidFill>
                  <a:schemeClr val="tx2"/>
                </a:solidFill>
                <a:latin typeface="Arial" panose="020B0604020202020204" pitchFamily="34" charset="0"/>
                <a:cs typeface="Arial" panose="020B0604020202020204" pitchFamily="34" charset="0"/>
              </a:rPr>
              <a:t>Technical Data Profiling Dashboards for </a:t>
            </a:r>
            <a:br>
              <a:rPr lang="en-US" sz="2400" b="1" dirty="0" smtClean="0">
                <a:solidFill>
                  <a:schemeClr val="tx2"/>
                </a:solidFill>
                <a:latin typeface="Arial" panose="020B0604020202020204" pitchFamily="34" charset="0"/>
                <a:cs typeface="Arial" panose="020B0604020202020204" pitchFamily="34" charset="0"/>
              </a:rPr>
            </a:br>
            <a:r>
              <a:rPr lang="en-US" sz="2400" b="1" dirty="0" smtClean="0">
                <a:solidFill>
                  <a:schemeClr val="tx2"/>
                </a:solidFill>
                <a:latin typeface="Arial" panose="020B0604020202020204" pitchFamily="34" charset="0"/>
                <a:cs typeface="Arial" panose="020B0604020202020204" pitchFamily="34" charset="0"/>
              </a:rPr>
              <a:t>Member Eligibility (ME) and Medical Claims (MC)</a:t>
            </a:r>
            <a:endParaRPr lang="en-US" sz="2400" b="1" dirty="0">
              <a:solidFill>
                <a:schemeClr val="tx2"/>
              </a:solidFill>
              <a:latin typeface="Arial" panose="020B0604020202020204" pitchFamily="34" charset="0"/>
              <a:cs typeface="Arial" panose="020B0604020202020204" pitchFamily="34" charset="0"/>
            </a:endParaRPr>
          </a:p>
        </p:txBody>
      </p:sp>
      <p:sp>
        <p:nvSpPr>
          <p:cNvPr id="4" name="TextBox 3"/>
          <p:cNvSpPr txBox="1"/>
          <p:nvPr/>
        </p:nvSpPr>
        <p:spPr>
          <a:xfrm>
            <a:off x="44777" y="1295400"/>
            <a:ext cx="9099223" cy="4047262"/>
          </a:xfrm>
          <a:prstGeom prst="rect">
            <a:avLst/>
          </a:prstGeom>
          <a:noFill/>
        </p:spPr>
        <p:txBody>
          <a:bodyPr wrap="square" rtlCol="0">
            <a:spAutoFit/>
          </a:bodyPr>
          <a:lstStyle/>
          <a:p>
            <a:pPr defTabSz="914400" fontAlgn="auto">
              <a:spcBef>
                <a:spcPts val="0"/>
              </a:spcBef>
              <a:spcAft>
                <a:spcPts val="600"/>
              </a:spcAft>
            </a:pPr>
            <a:r>
              <a:rPr lang="en-US" sz="1700" b="1" dirty="0" smtClean="0">
                <a:solidFill>
                  <a:prstClr val="black"/>
                </a:solidFill>
                <a:latin typeface="Calibri"/>
                <a:ea typeface="+mn-ea"/>
                <a:cs typeface="+mn-cs"/>
              </a:rPr>
              <a:t>Now available on the CHIA Website at </a:t>
            </a:r>
            <a:r>
              <a:rPr lang="en-US" sz="1700" b="1" dirty="0" smtClean="0">
                <a:solidFill>
                  <a:prstClr val="black"/>
                </a:solidFill>
                <a:latin typeface="Calibri"/>
                <a:ea typeface="+mn-ea"/>
                <a:cs typeface="+mn-cs"/>
                <a:hlinkClick r:id="rId3"/>
              </a:rPr>
              <a:t>http://www.chiamass.gov/apcd-technical-data-profiles</a:t>
            </a:r>
            <a:r>
              <a:rPr lang="en-US" sz="1700" b="1" dirty="0" smtClean="0">
                <a:solidFill>
                  <a:prstClr val="black"/>
                </a:solidFill>
                <a:latin typeface="Calibri"/>
                <a:ea typeface="+mn-ea"/>
                <a:cs typeface="+mn-cs"/>
              </a:rPr>
              <a:t>  by CHIA’s Health System Performance Team are new APCD Technical Data Profiling Dashboards for Member Eligibility and Medical Claims   </a:t>
            </a:r>
          </a:p>
          <a:p>
            <a:pPr lvl="1" defTabSz="914400" fontAlgn="auto">
              <a:spcBef>
                <a:spcPts val="0"/>
              </a:spcBef>
              <a:spcAft>
                <a:spcPts val="600"/>
              </a:spcAft>
            </a:pPr>
            <a:r>
              <a:rPr lang="en-US" sz="1400" b="1" dirty="0" smtClean="0">
                <a:solidFill>
                  <a:srgbClr val="FF0000"/>
                </a:solidFill>
                <a:latin typeface="Calibri"/>
                <a:ea typeface="+mn-ea"/>
                <a:cs typeface="+mn-cs"/>
              </a:rPr>
              <a:t>Overview: </a:t>
            </a:r>
            <a:r>
              <a:rPr lang="en-US" sz="1400" dirty="0" smtClean="0">
                <a:solidFill>
                  <a:prstClr val="black"/>
                </a:solidFill>
                <a:latin typeface="Calibri"/>
                <a:ea typeface="+mn-ea"/>
                <a:cs typeface="+mn-cs"/>
              </a:rPr>
              <a:t>The dashboards provide APCD users with a general understanding of payer data quality for specific elements within the APCD Release Version 5.0 ME and MC files.  The dashboards are in the format of Excel spreadsheet and evaluate completeness and highlight variances from expected benchmarks for key medical claims fields after being merged with member eligibility files. The data quality assessments and comments should be viewed within the analytic context described in the included technical summary and may not apply to all analyses. State </a:t>
            </a:r>
            <a:r>
              <a:rPr lang="en-US" sz="1400" dirty="0">
                <a:solidFill>
                  <a:prstClr val="black"/>
                </a:solidFill>
                <a:latin typeface="Calibri"/>
                <a:ea typeface="+mn-ea"/>
                <a:cs typeface="+mn-cs"/>
              </a:rPr>
              <a:t>Fiscal Year 2015 (July 2014 – June 2015) enrollment was generated from December 2015 ME submissions. </a:t>
            </a:r>
            <a:r>
              <a:rPr lang="en-US" sz="1400" dirty="0" smtClean="0">
                <a:solidFill>
                  <a:prstClr val="black"/>
                </a:solidFill>
                <a:latin typeface="Calibri"/>
                <a:ea typeface="+mn-ea"/>
                <a:cs typeface="+mn-cs"/>
              </a:rPr>
              <a:t>  To date, dashboards are available on the following 12 payers*: </a:t>
            </a:r>
          </a:p>
          <a:p>
            <a:pPr lvl="3" defTabSz="914400" fontAlgn="auto">
              <a:spcBef>
                <a:spcPts val="0"/>
              </a:spcBef>
              <a:spcAft>
                <a:spcPts val="0"/>
              </a:spcAft>
            </a:pPr>
            <a:r>
              <a:rPr lang="en-US" sz="1400" b="1" dirty="0" smtClean="0">
                <a:solidFill>
                  <a:prstClr val="black"/>
                </a:solidFill>
                <a:latin typeface="Calibri"/>
                <a:ea typeface="+mn-ea"/>
                <a:cs typeface="+mn-cs"/>
              </a:rPr>
              <a:t>Anthem			Blue </a:t>
            </a:r>
            <a:r>
              <a:rPr lang="en-US" sz="1400" b="1" dirty="0">
                <a:solidFill>
                  <a:prstClr val="black"/>
                </a:solidFill>
                <a:latin typeface="Calibri"/>
                <a:ea typeface="+mn-ea"/>
                <a:cs typeface="+mn-cs"/>
              </a:rPr>
              <a:t>Cross Blue Shield of Massachusetts</a:t>
            </a:r>
          </a:p>
          <a:p>
            <a:pPr lvl="3" defTabSz="914400" fontAlgn="auto">
              <a:spcBef>
                <a:spcPts val="0"/>
              </a:spcBef>
              <a:spcAft>
                <a:spcPts val="0"/>
              </a:spcAft>
            </a:pPr>
            <a:r>
              <a:rPr lang="en-US" sz="1400" b="1" dirty="0">
                <a:solidFill>
                  <a:prstClr val="black"/>
                </a:solidFill>
                <a:latin typeface="Calibri"/>
                <a:ea typeface="+mn-ea"/>
                <a:cs typeface="+mn-cs"/>
              </a:rPr>
              <a:t>BMC </a:t>
            </a:r>
            <a:r>
              <a:rPr lang="en-US" sz="1400" b="1" dirty="0" smtClean="0">
                <a:solidFill>
                  <a:prstClr val="black"/>
                </a:solidFill>
                <a:latin typeface="Calibri"/>
                <a:ea typeface="+mn-ea"/>
                <a:cs typeface="+mn-cs"/>
              </a:rPr>
              <a:t>HealthNet			Celticare</a:t>
            </a:r>
            <a:endParaRPr lang="en-US" sz="1400" b="1" dirty="0">
              <a:solidFill>
                <a:prstClr val="black"/>
              </a:solidFill>
              <a:latin typeface="Calibri"/>
              <a:ea typeface="+mn-ea"/>
              <a:cs typeface="+mn-cs"/>
            </a:endParaRPr>
          </a:p>
          <a:p>
            <a:pPr lvl="3" defTabSz="914400" fontAlgn="auto">
              <a:spcBef>
                <a:spcPts val="0"/>
              </a:spcBef>
              <a:spcAft>
                <a:spcPts val="0"/>
              </a:spcAft>
            </a:pPr>
            <a:r>
              <a:rPr lang="en-US" sz="1400" b="1" dirty="0">
                <a:solidFill>
                  <a:prstClr val="black"/>
                </a:solidFill>
                <a:latin typeface="Calibri"/>
                <a:ea typeface="+mn-ea"/>
                <a:cs typeface="+mn-cs"/>
              </a:rPr>
              <a:t>Fallon Community Health </a:t>
            </a:r>
            <a:r>
              <a:rPr lang="en-US" sz="1400" b="1" dirty="0" smtClean="0">
                <a:solidFill>
                  <a:prstClr val="black"/>
                </a:solidFill>
                <a:latin typeface="Calibri"/>
                <a:ea typeface="+mn-ea"/>
                <a:cs typeface="+mn-cs"/>
              </a:rPr>
              <a:t>Plan		Fallon </a:t>
            </a:r>
            <a:r>
              <a:rPr lang="en-US" sz="1400" b="1" dirty="0">
                <a:solidFill>
                  <a:prstClr val="black"/>
                </a:solidFill>
                <a:latin typeface="Calibri"/>
                <a:ea typeface="+mn-ea"/>
                <a:cs typeface="+mn-cs"/>
              </a:rPr>
              <a:t>Health and Life Assurance Company</a:t>
            </a:r>
          </a:p>
          <a:p>
            <a:pPr lvl="3" defTabSz="914400" fontAlgn="auto">
              <a:spcBef>
                <a:spcPts val="0"/>
              </a:spcBef>
              <a:spcAft>
                <a:spcPts val="0"/>
              </a:spcAft>
            </a:pPr>
            <a:r>
              <a:rPr lang="en-US" sz="1400" b="1" dirty="0">
                <a:solidFill>
                  <a:prstClr val="black"/>
                </a:solidFill>
                <a:latin typeface="Calibri"/>
                <a:ea typeface="+mn-ea"/>
                <a:cs typeface="+mn-cs"/>
              </a:rPr>
              <a:t>Harvard Pilgrim Health </a:t>
            </a:r>
            <a:r>
              <a:rPr lang="en-US" sz="1400" b="1" dirty="0" smtClean="0">
                <a:solidFill>
                  <a:prstClr val="black"/>
                </a:solidFill>
                <a:latin typeface="Calibri"/>
                <a:ea typeface="+mn-ea"/>
                <a:cs typeface="+mn-cs"/>
              </a:rPr>
              <a:t>Care		Health </a:t>
            </a:r>
            <a:r>
              <a:rPr lang="en-US" sz="1400" b="1" dirty="0">
                <a:solidFill>
                  <a:prstClr val="black"/>
                </a:solidFill>
                <a:latin typeface="Calibri"/>
                <a:ea typeface="+mn-ea"/>
                <a:cs typeface="+mn-cs"/>
              </a:rPr>
              <a:t>New England</a:t>
            </a:r>
          </a:p>
          <a:p>
            <a:pPr lvl="3" defTabSz="914400" fontAlgn="auto">
              <a:spcBef>
                <a:spcPts val="0"/>
              </a:spcBef>
              <a:spcAft>
                <a:spcPts val="0"/>
              </a:spcAft>
            </a:pPr>
            <a:r>
              <a:rPr lang="en-US" sz="1400" b="1" dirty="0" smtClean="0">
                <a:solidFill>
                  <a:prstClr val="black"/>
                </a:solidFill>
                <a:latin typeface="Calibri"/>
                <a:ea typeface="+mn-ea"/>
                <a:cs typeface="+mn-cs"/>
              </a:rPr>
              <a:t>Minuteman			Neighborhood </a:t>
            </a:r>
            <a:r>
              <a:rPr lang="en-US" sz="1400" b="1" dirty="0">
                <a:solidFill>
                  <a:prstClr val="black"/>
                </a:solidFill>
                <a:latin typeface="Calibri"/>
                <a:ea typeface="+mn-ea"/>
                <a:cs typeface="+mn-cs"/>
              </a:rPr>
              <a:t>Health Plan</a:t>
            </a:r>
          </a:p>
          <a:p>
            <a:pPr lvl="3" defTabSz="914400" fontAlgn="auto">
              <a:spcBef>
                <a:spcPts val="0"/>
              </a:spcBef>
              <a:spcAft>
                <a:spcPts val="0"/>
              </a:spcAft>
            </a:pPr>
            <a:r>
              <a:rPr lang="en-US" sz="1400" b="1" dirty="0" smtClean="0">
                <a:solidFill>
                  <a:prstClr val="black"/>
                </a:solidFill>
                <a:latin typeface="Calibri"/>
                <a:ea typeface="+mn-ea"/>
                <a:cs typeface="+mn-cs"/>
              </a:rPr>
              <a:t>Tufts				Tufts </a:t>
            </a:r>
            <a:r>
              <a:rPr lang="en-US" sz="1400" b="1" dirty="0">
                <a:solidFill>
                  <a:prstClr val="black"/>
                </a:solidFill>
                <a:latin typeface="Calibri"/>
                <a:ea typeface="+mn-ea"/>
                <a:cs typeface="+mn-cs"/>
              </a:rPr>
              <a:t>Health Public Plans (formerly Network Health</a:t>
            </a:r>
            <a:r>
              <a:rPr lang="en-US" sz="1400" b="1" dirty="0" smtClean="0">
                <a:solidFill>
                  <a:prstClr val="black"/>
                </a:solidFill>
                <a:latin typeface="Calibri"/>
                <a:ea typeface="+mn-ea"/>
                <a:cs typeface="+mn-cs"/>
              </a:rPr>
              <a:t>)</a:t>
            </a:r>
          </a:p>
          <a:p>
            <a:pPr lvl="1" defTabSz="914400" fontAlgn="auto">
              <a:spcBef>
                <a:spcPts val="0"/>
              </a:spcBef>
              <a:spcAft>
                <a:spcPts val="0"/>
              </a:spcAft>
            </a:pPr>
            <a:endParaRPr lang="en-US" sz="1400" b="1" dirty="0">
              <a:solidFill>
                <a:prstClr val="black"/>
              </a:solidFill>
              <a:latin typeface="Calibri"/>
              <a:ea typeface="+mn-ea"/>
              <a:cs typeface="+mn-cs"/>
            </a:endParaRPr>
          </a:p>
        </p:txBody>
      </p:sp>
      <p:pic>
        <p:nvPicPr>
          <p:cNvPr id="1026" name="Picture 2" descr="Image result for data dashboar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0" y="76200"/>
            <a:ext cx="1424233" cy="112316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 y="6510805"/>
            <a:ext cx="3020379" cy="338554"/>
          </a:xfrm>
          <a:prstGeom prst="rect">
            <a:avLst/>
          </a:prstGeom>
          <a:noFill/>
        </p:spPr>
        <p:txBody>
          <a:bodyPr wrap="none" rtlCol="0">
            <a:spAutoFit/>
          </a:bodyPr>
          <a:lstStyle/>
          <a:p>
            <a:pPr defTabSz="914400" fontAlgn="auto">
              <a:spcBef>
                <a:spcPts val="0"/>
              </a:spcBef>
              <a:spcAft>
                <a:spcPts val="0"/>
              </a:spcAft>
            </a:pPr>
            <a:r>
              <a:rPr lang="en-US" sz="1600" i="1" dirty="0" smtClean="0">
                <a:solidFill>
                  <a:prstClr val="black"/>
                </a:solidFill>
                <a:latin typeface="Calibri"/>
                <a:ea typeface="+mn-ea"/>
                <a:cs typeface="+mn-cs"/>
              </a:rPr>
              <a:t>*  </a:t>
            </a:r>
            <a:r>
              <a:rPr lang="en-US" sz="1000" i="1" dirty="0" smtClean="0">
                <a:solidFill>
                  <a:prstClr val="black"/>
                </a:solidFill>
                <a:latin typeface="Calibri"/>
                <a:ea typeface="+mn-ea"/>
                <a:cs typeface="+mn-cs"/>
              </a:rPr>
              <a:t>Note: Some findings remain unconfirmed by payers</a:t>
            </a:r>
            <a:endParaRPr lang="en-US" sz="1000" i="1" dirty="0">
              <a:solidFill>
                <a:prstClr val="black"/>
              </a:solidFill>
              <a:latin typeface="Calibri"/>
              <a:ea typeface="+mn-ea"/>
              <a:cs typeface="+mn-cs"/>
            </a:endParaRPr>
          </a:p>
        </p:txBody>
      </p:sp>
      <p:sp>
        <p:nvSpPr>
          <p:cNvPr id="6" name="Rectangle 5"/>
          <p:cNvSpPr/>
          <p:nvPr/>
        </p:nvSpPr>
        <p:spPr>
          <a:xfrm>
            <a:off x="457200" y="4953000"/>
            <a:ext cx="7848600" cy="1708160"/>
          </a:xfrm>
          <a:prstGeom prst="rect">
            <a:avLst/>
          </a:prstGeom>
        </p:spPr>
        <p:txBody>
          <a:bodyPr wrap="square">
            <a:spAutoFit/>
          </a:bodyPr>
          <a:lstStyle/>
          <a:p>
            <a:pPr defTabSz="914400" fontAlgn="auto">
              <a:spcBef>
                <a:spcPts val="0"/>
              </a:spcBef>
              <a:spcAft>
                <a:spcPts val="0"/>
              </a:spcAft>
            </a:pPr>
            <a:r>
              <a:rPr lang="en-US" sz="1400" dirty="0" smtClean="0">
                <a:solidFill>
                  <a:prstClr val="black"/>
                </a:solidFill>
                <a:latin typeface="Calibri"/>
                <a:ea typeface="+mn-ea"/>
                <a:cs typeface="+mn-cs"/>
              </a:rPr>
              <a:t>Each payer dashboard contains 6 pages:</a:t>
            </a:r>
          </a:p>
          <a:p>
            <a:pPr defTabSz="914400" fontAlgn="auto">
              <a:spcBef>
                <a:spcPts val="0"/>
              </a:spcBef>
              <a:spcAft>
                <a:spcPts val="0"/>
              </a:spcAft>
            </a:pPr>
            <a:endParaRPr lang="en-US" sz="500" dirty="0" smtClean="0">
              <a:solidFill>
                <a:prstClr val="black"/>
              </a:solidFill>
              <a:latin typeface="Calibri"/>
              <a:ea typeface="+mn-ea"/>
              <a:cs typeface="+mn-cs"/>
            </a:endParaRP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Cover Page</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Overview and Technical Summary</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High-Level Summary - APCD MC linked to ME Files</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Fully-Insured Financial Information - APCD MC linked to ME Files</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Self-Insured Financial Information - APCD MC linked to ME Files</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HEDIS Codes for Substance Use Disorder and Mental Health primary diagnoses</a:t>
            </a:r>
            <a:endParaRPr lang="en-US" sz="1400" b="1" dirty="0">
              <a:solidFill>
                <a:prstClr val="black"/>
              </a:solidFill>
              <a:latin typeface="Calibri"/>
              <a:ea typeface="+mn-ea"/>
              <a:cs typeface="+mn-cs"/>
            </a:endParaRPr>
          </a:p>
        </p:txBody>
      </p:sp>
    </p:spTree>
    <p:extLst>
      <p:ext uri="{BB962C8B-B14F-4D97-AF65-F5344CB8AC3E}">
        <p14:creationId xmlns:p14="http://schemas.microsoft.com/office/powerpoint/2010/main" val="54043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974"/>
            <a:ext cx="6781801" cy="1143000"/>
          </a:xfrm>
        </p:spPr>
        <p:txBody>
          <a:bodyPr>
            <a:noAutofit/>
          </a:bodyPr>
          <a:lstStyle/>
          <a:p>
            <a:r>
              <a:rPr lang="en-US" sz="2000" b="1" u="sng" dirty="0">
                <a:solidFill>
                  <a:schemeClr val="tx2"/>
                </a:solidFill>
                <a:latin typeface="Arial" panose="020B0604020202020204" pitchFamily="34" charset="0"/>
                <a:cs typeface="Arial" panose="020B0604020202020204" pitchFamily="34" charset="0"/>
              </a:rPr>
              <a:t>Question</a:t>
            </a:r>
            <a:r>
              <a:rPr lang="en-US" sz="2000" b="1" dirty="0">
                <a:solidFill>
                  <a:schemeClr val="tx2"/>
                </a:solidFill>
                <a:latin typeface="Arial" panose="020B0604020202020204" pitchFamily="34" charset="0"/>
                <a:cs typeface="Arial" panose="020B0604020202020204" pitchFamily="34" charset="0"/>
              </a:rPr>
              <a:t>: </a:t>
            </a:r>
            <a:r>
              <a:rPr lang="en-US" sz="2000" b="1" dirty="0" smtClean="0">
                <a:solidFill>
                  <a:schemeClr val="tx2"/>
                </a:solidFill>
                <a:latin typeface="Arial" panose="020B0604020202020204" pitchFamily="34" charset="0"/>
                <a:cs typeface="Arial" panose="020B0604020202020204" pitchFamily="34" charset="0"/>
              </a:rPr>
              <a:t>In </a:t>
            </a:r>
            <a:r>
              <a:rPr lang="en-US" sz="2000" b="1" dirty="0" smtClean="0">
                <a:solidFill>
                  <a:schemeClr val="tx2"/>
                </a:solidFill>
                <a:latin typeface="Arial" panose="020B0604020202020204" pitchFamily="34" charset="0"/>
                <a:cs typeface="Arial" panose="020B0604020202020204" pitchFamily="34" charset="0"/>
              </a:rPr>
              <a:t>the Medical </a:t>
            </a:r>
            <a:r>
              <a:rPr lang="en-US" sz="2000" b="1" dirty="0">
                <a:solidFill>
                  <a:schemeClr val="tx2"/>
                </a:solidFill>
                <a:latin typeface="Arial" panose="020B0604020202020204" pitchFamily="34" charset="0"/>
                <a:cs typeface="Arial" panose="020B0604020202020204" pitchFamily="34" charset="0"/>
              </a:rPr>
              <a:t>C</a:t>
            </a:r>
            <a:r>
              <a:rPr lang="en-US" sz="2000" b="1" dirty="0" smtClean="0">
                <a:solidFill>
                  <a:schemeClr val="tx2"/>
                </a:solidFill>
                <a:latin typeface="Arial" panose="020B0604020202020204" pitchFamily="34" charset="0"/>
                <a:cs typeface="Arial" panose="020B0604020202020204" pitchFamily="34" charset="0"/>
              </a:rPr>
              <a:t>laims </a:t>
            </a:r>
            <a:r>
              <a:rPr lang="en-US" sz="2000" b="1" dirty="0" smtClean="0">
                <a:solidFill>
                  <a:schemeClr val="tx2"/>
                </a:solidFill>
                <a:latin typeface="Arial" panose="020B0604020202020204" pitchFamily="34" charset="0"/>
                <a:cs typeface="Arial" panose="020B0604020202020204" pitchFamily="34" charset="0"/>
              </a:rPr>
              <a:t>file</a:t>
            </a:r>
            <a:r>
              <a:rPr lang="en-US" sz="2000" b="1" dirty="0">
                <a:solidFill>
                  <a:schemeClr val="tx2"/>
                </a:solidFill>
                <a:latin typeface="Arial" panose="020B0604020202020204" pitchFamily="34" charset="0"/>
                <a:cs typeface="Arial" panose="020B0604020202020204" pitchFamily="34" charset="0"/>
              </a:rPr>
              <a:t>, what is the use of column </a:t>
            </a:r>
            <a:r>
              <a:rPr lang="en-US" sz="2000" b="1" dirty="0" smtClean="0">
                <a:solidFill>
                  <a:schemeClr val="tx2"/>
                </a:solidFill>
                <a:latin typeface="Arial" panose="020B0604020202020204" pitchFamily="34" charset="0"/>
                <a:cs typeface="Arial" panose="020B0604020202020204" pitchFamily="34" charset="0"/>
              </a:rPr>
              <a:t>“Denied Flag” </a:t>
            </a:r>
            <a:r>
              <a:rPr lang="en-US" sz="2000" b="1" dirty="0">
                <a:solidFill>
                  <a:schemeClr val="tx2"/>
                </a:solidFill>
                <a:latin typeface="Arial" panose="020B0604020202020204" pitchFamily="34" charset="0"/>
                <a:cs typeface="Arial" panose="020B0604020202020204" pitchFamily="34" charset="0"/>
              </a:rPr>
              <a:t>due to the fact </a:t>
            </a:r>
            <a:r>
              <a:rPr lang="en-US" sz="2000" b="1" dirty="0" smtClean="0">
                <a:solidFill>
                  <a:schemeClr val="tx2"/>
                </a:solidFill>
                <a:latin typeface="Arial" panose="020B0604020202020204" pitchFamily="34" charset="0"/>
                <a:cs typeface="Arial" panose="020B0604020202020204" pitchFamily="34" charset="0"/>
              </a:rPr>
              <a:t>that we </a:t>
            </a:r>
            <a:r>
              <a:rPr lang="en-US" sz="2000" b="1" dirty="0">
                <a:solidFill>
                  <a:schemeClr val="tx2"/>
                </a:solidFill>
                <a:latin typeface="Arial" panose="020B0604020202020204" pitchFamily="34" charset="0"/>
                <a:cs typeface="Arial" panose="020B0604020202020204" pitchFamily="34" charset="0"/>
              </a:rPr>
              <a:t>have the column </a:t>
            </a:r>
            <a:r>
              <a:rPr lang="en-US" sz="2000" b="1" dirty="0" smtClean="0">
                <a:solidFill>
                  <a:schemeClr val="tx2"/>
                </a:solidFill>
                <a:latin typeface="Arial" panose="020B0604020202020204" pitchFamily="34" charset="0"/>
                <a:cs typeface="Arial" panose="020B0604020202020204" pitchFamily="34" charset="0"/>
              </a:rPr>
              <a:t>“Highest </a:t>
            </a:r>
            <a:r>
              <a:rPr lang="en-US" sz="2000" b="1" dirty="0">
                <a:solidFill>
                  <a:schemeClr val="tx2"/>
                </a:solidFill>
                <a:latin typeface="Arial" panose="020B0604020202020204" pitchFamily="34" charset="0"/>
                <a:cs typeface="Arial" panose="020B0604020202020204" pitchFamily="34" charset="0"/>
              </a:rPr>
              <a:t>Version </a:t>
            </a:r>
            <a:r>
              <a:rPr lang="en-US" sz="2000" b="1" dirty="0" smtClean="0">
                <a:solidFill>
                  <a:schemeClr val="tx2"/>
                </a:solidFill>
                <a:latin typeface="Arial" panose="020B0604020202020204" pitchFamily="34" charset="0"/>
                <a:cs typeface="Arial" panose="020B0604020202020204" pitchFamily="34" charset="0"/>
              </a:rPr>
              <a:t>Denied?”</a:t>
            </a:r>
            <a:endParaRPr lang="en-US" sz="2000" b="1" dirty="0">
              <a:solidFill>
                <a:schemeClr val="tx2"/>
              </a:solidFill>
              <a:latin typeface="Arial" panose="020B0604020202020204" pitchFamily="34" charset="0"/>
              <a:cs typeface="Arial" panose="020B0604020202020204" pitchFamily="34" charset="0"/>
            </a:endParaRPr>
          </a:p>
        </p:txBody>
      </p:sp>
      <p:pic>
        <p:nvPicPr>
          <p:cNvPr id="2050" name="Picture 2" descr="Image result for medical claim denie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1" y="228600"/>
            <a:ext cx="2209800" cy="1066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0" y="1568246"/>
            <a:ext cx="9067800" cy="2585323"/>
          </a:xfrm>
          <a:prstGeom prst="rect">
            <a:avLst/>
          </a:prstGeom>
          <a:noFill/>
        </p:spPr>
        <p:txBody>
          <a:bodyPr wrap="square" rtlCol="0">
            <a:spAutoFit/>
          </a:bodyPr>
          <a:lstStyle/>
          <a:p>
            <a:pPr defTabSz="914400" fontAlgn="auto">
              <a:spcBef>
                <a:spcPts val="0"/>
              </a:spcBef>
              <a:spcAft>
                <a:spcPts val="0"/>
              </a:spcAft>
            </a:pPr>
            <a:r>
              <a:rPr lang="en-US" b="1" u="sng" dirty="0" smtClean="0">
                <a:solidFill>
                  <a:prstClr val="black"/>
                </a:solidFill>
                <a:latin typeface="Arial" panose="020B0604020202020204" pitchFamily="34" charset="0"/>
                <a:ea typeface="+mn-ea"/>
                <a:cs typeface="Arial" panose="020B0604020202020204" pitchFamily="34" charset="0"/>
              </a:rPr>
              <a:t>Answer</a:t>
            </a:r>
            <a:r>
              <a:rPr lang="en-US" dirty="0" smtClean="0">
                <a:solidFill>
                  <a:prstClr val="black"/>
                </a:solidFill>
                <a:latin typeface="Arial" panose="020B0604020202020204" pitchFamily="34" charset="0"/>
                <a:ea typeface="+mn-ea"/>
                <a:cs typeface="Arial" panose="020B0604020202020204" pitchFamily="34" charset="0"/>
              </a:rPr>
              <a:t>: </a:t>
            </a:r>
            <a:r>
              <a:rPr lang="en-US" i="1" dirty="0" smtClean="0">
                <a:solidFill>
                  <a:prstClr val="black"/>
                </a:solidFill>
                <a:latin typeface="Arial" panose="020B0604020202020204" pitchFamily="34" charset="0"/>
                <a:ea typeface="+mn-ea"/>
                <a:cs typeface="Arial" panose="020B0604020202020204" pitchFamily="34" charset="0"/>
              </a:rPr>
              <a:t> </a:t>
            </a:r>
            <a:r>
              <a:rPr lang="en-US" dirty="0" smtClean="0">
                <a:solidFill>
                  <a:prstClr val="black"/>
                </a:solidFill>
                <a:latin typeface="Arial" panose="020B0604020202020204" pitchFamily="34" charset="0"/>
                <a:ea typeface="+mn-ea"/>
                <a:cs typeface="Arial" panose="020B0604020202020204" pitchFamily="34" charset="0"/>
              </a:rPr>
              <a:t>As with the paid claim lines, the denied claim lines can have multiple adjudications.  </a:t>
            </a:r>
            <a:r>
              <a:rPr lang="en-US" dirty="0" smtClean="0">
                <a:solidFill>
                  <a:prstClr val="black"/>
                </a:solidFill>
                <a:latin typeface="Arial" panose="020B0604020202020204" pitchFamily="34" charset="0"/>
                <a:ea typeface="+mn-ea"/>
                <a:cs typeface="Arial" panose="020B0604020202020204" pitchFamily="34" charset="0"/>
              </a:rPr>
              <a:t>The </a:t>
            </a:r>
            <a:r>
              <a:rPr lang="en-US" dirty="0" smtClean="0">
                <a:solidFill>
                  <a:prstClr val="black"/>
                </a:solidFill>
                <a:latin typeface="Arial" panose="020B0604020202020204" pitchFamily="34" charset="0"/>
                <a:ea typeface="+mn-ea"/>
                <a:cs typeface="Arial" panose="020B0604020202020204" pitchFamily="34" charset="0"/>
              </a:rPr>
              <a:t>“highest </a:t>
            </a:r>
            <a:r>
              <a:rPr lang="en-US" dirty="0">
                <a:solidFill>
                  <a:prstClr val="black"/>
                </a:solidFill>
                <a:latin typeface="Arial" panose="020B0604020202020204" pitchFamily="34" charset="0"/>
                <a:ea typeface="+mn-ea"/>
                <a:cs typeface="Arial" panose="020B0604020202020204" pitchFamily="34" charset="0"/>
              </a:rPr>
              <a:t>v</a:t>
            </a:r>
            <a:r>
              <a:rPr lang="en-US" dirty="0" smtClean="0">
                <a:solidFill>
                  <a:prstClr val="black"/>
                </a:solidFill>
                <a:latin typeface="Arial" panose="020B0604020202020204" pitchFamily="34" charset="0"/>
                <a:ea typeface="+mn-ea"/>
                <a:cs typeface="Arial" panose="020B0604020202020204" pitchFamily="34" charset="0"/>
              </a:rPr>
              <a:t>ersion </a:t>
            </a:r>
            <a:r>
              <a:rPr lang="en-US" dirty="0" smtClean="0">
                <a:solidFill>
                  <a:prstClr val="black"/>
                </a:solidFill>
                <a:latin typeface="Arial" panose="020B0604020202020204" pitchFamily="34" charset="0"/>
                <a:ea typeface="+mn-ea"/>
                <a:cs typeface="Arial" panose="020B0604020202020204" pitchFamily="34" charset="0"/>
              </a:rPr>
              <a:t>denied” </a:t>
            </a:r>
            <a:r>
              <a:rPr lang="en-US" dirty="0" smtClean="0">
                <a:solidFill>
                  <a:prstClr val="black"/>
                </a:solidFill>
                <a:latin typeface="Arial" panose="020B0604020202020204" pitchFamily="34" charset="0"/>
                <a:ea typeface="+mn-ea"/>
                <a:cs typeface="Arial" panose="020B0604020202020204" pitchFamily="34" charset="0"/>
              </a:rPr>
              <a:t>is the highest version of the denied claim line.  </a:t>
            </a:r>
            <a:r>
              <a:rPr lang="en-US" dirty="0" smtClean="0">
                <a:solidFill>
                  <a:prstClr val="black"/>
                </a:solidFill>
                <a:latin typeface="Arial" panose="020B0604020202020204" pitchFamily="34" charset="0"/>
                <a:ea typeface="+mn-ea"/>
                <a:cs typeface="Arial" panose="020B0604020202020204" pitchFamily="34" charset="0"/>
              </a:rPr>
              <a:t>CHIA’s </a:t>
            </a:r>
            <a:r>
              <a:rPr lang="en-US" dirty="0" smtClean="0">
                <a:solidFill>
                  <a:prstClr val="black"/>
                </a:solidFill>
                <a:latin typeface="Arial" panose="020B0604020202020204" pitchFamily="34" charset="0"/>
                <a:ea typeface="+mn-ea"/>
                <a:cs typeface="Arial" panose="020B0604020202020204" pitchFamily="34" charset="0"/>
              </a:rPr>
              <a:t>Release 5.0 User Documentation </a:t>
            </a:r>
            <a:r>
              <a:rPr lang="en-US" dirty="0">
                <a:solidFill>
                  <a:prstClr val="black"/>
                </a:solidFill>
                <a:latin typeface="Arial" panose="020B0604020202020204" pitchFamily="34" charset="0"/>
                <a:ea typeface="+mn-ea"/>
                <a:cs typeface="Arial" panose="020B0604020202020204" pitchFamily="34" charset="0"/>
              </a:rPr>
              <a:t>(see </a:t>
            </a:r>
            <a:r>
              <a:rPr lang="en-US" dirty="0">
                <a:solidFill>
                  <a:prstClr val="black"/>
                </a:solidFill>
                <a:latin typeface="Arial" panose="020B0604020202020204" pitchFamily="34" charset="0"/>
                <a:ea typeface="+mn-ea"/>
                <a:cs typeface="Arial" panose="020B0604020202020204" pitchFamily="34" charset="0"/>
                <a:hlinkClick r:id="rId5"/>
              </a:rPr>
              <a:t>http://</a:t>
            </a:r>
            <a:r>
              <a:rPr lang="en-US" dirty="0" smtClean="0">
                <a:solidFill>
                  <a:prstClr val="black"/>
                </a:solidFill>
                <a:latin typeface="Arial" panose="020B0604020202020204" pitchFamily="34" charset="0"/>
                <a:ea typeface="+mn-ea"/>
                <a:cs typeface="Arial" panose="020B0604020202020204" pitchFamily="34" charset="0"/>
                <a:hlinkClick r:id="rId5"/>
              </a:rPr>
              <a:t>www.chiamass.gov/assets/docs/p/apcd/release5/CHIADOCS-APCD-LDS-5.0-FINAL.pdf</a:t>
            </a:r>
            <a:r>
              <a:rPr lang="en-US" dirty="0" smtClean="0">
                <a:solidFill>
                  <a:prstClr val="black"/>
                </a:solidFill>
                <a:latin typeface="Arial" panose="020B0604020202020204" pitchFamily="34" charset="0"/>
                <a:ea typeface="+mn-ea"/>
                <a:cs typeface="Arial" panose="020B0604020202020204" pitchFamily="34" charset="0"/>
              </a:rPr>
              <a:t>) explains that the </a:t>
            </a:r>
            <a:r>
              <a:rPr lang="en-US" dirty="0">
                <a:solidFill>
                  <a:prstClr val="black"/>
                </a:solidFill>
                <a:latin typeface="Arial" panose="020B0604020202020204" pitchFamily="34" charset="0"/>
                <a:ea typeface="+mn-ea"/>
                <a:cs typeface="Arial" panose="020B0604020202020204" pitchFamily="34" charset="0"/>
              </a:rPr>
              <a:t>purpose of the </a:t>
            </a:r>
            <a:r>
              <a:rPr lang="en-US" dirty="0" smtClean="0">
                <a:solidFill>
                  <a:prstClr val="black"/>
                </a:solidFill>
                <a:latin typeface="Arial" panose="020B0604020202020204" pitchFamily="34" charset="0"/>
                <a:ea typeface="+mn-ea"/>
                <a:cs typeface="Arial" panose="020B0604020202020204" pitchFamily="34" charset="0"/>
              </a:rPr>
              <a:t>HIGHEST VERSION DENIED </a:t>
            </a:r>
            <a:r>
              <a:rPr lang="en-US" dirty="0">
                <a:solidFill>
                  <a:prstClr val="black"/>
                </a:solidFill>
                <a:latin typeface="Arial" panose="020B0604020202020204" pitchFamily="34" charset="0"/>
                <a:ea typeface="+mn-ea"/>
                <a:cs typeface="Arial" panose="020B0604020202020204" pitchFamily="34" charset="0"/>
              </a:rPr>
              <a:t>flag is to identify claim lines within a claim that have been denied. </a:t>
            </a:r>
            <a:endParaRPr lang="en-US" dirty="0" smtClean="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endParaRPr lang="en-US" dirty="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dirty="0" smtClean="0">
                <a:solidFill>
                  <a:prstClr val="black"/>
                </a:solidFill>
                <a:latin typeface="Arial" panose="020B0604020202020204" pitchFamily="34" charset="0"/>
                <a:ea typeface="+mn-ea"/>
                <a:cs typeface="Arial" panose="020B0604020202020204" pitchFamily="34" charset="0"/>
              </a:rPr>
              <a:t>Values for the highest version denied flag field are set </a:t>
            </a:r>
            <a:r>
              <a:rPr lang="en-US" dirty="0">
                <a:solidFill>
                  <a:prstClr val="black"/>
                </a:solidFill>
                <a:latin typeface="Arial" panose="020B0604020202020204" pitchFamily="34" charset="0"/>
                <a:ea typeface="+mn-ea"/>
                <a:cs typeface="Arial" panose="020B0604020202020204" pitchFamily="34" charset="0"/>
              </a:rPr>
              <a:t>according to CHIA’s standard versioning production logic. </a:t>
            </a:r>
            <a:r>
              <a:rPr lang="en-US" dirty="0" smtClean="0">
                <a:solidFill>
                  <a:prstClr val="black"/>
                </a:solidFill>
                <a:latin typeface="Arial" panose="020B0604020202020204" pitchFamily="34" charset="0"/>
                <a:ea typeface="+mn-ea"/>
                <a:cs typeface="Arial" panose="020B0604020202020204" pitchFamily="34" charset="0"/>
              </a:rPr>
              <a:t> The </a:t>
            </a:r>
            <a:r>
              <a:rPr lang="en-US" dirty="0">
                <a:solidFill>
                  <a:prstClr val="black"/>
                </a:solidFill>
                <a:latin typeface="Arial" panose="020B0604020202020204" pitchFamily="34" charset="0"/>
                <a:ea typeface="+mn-ea"/>
                <a:cs typeface="Arial" panose="020B0604020202020204" pitchFamily="34" charset="0"/>
              </a:rPr>
              <a:t>values </a:t>
            </a:r>
            <a:r>
              <a:rPr lang="en-US" dirty="0" smtClean="0">
                <a:solidFill>
                  <a:prstClr val="black"/>
                </a:solidFill>
                <a:latin typeface="Arial" panose="020B0604020202020204" pitchFamily="34" charset="0"/>
                <a:ea typeface="+mn-ea"/>
                <a:cs typeface="Arial" panose="020B0604020202020204" pitchFamily="34" charset="0"/>
              </a:rPr>
              <a:t>in this field are </a:t>
            </a:r>
            <a:r>
              <a:rPr lang="en-US" dirty="0">
                <a:solidFill>
                  <a:prstClr val="black"/>
                </a:solidFill>
                <a:latin typeface="Arial" panose="020B0604020202020204" pitchFamily="34" charset="0"/>
                <a:ea typeface="+mn-ea"/>
                <a:cs typeface="Arial" panose="020B0604020202020204" pitchFamily="34" charset="0"/>
              </a:rPr>
              <a:t>defined </a:t>
            </a:r>
            <a:r>
              <a:rPr lang="en-US" dirty="0" smtClean="0">
                <a:solidFill>
                  <a:prstClr val="black"/>
                </a:solidFill>
                <a:latin typeface="Arial" panose="020B0604020202020204" pitchFamily="34" charset="0"/>
                <a:ea typeface="+mn-ea"/>
                <a:cs typeface="Arial" panose="020B0604020202020204" pitchFamily="34" charset="0"/>
              </a:rPr>
              <a:t>as follows: </a:t>
            </a:r>
            <a:endParaRPr lang="en-US" sz="1600" dirty="0">
              <a:solidFill>
                <a:prstClr val="black"/>
              </a:solidFill>
              <a:latin typeface="Arial" panose="020B0604020202020204" pitchFamily="34" charset="0"/>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42136119"/>
              </p:ext>
            </p:extLst>
          </p:nvPr>
        </p:nvGraphicFramePr>
        <p:xfrm>
          <a:off x="2179031" y="4790768"/>
          <a:ext cx="5105400" cy="1402080"/>
        </p:xfrm>
        <a:graphic>
          <a:graphicData uri="http://schemas.openxmlformats.org/drawingml/2006/table">
            <a:tbl>
              <a:tblPr firstRow="1" firstCol="1" bandRow="1">
                <a:tableStyleId>{5C22544A-7EE6-4342-B048-85BDC9FD1C3A}</a:tableStyleId>
              </a:tblPr>
              <a:tblGrid>
                <a:gridCol w="1296293"/>
                <a:gridCol w="3809107"/>
              </a:tblGrid>
              <a:tr h="29178">
                <a:tc>
                  <a:txBody>
                    <a:bodyPr/>
                    <a:lstStyle/>
                    <a:p>
                      <a:pPr marL="0" marR="0" algn="ctr">
                        <a:lnSpc>
                          <a:spcPct val="115000"/>
                        </a:lnSpc>
                        <a:spcBef>
                          <a:spcPts val="0"/>
                        </a:spcBef>
                        <a:spcAft>
                          <a:spcPts val="0"/>
                        </a:spcAft>
                      </a:pPr>
                      <a:r>
                        <a:rPr lang="en-US" sz="2000" dirty="0">
                          <a:effectLst/>
                        </a:rPr>
                        <a:t>Value</a:t>
                      </a:r>
                      <a:endParaRPr lang="en-US" sz="20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000">
                          <a:effectLst/>
                        </a:rPr>
                        <a:t>Meaning</a:t>
                      </a:r>
                      <a:endParaRPr lang="en-US" sz="2000">
                        <a:effectLst/>
                        <a:latin typeface="Calibri"/>
                        <a:ea typeface="Calibri"/>
                        <a:cs typeface="Times New Roman"/>
                      </a:endParaRPr>
                    </a:p>
                  </a:txBody>
                  <a:tcPr marL="68580" marR="68580" marT="0" marB="0" anchor="b"/>
                </a:tc>
              </a:tr>
              <a:tr h="238125">
                <a:tc>
                  <a:txBody>
                    <a:bodyPr/>
                    <a:lstStyle/>
                    <a:p>
                      <a:pPr marL="0" marR="0" algn="ctr">
                        <a:lnSpc>
                          <a:spcPct val="115000"/>
                        </a:lnSpc>
                        <a:spcBef>
                          <a:spcPts val="0"/>
                        </a:spcBef>
                        <a:spcAft>
                          <a:spcPts val="0"/>
                        </a:spcAft>
                      </a:pPr>
                      <a:r>
                        <a:rPr lang="en-US" sz="2000" dirty="0">
                          <a:effectLst/>
                        </a:rPr>
                        <a:t>1</a:t>
                      </a:r>
                      <a:endParaRPr lang="en-US" sz="20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2000" dirty="0">
                          <a:effectLst/>
                        </a:rPr>
                        <a:t>Highest Version  Denied</a:t>
                      </a:r>
                      <a:endParaRPr lang="en-US" sz="2000" dirty="0">
                        <a:effectLst/>
                        <a:latin typeface="Calibri"/>
                        <a:ea typeface="Calibri"/>
                        <a:cs typeface="Times New Roman"/>
                      </a:endParaRPr>
                    </a:p>
                  </a:txBody>
                  <a:tcPr marL="68580" marR="68580" marT="0" marB="0" anchor="b"/>
                </a:tc>
              </a:tr>
              <a:tr h="238125">
                <a:tc>
                  <a:txBody>
                    <a:bodyPr/>
                    <a:lstStyle/>
                    <a:p>
                      <a:pPr marL="0" marR="0" algn="ctr">
                        <a:lnSpc>
                          <a:spcPct val="115000"/>
                        </a:lnSpc>
                        <a:spcBef>
                          <a:spcPts val="0"/>
                        </a:spcBef>
                        <a:spcAft>
                          <a:spcPts val="0"/>
                        </a:spcAft>
                      </a:pPr>
                      <a:r>
                        <a:rPr lang="en-US" sz="2000">
                          <a:effectLst/>
                        </a:rPr>
                        <a:t>0</a:t>
                      </a:r>
                      <a:endParaRPr lang="en-US" sz="2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2000" dirty="0">
                          <a:effectLst/>
                        </a:rPr>
                        <a:t>Not Highest Version Denied</a:t>
                      </a:r>
                      <a:endParaRPr lang="en-US" sz="2000" dirty="0">
                        <a:effectLst/>
                        <a:latin typeface="Calibri"/>
                        <a:ea typeface="Calibri"/>
                        <a:cs typeface="Times New Roman"/>
                      </a:endParaRPr>
                    </a:p>
                  </a:txBody>
                  <a:tcPr marL="68580" marR="68580" marT="0" marB="0" anchor="b"/>
                </a:tc>
              </a:tr>
              <a:tr h="238125">
                <a:tc>
                  <a:txBody>
                    <a:bodyPr/>
                    <a:lstStyle/>
                    <a:p>
                      <a:pPr marL="0" marR="0" algn="ctr">
                        <a:lnSpc>
                          <a:spcPct val="115000"/>
                        </a:lnSpc>
                        <a:spcBef>
                          <a:spcPts val="0"/>
                        </a:spcBef>
                        <a:spcAft>
                          <a:spcPts val="0"/>
                        </a:spcAft>
                      </a:pPr>
                      <a:r>
                        <a:rPr lang="en-US" sz="2000">
                          <a:effectLst/>
                        </a:rPr>
                        <a:t>9</a:t>
                      </a:r>
                      <a:endParaRPr lang="en-US" sz="20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2000" dirty="0">
                          <a:effectLst/>
                        </a:rPr>
                        <a:t>Versioning Not Applied</a:t>
                      </a:r>
                      <a:endParaRPr lang="en-US" sz="2000" dirty="0">
                        <a:effectLst/>
                        <a:latin typeface="Calibri"/>
                        <a:ea typeface="Calibri"/>
                        <a:cs typeface="Times New Roman"/>
                      </a:endParaRPr>
                    </a:p>
                  </a:txBody>
                  <a:tcPr marL="68580" marR="68580" marT="0" marB="0" anchor="b"/>
                </a:tc>
              </a:tr>
            </a:tbl>
          </a:graphicData>
        </a:graphic>
      </p:graphicFrame>
      <p:sp>
        <p:nvSpPr>
          <p:cNvPr id="7" name="TextBox 6"/>
          <p:cNvSpPr txBox="1"/>
          <p:nvPr/>
        </p:nvSpPr>
        <p:spPr>
          <a:xfrm>
            <a:off x="1876081" y="4256806"/>
            <a:ext cx="6010620" cy="461665"/>
          </a:xfrm>
          <a:prstGeom prst="rect">
            <a:avLst/>
          </a:prstGeom>
          <a:noFill/>
        </p:spPr>
        <p:txBody>
          <a:bodyPr wrap="none" rtlCol="0">
            <a:spAutoFit/>
          </a:bodyPr>
          <a:lstStyle/>
          <a:p>
            <a:pPr defTabSz="914400" fontAlgn="auto">
              <a:spcBef>
                <a:spcPts val="0"/>
              </a:spcBef>
              <a:spcAft>
                <a:spcPts val="0"/>
              </a:spcAft>
            </a:pPr>
            <a:r>
              <a:rPr lang="en-US" sz="2400" b="1" u="sng" dirty="0" smtClean="0">
                <a:solidFill>
                  <a:schemeClr val="tx2"/>
                </a:solidFill>
                <a:latin typeface="Arial" panose="020B0604020202020204" pitchFamily="34" charset="0"/>
                <a:ea typeface="+mn-ea"/>
                <a:cs typeface="Arial" panose="020B0604020202020204" pitchFamily="34" charset="0"/>
              </a:rPr>
              <a:t>Highest Version Denied Flag Definitions</a:t>
            </a:r>
            <a:endParaRPr lang="en-US" sz="2400" b="1" u="sng" dirty="0">
              <a:solidFill>
                <a:schemeClr val="tx2"/>
              </a:solidFill>
              <a:latin typeface="Arial" panose="020B0604020202020204" pitchFamily="34" charset="0"/>
              <a:ea typeface="+mn-ea"/>
              <a:cs typeface="Arial" panose="020B0604020202020204" pitchFamily="34" charset="0"/>
            </a:endParaRPr>
          </a:p>
        </p:txBody>
      </p:sp>
      <p:sp>
        <p:nvSpPr>
          <p:cNvPr id="8" name="TextBox 7"/>
          <p:cNvSpPr txBox="1"/>
          <p:nvPr/>
        </p:nvSpPr>
        <p:spPr>
          <a:xfrm>
            <a:off x="6858000" y="6324600"/>
            <a:ext cx="2149178" cy="369332"/>
          </a:xfrm>
          <a:prstGeom prst="rect">
            <a:avLst/>
          </a:prstGeom>
          <a:noFill/>
        </p:spPr>
        <p:txBody>
          <a:bodyPr wrap="none" rtlCol="0">
            <a:spAutoFit/>
          </a:bodyPr>
          <a:lstStyle/>
          <a:p>
            <a:pPr defTabSz="914400" fontAlgn="auto">
              <a:spcBef>
                <a:spcPts val="0"/>
              </a:spcBef>
              <a:spcAft>
                <a:spcPts val="0"/>
              </a:spcAft>
            </a:pPr>
            <a:r>
              <a:rPr lang="en-US" b="1" i="1" dirty="0" smtClean="0">
                <a:solidFill>
                  <a:srgbClr val="FF0000"/>
                </a:solidFill>
                <a:latin typeface="Calibri"/>
                <a:ea typeface="+mn-ea"/>
                <a:cs typeface="+mn-cs"/>
              </a:rPr>
              <a:t>answer continued →</a:t>
            </a:r>
            <a:endParaRPr lang="en-US" b="1" i="1" dirty="0">
              <a:solidFill>
                <a:srgbClr val="FF0000"/>
              </a:solidFill>
              <a:latin typeface="Calibri"/>
              <a:ea typeface="+mn-ea"/>
              <a:cs typeface="+mn-cs"/>
            </a:endParaRPr>
          </a:p>
        </p:txBody>
      </p:sp>
    </p:spTree>
    <p:extLst>
      <p:ext uri="{BB962C8B-B14F-4D97-AF65-F5344CB8AC3E}">
        <p14:creationId xmlns:p14="http://schemas.microsoft.com/office/powerpoint/2010/main" val="3885709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6781800" cy="1143000"/>
          </a:xfrm>
        </p:spPr>
        <p:txBody>
          <a:bodyPr>
            <a:noAutofit/>
          </a:bodyPr>
          <a:lstStyle/>
          <a:p>
            <a:r>
              <a:rPr lang="en-US" sz="2000" b="1" u="sng" dirty="0">
                <a:solidFill>
                  <a:schemeClr val="tx2"/>
                </a:solidFill>
                <a:latin typeface="Arial" panose="020B0604020202020204" pitchFamily="34" charset="0"/>
                <a:cs typeface="Arial" panose="020B0604020202020204" pitchFamily="34" charset="0"/>
              </a:rPr>
              <a:t>Question</a:t>
            </a:r>
            <a:r>
              <a:rPr lang="en-US" sz="2000" b="1" dirty="0">
                <a:solidFill>
                  <a:schemeClr val="tx2"/>
                </a:solidFill>
                <a:latin typeface="Arial" panose="020B0604020202020204" pitchFamily="34" charset="0"/>
                <a:cs typeface="Arial" panose="020B0604020202020204" pitchFamily="34" charset="0"/>
              </a:rPr>
              <a:t>: </a:t>
            </a:r>
            <a:r>
              <a:rPr lang="en-US" sz="2000" b="1" dirty="0" smtClean="0">
                <a:solidFill>
                  <a:schemeClr val="tx2"/>
                </a:solidFill>
                <a:latin typeface="Arial" panose="020B0604020202020204" pitchFamily="34" charset="0"/>
                <a:cs typeface="Arial" panose="020B0604020202020204" pitchFamily="34" charset="0"/>
              </a:rPr>
              <a:t>In </a:t>
            </a:r>
            <a:r>
              <a:rPr lang="en-US" sz="2000" b="1" dirty="0" smtClean="0">
                <a:solidFill>
                  <a:schemeClr val="tx2"/>
                </a:solidFill>
                <a:latin typeface="Arial" panose="020B0604020202020204" pitchFamily="34" charset="0"/>
                <a:cs typeface="Arial" panose="020B0604020202020204" pitchFamily="34" charset="0"/>
              </a:rPr>
              <a:t>the Medical </a:t>
            </a:r>
            <a:r>
              <a:rPr lang="en-US" sz="2000" b="1" dirty="0">
                <a:solidFill>
                  <a:schemeClr val="tx2"/>
                </a:solidFill>
                <a:latin typeface="Arial" panose="020B0604020202020204" pitchFamily="34" charset="0"/>
                <a:cs typeface="Arial" panose="020B0604020202020204" pitchFamily="34" charset="0"/>
              </a:rPr>
              <a:t>C</a:t>
            </a:r>
            <a:r>
              <a:rPr lang="en-US" sz="2000" b="1" dirty="0" smtClean="0">
                <a:solidFill>
                  <a:schemeClr val="tx2"/>
                </a:solidFill>
                <a:latin typeface="Arial" panose="020B0604020202020204" pitchFamily="34" charset="0"/>
                <a:cs typeface="Arial" panose="020B0604020202020204" pitchFamily="34" charset="0"/>
              </a:rPr>
              <a:t>laims </a:t>
            </a:r>
            <a:r>
              <a:rPr lang="en-US" sz="2000" b="1" dirty="0" smtClean="0">
                <a:solidFill>
                  <a:schemeClr val="tx2"/>
                </a:solidFill>
                <a:latin typeface="Arial" panose="020B0604020202020204" pitchFamily="34" charset="0"/>
                <a:cs typeface="Arial" panose="020B0604020202020204" pitchFamily="34" charset="0"/>
              </a:rPr>
              <a:t>file</a:t>
            </a:r>
            <a:r>
              <a:rPr lang="en-US" sz="2000" b="1" dirty="0">
                <a:solidFill>
                  <a:schemeClr val="tx2"/>
                </a:solidFill>
                <a:latin typeface="Arial" panose="020B0604020202020204" pitchFamily="34" charset="0"/>
                <a:cs typeface="Arial" panose="020B0604020202020204" pitchFamily="34" charset="0"/>
              </a:rPr>
              <a:t>, what is the use of column </a:t>
            </a:r>
            <a:r>
              <a:rPr lang="en-US" sz="2000" b="1" dirty="0" smtClean="0">
                <a:solidFill>
                  <a:schemeClr val="tx2"/>
                </a:solidFill>
                <a:latin typeface="Arial" panose="020B0604020202020204" pitchFamily="34" charset="0"/>
                <a:cs typeface="Arial" panose="020B0604020202020204" pitchFamily="34" charset="0"/>
              </a:rPr>
              <a:t>“Denied Flag” </a:t>
            </a:r>
            <a:r>
              <a:rPr lang="en-US" sz="2000" b="1" dirty="0">
                <a:solidFill>
                  <a:schemeClr val="tx2"/>
                </a:solidFill>
                <a:latin typeface="Arial" panose="020B0604020202020204" pitchFamily="34" charset="0"/>
                <a:cs typeface="Arial" panose="020B0604020202020204" pitchFamily="34" charset="0"/>
              </a:rPr>
              <a:t>due to the fact </a:t>
            </a:r>
            <a:r>
              <a:rPr lang="en-US" sz="2000" b="1" dirty="0" smtClean="0">
                <a:solidFill>
                  <a:schemeClr val="tx2"/>
                </a:solidFill>
                <a:latin typeface="Arial" panose="020B0604020202020204" pitchFamily="34" charset="0"/>
                <a:cs typeface="Arial" panose="020B0604020202020204" pitchFamily="34" charset="0"/>
              </a:rPr>
              <a:t>that we </a:t>
            </a:r>
            <a:r>
              <a:rPr lang="en-US" sz="2000" b="1" dirty="0">
                <a:solidFill>
                  <a:schemeClr val="tx2"/>
                </a:solidFill>
                <a:latin typeface="Arial" panose="020B0604020202020204" pitchFamily="34" charset="0"/>
                <a:cs typeface="Arial" panose="020B0604020202020204" pitchFamily="34" charset="0"/>
              </a:rPr>
              <a:t>have the column </a:t>
            </a:r>
            <a:r>
              <a:rPr lang="en-US" sz="2000" b="1" dirty="0" smtClean="0">
                <a:solidFill>
                  <a:schemeClr val="tx2"/>
                </a:solidFill>
                <a:latin typeface="Arial" panose="020B0604020202020204" pitchFamily="34" charset="0"/>
                <a:cs typeface="Arial" panose="020B0604020202020204" pitchFamily="34" charset="0"/>
              </a:rPr>
              <a:t>“Highest </a:t>
            </a:r>
            <a:r>
              <a:rPr lang="en-US" sz="2000" b="1" dirty="0">
                <a:solidFill>
                  <a:schemeClr val="tx2"/>
                </a:solidFill>
                <a:latin typeface="Arial" panose="020B0604020202020204" pitchFamily="34" charset="0"/>
                <a:cs typeface="Arial" panose="020B0604020202020204" pitchFamily="34" charset="0"/>
              </a:rPr>
              <a:t>Version </a:t>
            </a:r>
            <a:r>
              <a:rPr lang="en-US" sz="2000" b="1" dirty="0" smtClean="0">
                <a:solidFill>
                  <a:schemeClr val="tx2"/>
                </a:solidFill>
                <a:latin typeface="Arial" panose="020B0604020202020204" pitchFamily="34" charset="0"/>
                <a:cs typeface="Arial" panose="020B0604020202020204" pitchFamily="34" charset="0"/>
              </a:rPr>
              <a:t>Denied?” </a:t>
            </a:r>
            <a:r>
              <a:rPr lang="en-US" sz="1400" b="1" dirty="0" smtClean="0">
                <a:solidFill>
                  <a:schemeClr val="tx2"/>
                </a:solidFill>
                <a:latin typeface="Arial" panose="020B0604020202020204" pitchFamily="34" charset="0"/>
                <a:cs typeface="Arial" panose="020B0604020202020204" pitchFamily="34" charset="0"/>
              </a:rPr>
              <a:t>(continued)</a:t>
            </a:r>
            <a:endParaRPr lang="en-US" sz="1400" b="1" dirty="0">
              <a:solidFill>
                <a:schemeClr val="tx2"/>
              </a:solidFill>
              <a:latin typeface="Arial" panose="020B0604020202020204" pitchFamily="34" charset="0"/>
              <a:cs typeface="Arial" panose="020B0604020202020204" pitchFamily="34" charset="0"/>
            </a:endParaRPr>
          </a:p>
        </p:txBody>
      </p:sp>
      <p:pic>
        <p:nvPicPr>
          <p:cNvPr id="2050" name="Picture 2" descr="Image result for medical claim denie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1" y="228600"/>
            <a:ext cx="2209800" cy="1066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0" y="1295400"/>
            <a:ext cx="9067800" cy="5262979"/>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Arial" panose="020B0604020202020204" pitchFamily="34" charset="0"/>
                <a:ea typeface="+mn-ea"/>
                <a:cs typeface="Arial" panose="020B0604020202020204" pitchFamily="34" charset="0"/>
              </a:rPr>
              <a:t>Answer</a:t>
            </a:r>
            <a:r>
              <a:rPr lang="en-US" sz="1600" dirty="0" smtClean="0">
                <a:solidFill>
                  <a:prstClr val="black"/>
                </a:solidFill>
                <a:latin typeface="Arial" panose="020B0604020202020204" pitchFamily="34" charset="0"/>
                <a:ea typeface="+mn-ea"/>
                <a:cs typeface="Arial" panose="020B0604020202020204" pitchFamily="34" charset="0"/>
              </a:rPr>
              <a:t>:  While the Highest Version Denied Flag field is derived data field created by CHIA through discussions with the carriers, the Denied Flag (MC123) field is submitted  directly by carriers and indicates </a:t>
            </a:r>
            <a:r>
              <a:rPr lang="en-US" sz="1600" b="1" i="1" dirty="0" smtClean="0">
                <a:solidFill>
                  <a:prstClr val="black"/>
                </a:solidFill>
                <a:latin typeface="Arial" panose="020B0604020202020204" pitchFamily="34" charset="0"/>
                <a:ea typeface="+mn-ea"/>
                <a:cs typeface="Arial" panose="020B0604020202020204" pitchFamily="34" charset="0"/>
              </a:rPr>
              <a:t>any denied claim line regardless of its version</a:t>
            </a:r>
            <a:r>
              <a:rPr lang="en-US" sz="1600" dirty="0" smtClean="0">
                <a:solidFill>
                  <a:prstClr val="black"/>
                </a:solidFill>
                <a:latin typeface="Arial" panose="020B0604020202020204" pitchFamily="34" charset="0"/>
                <a:ea typeface="+mn-ea"/>
                <a:cs typeface="Arial" panose="020B0604020202020204" pitchFamily="34" charset="0"/>
              </a:rPr>
              <a:t>.   </a:t>
            </a:r>
          </a:p>
          <a:p>
            <a:pPr defTabSz="914400" fontAlgn="auto">
              <a:spcBef>
                <a:spcPts val="0"/>
              </a:spcBef>
              <a:spcAft>
                <a:spcPts val="0"/>
              </a:spcAft>
            </a:pPr>
            <a:endParaRPr lang="en-US" sz="1600" dirty="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sz="1600" dirty="0" smtClean="0">
                <a:solidFill>
                  <a:prstClr val="black"/>
                </a:solidFill>
                <a:latin typeface="Arial" panose="020B0604020202020204" pitchFamily="34" charset="0"/>
                <a:ea typeface="+mn-ea"/>
                <a:cs typeface="Arial" panose="020B0604020202020204" pitchFamily="34" charset="0"/>
              </a:rPr>
              <a:t>When carriers use the Denied Flag, it is based on the following submission </a:t>
            </a:r>
            <a:r>
              <a:rPr lang="en-US" sz="1600" dirty="0" smtClean="0">
                <a:solidFill>
                  <a:prstClr val="black"/>
                </a:solidFill>
                <a:latin typeface="Arial" panose="020B0604020202020204" pitchFamily="34" charset="0"/>
                <a:ea typeface="+mn-ea"/>
                <a:cs typeface="Arial" panose="020B0604020202020204" pitchFamily="34" charset="0"/>
              </a:rPr>
              <a:t>logic:</a:t>
            </a:r>
            <a:endParaRPr lang="en-US" sz="1600" dirty="0" smtClean="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r>
              <a:rPr lang="en-US" sz="1600" dirty="0" smtClean="0">
                <a:solidFill>
                  <a:prstClr val="black"/>
                </a:solidFill>
                <a:latin typeface="Calibri"/>
                <a:ea typeface="+mn-ea"/>
                <a:cs typeface="+mn-cs"/>
              </a:rPr>
              <a:t>         </a:t>
            </a:r>
            <a:r>
              <a:rPr lang="en-US" sz="1600" b="1" u="sng" dirty="0" smtClean="0">
                <a:solidFill>
                  <a:srgbClr val="FF0000"/>
                </a:solidFill>
                <a:latin typeface="Calibri"/>
                <a:ea typeface="+mn-ea"/>
                <a:cs typeface="+mn-cs"/>
              </a:rPr>
              <a:t>IF</a:t>
            </a:r>
            <a:r>
              <a:rPr lang="en-US" sz="1600" b="1" dirty="0" smtClean="0">
                <a:solidFill>
                  <a:srgbClr val="FF0000"/>
                </a:solidFill>
                <a:latin typeface="Calibri"/>
                <a:ea typeface="+mn-ea"/>
                <a:cs typeface="+mn-cs"/>
              </a:rPr>
              <a:t>        MC038 (Claim Status) =  4                     </a:t>
            </a:r>
            <a:r>
              <a:rPr lang="en-US" sz="1600" b="1" u="sng" dirty="0" smtClean="0">
                <a:solidFill>
                  <a:srgbClr val="FF0000"/>
                </a:solidFill>
                <a:latin typeface="Calibri"/>
                <a:ea typeface="+mn-ea"/>
                <a:cs typeface="+mn-cs"/>
              </a:rPr>
              <a:t>THEN</a:t>
            </a:r>
            <a:r>
              <a:rPr lang="en-US" sz="1600" b="1" dirty="0" smtClean="0">
                <a:solidFill>
                  <a:srgbClr val="FF0000"/>
                </a:solidFill>
                <a:latin typeface="Calibri"/>
                <a:ea typeface="+mn-ea"/>
                <a:cs typeface="+mn-cs"/>
              </a:rPr>
              <a:t>	        MC123 (Denied Flag) </a:t>
            </a:r>
            <a:r>
              <a:rPr lang="en-US" sz="1600" b="1" dirty="0">
                <a:solidFill>
                  <a:srgbClr val="FF0000"/>
                </a:solidFill>
                <a:latin typeface="Calibri"/>
                <a:ea typeface="+mn-ea"/>
                <a:cs typeface="+mn-cs"/>
              </a:rPr>
              <a:t> </a:t>
            </a:r>
            <a:r>
              <a:rPr lang="en-US" sz="1600" b="1" dirty="0" smtClean="0">
                <a:solidFill>
                  <a:srgbClr val="FF0000"/>
                </a:solidFill>
                <a:latin typeface="Calibri"/>
                <a:ea typeface="+mn-ea"/>
                <a:cs typeface="+mn-cs"/>
              </a:rPr>
              <a:t>is populated	</a:t>
            </a:r>
          </a:p>
          <a:p>
            <a:pPr defTabSz="914400" fontAlgn="auto">
              <a:spcBef>
                <a:spcPts val="0"/>
              </a:spcBef>
              <a:spcAft>
                <a:spcPts val="0"/>
              </a:spcAft>
            </a:pPr>
            <a:r>
              <a:rPr lang="en-US" sz="1600" dirty="0" smtClean="0">
                <a:solidFill>
                  <a:prstClr val="black"/>
                </a:solidFill>
                <a:latin typeface="Calibri"/>
                <a:ea typeface="+mn-ea"/>
                <a:cs typeface="+mn-cs"/>
              </a:rPr>
              <a:t>      </a:t>
            </a: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1452371940"/>
              </p:ext>
            </p:extLst>
          </p:nvPr>
        </p:nvGraphicFramePr>
        <p:xfrm>
          <a:off x="990600" y="3048000"/>
          <a:ext cx="2628900" cy="3470148"/>
        </p:xfrm>
        <a:graphic>
          <a:graphicData uri="http://schemas.openxmlformats.org/drawingml/2006/table">
            <a:tbl>
              <a:tblPr firstRow="1" firstCol="1" bandRow="1">
                <a:tableStyleId>{5C22544A-7EE6-4342-B048-85BDC9FD1C3A}</a:tableStyleId>
              </a:tblPr>
              <a:tblGrid>
                <a:gridCol w="647700"/>
                <a:gridCol w="1981200"/>
              </a:tblGrid>
              <a:tr h="187706">
                <a:tc gridSpan="2">
                  <a:txBody>
                    <a:bodyPr/>
                    <a:lstStyle/>
                    <a:p>
                      <a:pPr marL="0" marR="0" algn="ctr">
                        <a:lnSpc>
                          <a:spcPct val="115000"/>
                        </a:lnSpc>
                        <a:spcBef>
                          <a:spcPts val="0"/>
                        </a:spcBef>
                        <a:spcAft>
                          <a:spcPts val="0"/>
                        </a:spcAft>
                      </a:pPr>
                      <a:r>
                        <a:rPr lang="en-US" sz="1600" dirty="0" smtClean="0">
                          <a:effectLst/>
                          <a:latin typeface="Calibri"/>
                          <a:ea typeface="Calibri"/>
                          <a:cs typeface="Times New Roman"/>
                        </a:rPr>
                        <a:t>MC038 Claim</a:t>
                      </a:r>
                      <a:r>
                        <a:rPr lang="en-US" sz="1600" baseline="0" dirty="0" smtClean="0">
                          <a:effectLst/>
                          <a:latin typeface="Calibri"/>
                          <a:ea typeface="Calibri"/>
                          <a:cs typeface="Times New Roman"/>
                        </a:rPr>
                        <a:t> Status</a:t>
                      </a:r>
                      <a:endParaRPr lang="en-US" sz="1600" dirty="0">
                        <a:effectLst/>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r>
              <a:tr h="238125">
                <a:tc>
                  <a:txBody>
                    <a:bodyPr/>
                    <a:lstStyle/>
                    <a:p>
                      <a:pPr marL="0" marR="0" algn="ctr">
                        <a:lnSpc>
                          <a:spcPct val="115000"/>
                        </a:lnSpc>
                        <a:spcBef>
                          <a:spcPts val="0"/>
                        </a:spcBef>
                        <a:spcAft>
                          <a:spcPts val="0"/>
                        </a:spcAft>
                      </a:pPr>
                      <a:r>
                        <a:rPr lang="en-US" sz="1400" dirty="0">
                          <a:effectLst/>
                        </a:rPr>
                        <a:t>Value</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latin typeface="+mn-lt"/>
                          <a:ea typeface="+mn-ea"/>
                          <a:cs typeface="+mn-cs"/>
                        </a:rPr>
                        <a:t>Definition</a:t>
                      </a:r>
                      <a:r>
                        <a:rPr lang="en-US" sz="1400" baseline="0" dirty="0" smtClean="0">
                          <a:effectLst/>
                          <a:latin typeface="+mn-lt"/>
                          <a:ea typeface="+mn-ea"/>
                          <a:cs typeface="+mn-cs"/>
                        </a:rPr>
                        <a:t> </a:t>
                      </a:r>
                      <a:endParaRPr lang="en-US" sz="1100" dirty="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dirty="0">
                          <a:effectLst/>
                        </a:rPr>
                        <a:t>1</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Processed  as primary</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dirty="0">
                          <a:effectLst/>
                        </a:rPr>
                        <a:t>2</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Processed as secondary</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dirty="0">
                          <a:effectLst/>
                        </a:rPr>
                        <a:t>3</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Processed as tertiary</a:t>
                      </a:r>
                      <a:endParaRPr lang="en-US" sz="1100" dirty="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400" b="1" dirty="0">
                          <a:solidFill>
                            <a:srgbClr val="FF0000"/>
                          </a:solidFill>
                          <a:effectLst/>
                        </a:rPr>
                        <a:t>4</a:t>
                      </a:r>
                      <a:endParaRPr lang="en-US" sz="1400" b="1" dirty="0">
                        <a:solidFill>
                          <a:srgbClr val="FF0000"/>
                        </a:solidFill>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solidFill>
                            <a:srgbClr val="FF0000"/>
                          </a:solidFill>
                          <a:effectLst/>
                        </a:rPr>
                        <a:t>Denied</a:t>
                      </a:r>
                      <a:endParaRPr lang="en-US" sz="1400" b="1" dirty="0">
                        <a:solidFill>
                          <a:srgbClr val="FF0000"/>
                        </a:solidFill>
                        <a:effectLst/>
                        <a:latin typeface="Calibri"/>
                        <a:ea typeface="Calibri"/>
                        <a:cs typeface="Times New Roman"/>
                      </a:endParaRPr>
                    </a:p>
                  </a:txBody>
                  <a:tcPr marL="68580" marR="68580" marT="0" marB="0" anchor="b"/>
                </a:tc>
              </a:tr>
              <a:tr h="361950">
                <a:tc>
                  <a:txBody>
                    <a:bodyPr/>
                    <a:lstStyle/>
                    <a:p>
                      <a:pPr marL="0" marR="0" algn="ctr">
                        <a:lnSpc>
                          <a:spcPct val="115000"/>
                        </a:lnSpc>
                        <a:spcBef>
                          <a:spcPts val="0"/>
                        </a:spcBef>
                        <a:spcAft>
                          <a:spcPts val="0"/>
                        </a:spcAft>
                      </a:pPr>
                      <a:r>
                        <a:rPr lang="en-US" sz="1100">
                          <a:effectLst/>
                        </a:rPr>
                        <a:t>19</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Processed as primary, forwarded to additional payer(s)</a:t>
                      </a:r>
                      <a:endParaRPr lang="en-US" sz="1100" dirty="0">
                        <a:effectLst/>
                        <a:latin typeface="Calibri"/>
                        <a:ea typeface="Calibri"/>
                        <a:cs typeface="Times New Roman"/>
                      </a:endParaRPr>
                    </a:p>
                  </a:txBody>
                  <a:tcPr marL="68580" marR="68580" marT="0" marB="0" anchor="b"/>
                </a:tc>
              </a:tr>
              <a:tr h="381000">
                <a:tc>
                  <a:txBody>
                    <a:bodyPr/>
                    <a:lstStyle/>
                    <a:p>
                      <a:pPr marL="0" marR="0" algn="ctr">
                        <a:lnSpc>
                          <a:spcPct val="115000"/>
                        </a:lnSpc>
                        <a:spcBef>
                          <a:spcPts val="0"/>
                        </a:spcBef>
                        <a:spcAft>
                          <a:spcPts val="0"/>
                        </a:spcAft>
                      </a:pPr>
                      <a:r>
                        <a:rPr lang="en-US" sz="1100">
                          <a:effectLst/>
                        </a:rPr>
                        <a:t>20</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Processed as secondary, forwarded to additional payer(s)</a:t>
                      </a:r>
                      <a:endParaRPr lang="en-US" sz="1100">
                        <a:effectLst/>
                        <a:latin typeface="Calibri"/>
                        <a:ea typeface="Calibri"/>
                        <a:cs typeface="Times New Roman"/>
                      </a:endParaRPr>
                    </a:p>
                  </a:txBody>
                  <a:tcPr marL="68580" marR="68580" marT="0" marB="0" anchor="b"/>
                </a:tc>
              </a:tr>
              <a:tr h="347980">
                <a:tc>
                  <a:txBody>
                    <a:bodyPr/>
                    <a:lstStyle/>
                    <a:p>
                      <a:pPr marL="0" marR="0" algn="ctr">
                        <a:lnSpc>
                          <a:spcPct val="115000"/>
                        </a:lnSpc>
                        <a:spcBef>
                          <a:spcPts val="0"/>
                        </a:spcBef>
                        <a:spcAft>
                          <a:spcPts val="0"/>
                        </a:spcAft>
                      </a:pPr>
                      <a:r>
                        <a:rPr lang="en-US" sz="1100">
                          <a:effectLst/>
                        </a:rPr>
                        <a:t>21</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Processed as tertiary, forwarded to additional payer(s)</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22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Reversal of previous payment</a:t>
                      </a:r>
                      <a:endParaRPr lang="en-US" sz="1100">
                        <a:effectLst/>
                        <a:latin typeface="Calibri"/>
                        <a:ea typeface="Calibri"/>
                        <a:cs typeface="Times New Roman"/>
                      </a:endParaRPr>
                    </a:p>
                  </a:txBody>
                  <a:tcPr marL="68580" marR="68580" marT="0" marB="0" anchor="b"/>
                </a:tc>
              </a:tr>
              <a:tr h="381000">
                <a:tc>
                  <a:txBody>
                    <a:bodyPr/>
                    <a:lstStyle/>
                    <a:p>
                      <a:pPr marL="0" marR="0" algn="ctr">
                        <a:lnSpc>
                          <a:spcPct val="115000"/>
                        </a:lnSpc>
                        <a:spcBef>
                          <a:spcPts val="0"/>
                        </a:spcBef>
                        <a:spcAft>
                          <a:spcPts val="0"/>
                        </a:spcAft>
                      </a:pPr>
                      <a:r>
                        <a:rPr lang="en-US" sz="1100">
                          <a:effectLst/>
                        </a:rPr>
                        <a:t>23</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Not our claim, forwarded to additional payer(s)</a:t>
                      </a:r>
                      <a:endParaRPr lang="en-US" sz="1100">
                        <a:effectLst/>
                        <a:latin typeface="Calibri"/>
                        <a:ea typeface="Calibri"/>
                        <a:cs typeface="Times New Roman"/>
                      </a:endParaRPr>
                    </a:p>
                  </a:txBody>
                  <a:tcPr marL="68580" marR="68580" marT="0" marB="0" anchor="b"/>
                </a:tc>
              </a:tr>
              <a:tr h="381000">
                <a:tc>
                  <a:txBody>
                    <a:bodyPr/>
                    <a:lstStyle/>
                    <a:p>
                      <a:pPr marL="0" marR="0" algn="ctr">
                        <a:lnSpc>
                          <a:spcPct val="115000"/>
                        </a:lnSpc>
                        <a:spcBef>
                          <a:spcPts val="0"/>
                        </a:spcBef>
                        <a:spcAft>
                          <a:spcPts val="0"/>
                        </a:spcAft>
                      </a:pPr>
                      <a:r>
                        <a:rPr lang="en-US" sz="1100">
                          <a:effectLst/>
                        </a:rPr>
                        <a:t>25</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Predetermination Pricing Only - no payment</a:t>
                      </a:r>
                      <a:endParaRPr lang="en-US" sz="1100" dirty="0">
                        <a:effectLst/>
                        <a:latin typeface="Calibri"/>
                        <a:ea typeface="Calibri"/>
                        <a:cs typeface="Times New Roman"/>
                      </a:endParaRPr>
                    </a:p>
                  </a:txBody>
                  <a:tcPr marL="68580" marR="68580" marT="0"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376405661"/>
              </p:ext>
            </p:extLst>
          </p:nvPr>
        </p:nvGraphicFramePr>
        <p:xfrm>
          <a:off x="5029200" y="3048000"/>
          <a:ext cx="2628900" cy="1980030"/>
        </p:xfrm>
        <a:graphic>
          <a:graphicData uri="http://schemas.openxmlformats.org/drawingml/2006/table">
            <a:tbl>
              <a:tblPr firstRow="1" firstCol="1" bandRow="1">
                <a:tableStyleId>{5C22544A-7EE6-4342-B048-85BDC9FD1C3A}</a:tableStyleId>
              </a:tblPr>
              <a:tblGrid>
                <a:gridCol w="647700"/>
                <a:gridCol w="1981200"/>
              </a:tblGrid>
              <a:tr h="35306">
                <a:tc gridSpan="2">
                  <a:txBody>
                    <a:bodyPr/>
                    <a:lstStyle/>
                    <a:p>
                      <a:pPr marL="0" marR="0" algn="ctr">
                        <a:lnSpc>
                          <a:spcPct val="115000"/>
                        </a:lnSpc>
                        <a:spcBef>
                          <a:spcPts val="0"/>
                        </a:spcBef>
                        <a:spcAft>
                          <a:spcPts val="0"/>
                        </a:spcAft>
                      </a:pPr>
                      <a:r>
                        <a:rPr lang="en-US" sz="1600" dirty="0" smtClean="0">
                          <a:effectLst/>
                          <a:latin typeface="Calibri"/>
                          <a:ea typeface="Calibri"/>
                          <a:cs typeface="Times New Roman"/>
                        </a:rPr>
                        <a:t>MC123 </a:t>
                      </a:r>
                      <a:r>
                        <a:rPr lang="en-US" sz="1600" baseline="0" dirty="0" smtClean="0">
                          <a:effectLst/>
                          <a:latin typeface="Calibri"/>
                          <a:ea typeface="Calibri"/>
                          <a:cs typeface="Times New Roman"/>
                        </a:rPr>
                        <a:t> Denied  Flag</a:t>
                      </a:r>
                      <a:endParaRPr lang="en-US" sz="1600" dirty="0">
                        <a:effectLst/>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r>
              <a:tr h="222856">
                <a:tc>
                  <a:txBody>
                    <a:bodyPr/>
                    <a:lstStyle/>
                    <a:p>
                      <a:pPr marL="0" marR="0" algn="ctr">
                        <a:lnSpc>
                          <a:spcPct val="115000"/>
                        </a:lnSpc>
                        <a:spcBef>
                          <a:spcPts val="0"/>
                        </a:spcBef>
                        <a:spcAft>
                          <a:spcPts val="0"/>
                        </a:spcAft>
                      </a:pPr>
                      <a:r>
                        <a:rPr lang="en-US" sz="1400" dirty="0">
                          <a:effectLst/>
                        </a:rPr>
                        <a:t>Value</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latin typeface="+mn-lt"/>
                          <a:ea typeface="+mn-ea"/>
                          <a:cs typeface="+mn-cs"/>
                        </a:rPr>
                        <a:t>Definition</a:t>
                      </a:r>
                      <a:endParaRPr lang="en-US" sz="1100" dirty="0">
                        <a:effectLst/>
                        <a:latin typeface="Calibri"/>
                        <a:ea typeface="Calibri"/>
                        <a:cs typeface="Times New Roman"/>
                      </a:endParaRPr>
                    </a:p>
                  </a:txBody>
                  <a:tcPr marL="68580" marR="68580" marT="0" marB="0" anchor="b"/>
                </a:tc>
              </a:tr>
              <a:tr h="175101">
                <a:tc>
                  <a:txBody>
                    <a:bodyPr/>
                    <a:lstStyle/>
                    <a:p>
                      <a:pPr marL="0" marR="0" algn="ctr" defTabSz="914400" rtl="0" eaLnBrk="1" latinLnBrk="0" hangingPunct="1">
                        <a:lnSpc>
                          <a:spcPct val="115000"/>
                        </a:lnSpc>
                        <a:spcBef>
                          <a:spcPts val="0"/>
                        </a:spcBef>
                        <a:spcAft>
                          <a:spcPts val="0"/>
                        </a:spcAft>
                      </a:pPr>
                      <a:r>
                        <a:rPr lang="en-US" sz="1400" b="1" kern="1200" dirty="0">
                          <a:solidFill>
                            <a:schemeClr val="lt1"/>
                          </a:solidFill>
                          <a:effectLst/>
                          <a:latin typeface="+mn-lt"/>
                          <a:ea typeface="+mn-ea"/>
                          <a:cs typeface="+mn-cs"/>
                        </a:rPr>
                        <a:t>1</a:t>
                      </a:r>
                    </a:p>
                  </a:txBody>
                  <a:tcPr marL="68580" marR="68580" marT="0" marB="0" anchor="b"/>
                </a:tc>
                <a:tc>
                  <a:txBody>
                    <a:bodyPr/>
                    <a:lstStyle/>
                    <a:p>
                      <a:pPr marL="0" marR="0" algn="l"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Yes</a:t>
                      </a:r>
                      <a:endParaRPr lang="en-US" sz="1400" kern="1200" dirty="0">
                        <a:solidFill>
                          <a:schemeClr val="dk1"/>
                        </a:solidFill>
                        <a:effectLst/>
                        <a:latin typeface="+mn-lt"/>
                        <a:ea typeface="+mn-ea"/>
                        <a:cs typeface="+mn-cs"/>
                      </a:endParaRPr>
                    </a:p>
                  </a:txBody>
                  <a:tcPr marL="68580" marR="68580" marT="0" marB="0" anchor="b"/>
                </a:tc>
              </a:tr>
              <a:tr h="175101">
                <a:tc>
                  <a:txBody>
                    <a:bodyPr/>
                    <a:lstStyle/>
                    <a:p>
                      <a:pPr marL="0" marR="0" algn="ctr">
                        <a:lnSpc>
                          <a:spcPct val="115000"/>
                        </a:lnSpc>
                        <a:spcBef>
                          <a:spcPts val="0"/>
                        </a:spcBef>
                        <a:spcAft>
                          <a:spcPts val="0"/>
                        </a:spcAft>
                      </a:pPr>
                      <a:r>
                        <a:rPr lang="en-US" sz="1400" dirty="0">
                          <a:effectLst/>
                        </a:rPr>
                        <a:t>2</a:t>
                      </a:r>
                      <a:endParaRPr lang="en-US" sz="14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400" dirty="0" smtClean="0">
                          <a:effectLst/>
                          <a:latin typeface="+mn-lt"/>
                          <a:ea typeface="+mn-ea"/>
                          <a:cs typeface="+mn-cs"/>
                        </a:rPr>
                        <a:t>No</a:t>
                      </a:r>
                      <a:endParaRPr lang="en-US" sz="1400" dirty="0">
                        <a:effectLst/>
                        <a:latin typeface="Calibri"/>
                        <a:ea typeface="Calibri"/>
                        <a:cs typeface="Times New Roman"/>
                      </a:endParaRPr>
                    </a:p>
                  </a:txBody>
                  <a:tcPr marL="68580" marR="68580" marT="0" marB="0" anchor="b"/>
                </a:tc>
              </a:tr>
              <a:tr h="285178">
                <a:tc>
                  <a:txBody>
                    <a:bodyPr/>
                    <a:lstStyle/>
                    <a:p>
                      <a:pPr marL="0" marR="0" algn="ctr">
                        <a:lnSpc>
                          <a:spcPct val="115000"/>
                        </a:lnSpc>
                        <a:spcBef>
                          <a:spcPts val="0"/>
                        </a:spcBef>
                        <a:spcAft>
                          <a:spcPts val="0"/>
                        </a:spcAft>
                      </a:pPr>
                      <a:r>
                        <a:rPr lang="en-US" sz="1400">
                          <a:effectLst/>
                        </a:rPr>
                        <a:t>3</a:t>
                      </a:r>
                      <a:endParaRPr lang="en-US" sz="14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400" dirty="0" smtClean="0">
                          <a:effectLst/>
                          <a:latin typeface="Calibri"/>
                          <a:ea typeface="Calibri"/>
                          <a:cs typeface="Times New Roman"/>
                        </a:rPr>
                        <a:t>Unknown</a:t>
                      </a:r>
                      <a:endParaRPr lang="en-US" sz="1400" dirty="0">
                        <a:effectLst/>
                        <a:latin typeface="Calibri"/>
                        <a:ea typeface="Calibri"/>
                        <a:cs typeface="Times New Roman"/>
                      </a:endParaRPr>
                    </a:p>
                  </a:txBody>
                  <a:tcPr marL="68580" marR="68580" marT="0" marB="0" anchor="b"/>
                </a:tc>
              </a:tr>
              <a:tr h="332295">
                <a:tc>
                  <a:txBody>
                    <a:bodyPr/>
                    <a:lstStyle/>
                    <a:p>
                      <a:pPr marL="0" marR="0" algn="ctr">
                        <a:lnSpc>
                          <a:spcPct val="115000"/>
                        </a:lnSpc>
                        <a:spcBef>
                          <a:spcPts val="0"/>
                        </a:spcBef>
                        <a:spcAft>
                          <a:spcPts val="0"/>
                        </a:spcAft>
                      </a:pPr>
                      <a:r>
                        <a:rPr lang="en-US" sz="1400" dirty="0" smtClean="0">
                          <a:effectLst/>
                          <a:latin typeface="+mn-lt"/>
                          <a:ea typeface="+mn-ea"/>
                          <a:cs typeface="+mn-cs"/>
                        </a:rPr>
                        <a:t>4</a:t>
                      </a:r>
                      <a:endParaRPr lang="en-US" sz="14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400" dirty="0" smtClean="0">
                          <a:effectLst/>
                          <a:latin typeface="+mn-lt"/>
                          <a:ea typeface="+mn-ea"/>
                          <a:cs typeface="+mn-cs"/>
                        </a:rPr>
                        <a:t>Other</a:t>
                      </a:r>
                      <a:endParaRPr lang="en-US" sz="1400" dirty="0">
                        <a:effectLst/>
                        <a:latin typeface="Calibri"/>
                        <a:ea typeface="Calibri"/>
                        <a:cs typeface="Times New Roman"/>
                      </a:endParaRPr>
                    </a:p>
                  </a:txBody>
                  <a:tcPr marL="68580" marR="68580" marT="0" marB="0" anchor="b"/>
                </a:tc>
              </a:tr>
              <a:tr h="346049">
                <a:tc>
                  <a:txBody>
                    <a:bodyPr/>
                    <a:lstStyle/>
                    <a:p>
                      <a:pPr marL="0" marR="0" algn="ctr">
                        <a:lnSpc>
                          <a:spcPct val="115000"/>
                        </a:lnSpc>
                        <a:spcBef>
                          <a:spcPts val="0"/>
                        </a:spcBef>
                        <a:spcAft>
                          <a:spcPts val="0"/>
                        </a:spcAft>
                      </a:pPr>
                      <a:r>
                        <a:rPr lang="en-US" sz="1400" dirty="0" smtClean="0">
                          <a:effectLst/>
                          <a:latin typeface="+mn-lt"/>
                          <a:ea typeface="+mn-ea"/>
                          <a:cs typeface="+mn-cs"/>
                        </a:rPr>
                        <a:t>5</a:t>
                      </a:r>
                      <a:endParaRPr lang="en-US" sz="14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400" dirty="0" smtClean="0">
                          <a:effectLst/>
                          <a:latin typeface="Calibri"/>
                          <a:ea typeface="Calibri"/>
                          <a:cs typeface="Times New Roman"/>
                        </a:rPr>
                        <a:t>Not Applicable</a:t>
                      </a:r>
                      <a:endParaRPr lang="en-US" sz="1400" dirty="0">
                        <a:effectLst/>
                        <a:latin typeface="Calibri"/>
                        <a:ea typeface="Calibri"/>
                        <a:cs typeface="Times New Roman"/>
                      </a:endParaRPr>
                    </a:p>
                  </a:txBody>
                  <a:tcPr marL="68580" marR="68580" marT="0" marB="0" anchor="b"/>
                </a:tc>
              </a:tr>
            </a:tbl>
          </a:graphicData>
        </a:graphic>
      </p:graphicFrame>
      <p:sp>
        <p:nvSpPr>
          <p:cNvPr id="12" name="TextBox 11"/>
          <p:cNvSpPr txBox="1"/>
          <p:nvPr/>
        </p:nvSpPr>
        <p:spPr>
          <a:xfrm>
            <a:off x="6858000" y="6324600"/>
            <a:ext cx="2149178" cy="369332"/>
          </a:xfrm>
          <a:prstGeom prst="rect">
            <a:avLst/>
          </a:prstGeom>
          <a:noFill/>
        </p:spPr>
        <p:txBody>
          <a:bodyPr wrap="none" rtlCol="0">
            <a:spAutoFit/>
          </a:bodyPr>
          <a:lstStyle/>
          <a:p>
            <a:pPr defTabSz="914400" fontAlgn="auto">
              <a:spcBef>
                <a:spcPts val="0"/>
              </a:spcBef>
              <a:spcAft>
                <a:spcPts val="0"/>
              </a:spcAft>
            </a:pPr>
            <a:r>
              <a:rPr lang="en-US" b="1" i="1" dirty="0" smtClean="0">
                <a:solidFill>
                  <a:srgbClr val="FF0000"/>
                </a:solidFill>
                <a:latin typeface="Calibri"/>
                <a:ea typeface="+mn-ea"/>
                <a:cs typeface="+mn-cs"/>
              </a:rPr>
              <a:t>answer continued →</a:t>
            </a:r>
            <a:endParaRPr lang="en-US" b="1" i="1" dirty="0">
              <a:solidFill>
                <a:srgbClr val="FF0000"/>
              </a:solidFill>
              <a:latin typeface="Calibri"/>
              <a:ea typeface="+mn-ea"/>
              <a:cs typeface="+mn-cs"/>
            </a:endParaRPr>
          </a:p>
        </p:txBody>
      </p:sp>
    </p:spTree>
    <p:extLst>
      <p:ext uri="{BB962C8B-B14F-4D97-AF65-F5344CB8AC3E}">
        <p14:creationId xmlns:p14="http://schemas.microsoft.com/office/powerpoint/2010/main" val="1057405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6781800" cy="1143000"/>
          </a:xfrm>
        </p:spPr>
        <p:txBody>
          <a:bodyPr>
            <a:noAutofit/>
          </a:bodyPr>
          <a:lstStyle/>
          <a:p>
            <a:r>
              <a:rPr lang="en-US" sz="2000" b="1" u="sng" dirty="0" smtClean="0">
                <a:solidFill>
                  <a:schemeClr val="tx2"/>
                </a:solidFill>
                <a:latin typeface="Arial" panose="020B0604020202020204" pitchFamily="34" charset="0"/>
                <a:cs typeface="Arial" panose="020B0604020202020204" pitchFamily="34" charset="0"/>
              </a:rPr>
              <a:t>Question</a:t>
            </a:r>
            <a:r>
              <a:rPr lang="en-US" sz="2000" b="1" dirty="0" smtClean="0">
                <a:solidFill>
                  <a:schemeClr val="tx2"/>
                </a:solidFill>
                <a:latin typeface="Arial" panose="020B0604020202020204" pitchFamily="34" charset="0"/>
                <a:cs typeface="Arial" panose="020B0604020202020204" pitchFamily="34" charset="0"/>
              </a:rPr>
              <a:t>: In </a:t>
            </a:r>
            <a:r>
              <a:rPr lang="en-US" sz="2000" b="1" dirty="0" smtClean="0">
                <a:solidFill>
                  <a:schemeClr val="tx2"/>
                </a:solidFill>
                <a:latin typeface="Arial" panose="020B0604020202020204" pitchFamily="34" charset="0"/>
                <a:cs typeface="Arial" panose="020B0604020202020204" pitchFamily="34" charset="0"/>
              </a:rPr>
              <a:t>the Medical </a:t>
            </a:r>
            <a:r>
              <a:rPr lang="en-US" sz="2000" b="1" dirty="0">
                <a:solidFill>
                  <a:schemeClr val="tx2"/>
                </a:solidFill>
                <a:latin typeface="Arial" panose="020B0604020202020204" pitchFamily="34" charset="0"/>
                <a:cs typeface="Arial" panose="020B0604020202020204" pitchFamily="34" charset="0"/>
              </a:rPr>
              <a:t>C</a:t>
            </a:r>
            <a:r>
              <a:rPr lang="en-US" sz="2000" b="1" dirty="0" smtClean="0">
                <a:solidFill>
                  <a:schemeClr val="tx2"/>
                </a:solidFill>
                <a:latin typeface="Arial" panose="020B0604020202020204" pitchFamily="34" charset="0"/>
                <a:cs typeface="Arial" panose="020B0604020202020204" pitchFamily="34" charset="0"/>
              </a:rPr>
              <a:t>laims </a:t>
            </a:r>
            <a:r>
              <a:rPr lang="en-US" sz="2000" b="1" dirty="0" smtClean="0">
                <a:solidFill>
                  <a:schemeClr val="tx2"/>
                </a:solidFill>
                <a:latin typeface="Arial" panose="020B0604020202020204" pitchFamily="34" charset="0"/>
                <a:cs typeface="Arial" panose="020B0604020202020204" pitchFamily="34" charset="0"/>
              </a:rPr>
              <a:t>file, what is the use of column “Denied Flag” due to the fact that we have the column “Highest Version Denied?” </a:t>
            </a:r>
            <a:r>
              <a:rPr lang="en-US" sz="1400" b="1" dirty="0" smtClean="0">
                <a:solidFill>
                  <a:schemeClr val="tx2"/>
                </a:solidFill>
                <a:latin typeface="Arial" panose="020B0604020202020204" pitchFamily="34" charset="0"/>
                <a:cs typeface="Arial" panose="020B0604020202020204" pitchFamily="34" charset="0"/>
              </a:rPr>
              <a:t>(continued)</a:t>
            </a:r>
            <a:endParaRPr lang="en-US" sz="1400" b="1" dirty="0">
              <a:solidFill>
                <a:schemeClr val="tx2"/>
              </a:solidFill>
              <a:latin typeface="Arial" panose="020B0604020202020204" pitchFamily="34" charset="0"/>
              <a:cs typeface="Arial" panose="020B0604020202020204" pitchFamily="34" charset="0"/>
            </a:endParaRPr>
          </a:p>
        </p:txBody>
      </p:sp>
      <p:pic>
        <p:nvPicPr>
          <p:cNvPr id="2050" name="Picture 2" descr="Image result for medical claim denie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1" y="228600"/>
            <a:ext cx="2209800" cy="1066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0" y="1295400"/>
            <a:ext cx="9067800" cy="1938992"/>
          </a:xfrm>
          <a:prstGeom prst="rect">
            <a:avLst/>
          </a:prstGeom>
          <a:noFill/>
        </p:spPr>
        <p:txBody>
          <a:bodyPr wrap="square" rtlCol="0">
            <a:spAutoFit/>
          </a:bodyPr>
          <a:lstStyle/>
          <a:p>
            <a:pPr defTabSz="914400" fontAlgn="auto">
              <a:spcBef>
                <a:spcPts val="0"/>
              </a:spcBef>
              <a:spcAft>
                <a:spcPts val="0"/>
              </a:spcAft>
            </a:pPr>
            <a:r>
              <a:rPr lang="en-US" sz="2000" b="1" u="sng" dirty="0" smtClean="0">
                <a:solidFill>
                  <a:prstClr val="black"/>
                </a:solidFill>
                <a:latin typeface="Arial" panose="020B0604020202020204" pitchFamily="34" charset="0"/>
                <a:ea typeface="+mn-ea"/>
                <a:cs typeface="Arial" panose="020B0604020202020204" pitchFamily="34" charset="0"/>
              </a:rPr>
              <a:t>Answer</a:t>
            </a:r>
            <a:r>
              <a:rPr lang="en-US" sz="2000" dirty="0">
                <a:solidFill>
                  <a:prstClr val="black"/>
                </a:solidFill>
                <a:latin typeface="Arial" panose="020B0604020202020204" pitchFamily="34" charset="0"/>
                <a:ea typeface="+mn-ea"/>
                <a:cs typeface="Arial" panose="020B0604020202020204" pitchFamily="34" charset="0"/>
              </a:rPr>
              <a:t>: </a:t>
            </a:r>
            <a:r>
              <a:rPr lang="en-US" sz="2000" dirty="0" smtClean="0">
                <a:solidFill>
                  <a:prstClr val="black"/>
                </a:solidFill>
                <a:latin typeface="Arial" panose="020B0604020202020204" pitchFamily="34" charset="0"/>
                <a:ea typeface="+mn-ea"/>
                <a:cs typeface="Arial" panose="020B0604020202020204" pitchFamily="34" charset="0"/>
              </a:rPr>
              <a:t>As mentioned previously, the </a:t>
            </a:r>
            <a:r>
              <a:rPr lang="en-US" sz="2000" b="1" dirty="0">
                <a:solidFill>
                  <a:prstClr val="black"/>
                </a:solidFill>
                <a:latin typeface="Arial" panose="020B0604020202020204" pitchFamily="34" charset="0"/>
                <a:ea typeface="+mn-ea"/>
                <a:cs typeface="Arial" panose="020B0604020202020204" pitchFamily="34" charset="0"/>
              </a:rPr>
              <a:t>Denied Flag </a:t>
            </a:r>
            <a:r>
              <a:rPr lang="en-US" sz="2000" dirty="0">
                <a:solidFill>
                  <a:prstClr val="black"/>
                </a:solidFill>
                <a:latin typeface="Arial" panose="020B0604020202020204" pitchFamily="34" charset="0"/>
                <a:ea typeface="+mn-ea"/>
                <a:cs typeface="Arial" panose="020B0604020202020204" pitchFamily="34" charset="0"/>
              </a:rPr>
              <a:t>(MC123) </a:t>
            </a:r>
            <a:r>
              <a:rPr lang="en-US" sz="2000" dirty="0" smtClean="0">
                <a:solidFill>
                  <a:prstClr val="black"/>
                </a:solidFill>
                <a:latin typeface="Arial" panose="020B0604020202020204" pitchFamily="34" charset="0"/>
                <a:ea typeface="+mn-ea"/>
                <a:cs typeface="Arial" panose="020B0604020202020204" pitchFamily="34" charset="0"/>
              </a:rPr>
              <a:t>indicates </a:t>
            </a:r>
            <a:r>
              <a:rPr lang="en-US" sz="2000" b="1" i="1" dirty="0">
                <a:solidFill>
                  <a:prstClr val="black"/>
                </a:solidFill>
                <a:latin typeface="Arial" panose="020B0604020202020204" pitchFamily="34" charset="0"/>
                <a:ea typeface="+mn-ea"/>
                <a:cs typeface="Arial" panose="020B0604020202020204" pitchFamily="34" charset="0"/>
              </a:rPr>
              <a:t>any denied claim line regardless of its version </a:t>
            </a:r>
            <a:r>
              <a:rPr lang="en-US" sz="2000" b="1" i="1" dirty="0" smtClean="0">
                <a:solidFill>
                  <a:prstClr val="black"/>
                </a:solidFill>
                <a:latin typeface="Arial" panose="020B0604020202020204" pitchFamily="34" charset="0"/>
                <a:ea typeface="+mn-ea"/>
                <a:cs typeface="Arial" panose="020B0604020202020204" pitchFamily="34" charset="0"/>
              </a:rPr>
              <a:t>.  </a:t>
            </a:r>
            <a:r>
              <a:rPr lang="en-US" sz="2000" dirty="0" smtClean="0">
                <a:solidFill>
                  <a:prstClr val="black"/>
                </a:solidFill>
                <a:latin typeface="Arial" panose="020B0604020202020204" pitchFamily="34" charset="0"/>
                <a:ea typeface="+mn-ea"/>
                <a:cs typeface="Arial" panose="020B0604020202020204" pitchFamily="34" charset="0"/>
              </a:rPr>
              <a:t>Therefore, </a:t>
            </a:r>
            <a:r>
              <a:rPr lang="en-US" sz="2000" dirty="0">
                <a:solidFill>
                  <a:prstClr val="black"/>
                </a:solidFill>
                <a:latin typeface="Arial" panose="020B0604020202020204" pitchFamily="34" charset="0"/>
                <a:ea typeface="+mn-ea"/>
                <a:cs typeface="Arial" panose="020B0604020202020204" pitchFamily="34" charset="0"/>
              </a:rPr>
              <a:t>i</a:t>
            </a:r>
            <a:r>
              <a:rPr lang="en-US" sz="2000" dirty="0" smtClean="0">
                <a:solidFill>
                  <a:prstClr val="black"/>
                </a:solidFill>
                <a:latin typeface="Arial" panose="020B0604020202020204" pitchFamily="34" charset="0"/>
                <a:ea typeface="+mn-ea"/>
                <a:cs typeface="Arial" panose="020B0604020202020204" pitchFamily="34" charset="0"/>
              </a:rPr>
              <a:t>n APCD Release 5.0, </a:t>
            </a:r>
            <a:r>
              <a:rPr lang="en-US" sz="2000" dirty="0">
                <a:solidFill>
                  <a:prstClr val="black"/>
                </a:solidFill>
                <a:latin typeface="Arial" panose="020B0604020202020204" pitchFamily="34" charset="0"/>
                <a:ea typeface="+mn-ea"/>
                <a:cs typeface="Arial" panose="020B0604020202020204" pitchFamily="34" charset="0"/>
              </a:rPr>
              <a:t> </a:t>
            </a:r>
            <a:r>
              <a:rPr lang="en-US" sz="2000" dirty="0" smtClean="0">
                <a:solidFill>
                  <a:prstClr val="black"/>
                </a:solidFill>
                <a:latin typeface="Arial" panose="020B0604020202020204" pitchFamily="34" charset="0"/>
                <a:ea typeface="+mn-ea"/>
                <a:cs typeface="Arial" panose="020B0604020202020204" pitchFamily="34" charset="0"/>
              </a:rPr>
              <a:t>if you look at the frequency distribution of </a:t>
            </a:r>
            <a:r>
              <a:rPr lang="en-US" sz="2000" b="1" dirty="0">
                <a:solidFill>
                  <a:prstClr val="black"/>
                </a:solidFill>
                <a:latin typeface="Arial" panose="020B0604020202020204" pitchFamily="34" charset="0"/>
                <a:ea typeface="+mn-ea"/>
                <a:cs typeface="Arial" panose="020B0604020202020204" pitchFamily="34" charset="0"/>
              </a:rPr>
              <a:t>C</a:t>
            </a:r>
            <a:r>
              <a:rPr lang="en-US" sz="2000" b="1" dirty="0" smtClean="0">
                <a:solidFill>
                  <a:prstClr val="black"/>
                </a:solidFill>
                <a:latin typeface="Arial" panose="020B0604020202020204" pitchFamily="34" charset="0"/>
                <a:ea typeface="+mn-ea"/>
                <a:cs typeface="Arial" panose="020B0604020202020204" pitchFamily="34" charset="0"/>
              </a:rPr>
              <a:t>laim </a:t>
            </a:r>
            <a:r>
              <a:rPr lang="en-US" sz="2000" b="1" dirty="0">
                <a:solidFill>
                  <a:prstClr val="black"/>
                </a:solidFill>
                <a:latin typeface="Arial" panose="020B0604020202020204" pitchFamily="34" charset="0"/>
                <a:ea typeface="+mn-ea"/>
                <a:cs typeface="Arial" panose="020B0604020202020204" pitchFamily="34" charset="0"/>
              </a:rPr>
              <a:t>S</a:t>
            </a:r>
            <a:r>
              <a:rPr lang="en-US" sz="2000" b="1" dirty="0" smtClean="0">
                <a:solidFill>
                  <a:prstClr val="black"/>
                </a:solidFill>
                <a:latin typeface="Arial" panose="020B0604020202020204" pitchFamily="34" charset="0"/>
                <a:ea typeface="+mn-ea"/>
                <a:cs typeface="Arial" panose="020B0604020202020204" pitchFamily="34" charset="0"/>
              </a:rPr>
              <a:t>tatus </a:t>
            </a:r>
            <a:r>
              <a:rPr lang="en-US" sz="2000" dirty="0" smtClean="0">
                <a:solidFill>
                  <a:prstClr val="black"/>
                </a:solidFill>
                <a:latin typeface="Arial" panose="020B0604020202020204" pitchFamily="34" charset="0"/>
                <a:ea typeface="+mn-ea"/>
                <a:cs typeface="Arial" panose="020B0604020202020204" pitchFamily="34" charset="0"/>
              </a:rPr>
              <a:t>denied (MC038 = ‘4’) lines by Denied Flag (MC123), you will see and know to expect that the most frequently coded option for  (Denied Flag </a:t>
            </a:r>
            <a:r>
              <a:rPr lang="en-US" sz="2000" dirty="0">
                <a:solidFill>
                  <a:prstClr val="black"/>
                </a:solidFill>
                <a:latin typeface="Arial" panose="020B0604020202020204" pitchFamily="34" charset="0"/>
                <a:ea typeface="+mn-ea"/>
                <a:cs typeface="Arial" panose="020B0604020202020204" pitchFamily="34" charset="0"/>
              </a:rPr>
              <a:t>=</a:t>
            </a:r>
            <a:r>
              <a:rPr lang="en-US" sz="2000" dirty="0" smtClean="0">
                <a:solidFill>
                  <a:prstClr val="black"/>
                </a:solidFill>
                <a:latin typeface="Arial" panose="020B0604020202020204" pitchFamily="34" charset="0"/>
                <a:ea typeface="+mn-ea"/>
                <a:cs typeface="Arial" panose="020B0604020202020204" pitchFamily="34" charset="0"/>
              </a:rPr>
              <a:t> ‘1’ (Yes) is Highest Version Denied = ‘1’ (</a:t>
            </a:r>
            <a:r>
              <a:rPr lang="en-US" sz="2000" b="1" dirty="0" smtClean="0">
                <a:solidFill>
                  <a:srgbClr val="FF0000"/>
                </a:solidFill>
                <a:latin typeface="Arial" panose="020B0604020202020204" pitchFamily="34" charset="0"/>
                <a:ea typeface="+mn-ea"/>
                <a:cs typeface="Arial" panose="020B0604020202020204" pitchFamily="34" charset="0"/>
              </a:rPr>
              <a:t>84.4%</a:t>
            </a:r>
            <a:r>
              <a:rPr lang="en-US" sz="2000" dirty="0" smtClean="0">
                <a:solidFill>
                  <a:prstClr val="black"/>
                </a:solidFill>
                <a:latin typeface="Arial" panose="020B0604020202020204" pitchFamily="34" charset="0"/>
                <a:ea typeface="+mn-ea"/>
                <a:cs typeface="Arial" panose="020B0604020202020204" pitchFamily="34" charset="0"/>
              </a:rPr>
              <a:t>). </a:t>
            </a:r>
            <a:r>
              <a:rPr lang="en-US" sz="2000" dirty="0" smtClean="0">
                <a:solidFill>
                  <a:prstClr val="black"/>
                </a:solidFill>
                <a:latin typeface="Arial" panose="020B0604020202020204" pitchFamily="34" charset="0"/>
                <a:ea typeface="+mn-ea"/>
                <a:cs typeface="Arial" panose="020B0604020202020204" pitchFamily="34" charset="0"/>
              </a:rPr>
              <a:t>See Table </a:t>
            </a:r>
            <a:r>
              <a:rPr lang="en-US" sz="2000" dirty="0">
                <a:solidFill>
                  <a:prstClr val="black"/>
                </a:solidFill>
                <a:latin typeface="Arial" panose="020B0604020202020204" pitchFamily="34" charset="0"/>
                <a:ea typeface="+mn-ea"/>
                <a:cs typeface="Arial" panose="020B0604020202020204" pitchFamily="34" charset="0"/>
              </a:rPr>
              <a:t>b</a:t>
            </a:r>
            <a:r>
              <a:rPr lang="en-US" sz="2000" dirty="0" smtClean="0">
                <a:solidFill>
                  <a:prstClr val="black"/>
                </a:solidFill>
                <a:latin typeface="Arial" panose="020B0604020202020204" pitchFamily="34" charset="0"/>
                <a:ea typeface="+mn-ea"/>
                <a:cs typeface="Arial" panose="020B0604020202020204" pitchFamily="34" charset="0"/>
              </a:rPr>
              <a:t>elow… </a:t>
            </a:r>
            <a:endParaRPr lang="en-US" sz="2000" dirty="0" smtClean="0">
              <a:solidFill>
                <a:prstClr val="black"/>
              </a:solidFill>
              <a:latin typeface="Arial" panose="020B0604020202020204" pitchFamily="34" charset="0"/>
              <a:ea typeface="+mn-ea"/>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32544483"/>
              </p:ext>
            </p:extLst>
          </p:nvPr>
        </p:nvGraphicFramePr>
        <p:xfrm>
          <a:off x="1524000" y="3834581"/>
          <a:ext cx="6261100" cy="2781924"/>
        </p:xfrm>
        <a:graphic>
          <a:graphicData uri="http://schemas.openxmlformats.org/drawingml/2006/table">
            <a:tbl>
              <a:tblPr firstRow="1" firstCol="1" bandRow="1">
                <a:tableStyleId>{5C22544A-7EE6-4342-B048-85BDC9FD1C3A}</a:tableStyleId>
              </a:tblPr>
              <a:tblGrid>
                <a:gridCol w="1087910"/>
                <a:gridCol w="1260868"/>
                <a:gridCol w="1467553"/>
                <a:gridCol w="1201197"/>
                <a:gridCol w="1243572"/>
              </a:tblGrid>
              <a:tr h="533400">
                <a:tc>
                  <a:txBody>
                    <a:bodyPr/>
                    <a:lstStyle/>
                    <a:p>
                      <a:pPr marL="0" marR="0" algn="ctr">
                        <a:lnSpc>
                          <a:spcPct val="115000"/>
                        </a:lnSpc>
                        <a:spcBef>
                          <a:spcPts val="0"/>
                        </a:spcBef>
                        <a:spcAft>
                          <a:spcPts val="0"/>
                        </a:spcAft>
                      </a:pPr>
                      <a:r>
                        <a:rPr lang="en-US" sz="1400" dirty="0">
                          <a:effectLst/>
                        </a:rPr>
                        <a:t>Claim Status (MC038)</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Denied Flag (MC123)</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Highest Version Denied</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Release 5 Claim Lines</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Frequency</a:t>
                      </a:r>
                      <a:endParaRPr lang="en-US" sz="1400">
                        <a:effectLst/>
                        <a:latin typeface="Calibri"/>
                        <a:ea typeface="Calibri"/>
                        <a:cs typeface="Times New Roman"/>
                      </a:endParaRPr>
                    </a:p>
                  </a:txBody>
                  <a:tcPr marL="68580" marR="68580" marT="0" marB="0" anchor="b"/>
                </a:tc>
              </a:tr>
              <a:tr h="320423">
                <a:tc>
                  <a:txBody>
                    <a:bodyPr/>
                    <a:lstStyle/>
                    <a:p>
                      <a:pPr marL="0" marR="0" algn="ct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dirty="0">
                          <a:solidFill>
                            <a:srgbClr val="FF0000"/>
                          </a:solidFill>
                          <a:effectLst/>
                        </a:rPr>
                        <a:t>1</a:t>
                      </a:r>
                      <a:endParaRPr lang="en-US" sz="1400" b="1"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dirty="0">
                          <a:solidFill>
                            <a:srgbClr val="FF0000"/>
                          </a:solidFill>
                          <a:effectLst/>
                        </a:rPr>
                        <a:t>1</a:t>
                      </a:r>
                      <a:endParaRPr lang="en-US" sz="1400" b="1"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a:solidFill>
                            <a:srgbClr val="FF0000"/>
                          </a:solidFill>
                          <a:effectLst/>
                        </a:rPr>
                        <a:t>52,710,091</a:t>
                      </a:r>
                      <a:endParaRPr lang="en-US" sz="1400" b="1">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dirty="0" smtClean="0">
                          <a:solidFill>
                            <a:srgbClr val="FF0000"/>
                          </a:solidFill>
                          <a:effectLst/>
                        </a:rPr>
                        <a:t>84.418%</a:t>
                      </a:r>
                      <a:endParaRPr lang="en-US" sz="1400" b="1" dirty="0">
                        <a:solidFill>
                          <a:srgbClr val="FF0000"/>
                        </a:solidFill>
                        <a:effectLst/>
                        <a:latin typeface="Calibri"/>
                        <a:ea typeface="Calibri"/>
                        <a:cs typeface="Times New Roman"/>
                      </a:endParaRPr>
                    </a:p>
                  </a:txBody>
                  <a:tcPr marL="68580" marR="68580" marT="0" marB="0" anchor="b"/>
                </a:tc>
              </a:tr>
              <a:tr h="325986">
                <a:tc>
                  <a:txBody>
                    <a:bodyPr/>
                    <a:lstStyle/>
                    <a:p>
                      <a:pPr marL="0" marR="0" algn="ct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0</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8,000,880</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12.814%</a:t>
                      </a:r>
                      <a:endParaRPr lang="en-US" sz="1400" dirty="0">
                        <a:effectLst/>
                        <a:latin typeface="Calibri"/>
                        <a:ea typeface="Calibri"/>
                        <a:cs typeface="Times New Roman"/>
                      </a:endParaRPr>
                    </a:p>
                  </a:txBody>
                  <a:tcPr marL="68580" marR="68580" marT="0" marB="0" anchor="b"/>
                </a:tc>
              </a:tr>
              <a:tr h="320423">
                <a:tc>
                  <a:txBody>
                    <a:bodyPr/>
                    <a:lstStyle/>
                    <a:p>
                      <a:pPr marL="0" marR="0" algn="ct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9</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955,676</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1.531%</a:t>
                      </a:r>
                      <a:endParaRPr lang="en-US" sz="1400" dirty="0">
                        <a:effectLst/>
                        <a:latin typeface="Calibri"/>
                        <a:ea typeface="Calibri"/>
                        <a:cs typeface="Times New Roman"/>
                      </a:endParaRPr>
                    </a:p>
                  </a:txBody>
                  <a:tcPr marL="68580" marR="68580" marT="0" marB="0" anchor="b"/>
                </a:tc>
              </a:tr>
              <a:tr h="320423">
                <a:tc>
                  <a:txBody>
                    <a:bodyPr/>
                    <a:lstStyle/>
                    <a:p>
                      <a:pPr marL="0" marR="0" algn="ct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0</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637,329</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1.021%</a:t>
                      </a:r>
                      <a:endParaRPr lang="en-US" sz="1400" dirty="0">
                        <a:effectLst/>
                        <a:latin typeface="Calibri"/>
                        <a:ea typeface="Calibri"/>
                        <a:cs typeface="Times New Roman"/>
                      </a:endParaRPr>
                    </a:p>
                  </a:txBody>
                  <a:tcPr marL="68580" marR="68580" marT="0" marB="0" anchor="b"/>
                </a:tc>
              </a:tr>
              <a:tr h="320423">
                <a:tc>
                  <a:txBody>
                    <a:bodyPr/>
                    <a:lstStyle/>
                    <a:p>
                      <a:pPr marL="0" marR="0" algn="ct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3</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9</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106,072</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0.170%</a:t>
                      </a:r>
                      <a:endParaRPr lang="en-US" sz="1400" dirty="0">
                        <a:effectLst/>
                        <a:latin typeface="Calibri"/>
                        <a:ea typeface="Calibri"/>
                        <a:cs typeface="Times New Roman"/>
                      </a:endParaRPr>
                    </a:p>
                  </a:txBody>
                  <a:tcPr marL="68580" marR="68580" marT="0" marB="0" anchor="b"/>
                </a:tc>
              </a:tr>
              <a:tr h="320423">
                <a:tc>
                  <a:txBody>
                    <a:bodyPr/>
                    <a:lstStyle/>
                    <a:p>
                      <a:pPr marL="0" marR="0" algn="ct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9</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rPr>
                        <a:t>26,613</a:t>
                      </a:r>
                      <a:endParaRPr lang="en-US" sz="14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0.043%</a:t>
                      </a:r>
                      <a:endParaRPr lang="en-US" sz="1400" dirty="0">
                        <a:effectLst/>
                        <a:latin typeface="Calibri"/>
                        <a:ea typeface="Calibri"/>
                        <a:cs typeface="Times New Roman"/>
                      </a:endParaRPr>
                    </a:p>
                  </a:txBody>
                  <a:tcPr marL="68580" marR="68580" marT="0" marB="0" anchor="b"/>
                </a:tc>
              </a:tr>
              <a:tr h="320423">
                <a:tc>
                  <a:txBody>
                    <a:bodyPr/>
                    <a:lstStyle/>
                    <a:p>
                      <a:pPr marL="0" marR="0" algn="ct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2,835</a:t>
                      </a:r>
                      <a:endParaRPr lang="en-US" sz="14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0.005%</a:t>
                      </a:r>
                      <a:endParaRPr lang="en-US" sz="1400" dirty="0">
                        <a:effectLst/>
                        <a:latin typeface="Calibri"/>
                        <a:ea typeface="Calibri"/>
                        <a:cs typeface="Times New Roman"/>
                      </a:endParaRPr>
                    </a:p>
                  </a:txBody>
                  <a:tcPr marL="68580" marR="68580" marT="0" marB="0" anchor="b"/>
                </a:tc>
              </a:tr>
            </a:tbl>
          </a:graphicData>
        </a:graphic>
      </p:graphicFrame>
      <p:sp>
        <p:nvSpPr>
          <p:cNvPr id="6" name="TextBox 5"/>
          <p:cNvSpPr txBox="1"/>
          <p:nvPr/>
        </p:nvSpPr>
        <p:spPr>
          <a:xfrm>
            <a:off x="865806" y="3342741"/>
            <a:ext cx="7488588" cy="461665"/>
          </a:xfrm>
          <a:prstGeom prst="rect">
            <a:avLst/>
          </a:prstGeom>
          <a:noFill/>
        </p:spPr>
        <p:txBody>
          <a:bodyPr wrap="none" rtlCol="0">
            <a:spAutoFit/>
          </a:bodyPr>
          <a:lstStyle/>
          <a:p>
            <a:pPr defTabSz="914400" fontAlgn="auto">
              <a:spcBef>
                <a:spcPts val="0"/>
              </a:spcBef>
              <a:spcAft>
                <a:spcPts val="0"/>
              </a:spcAft>
            </a:pPr>
            <a:r>
              <a:rPr lang="en-US" sz="2400" b="1" dirty="0">
                <a:solidFill>
                  <a:srgbClr val="0070C0"/>
                </a:solidFill>
                <a:latin typeface="Calibri"/>
                <a:ea typeface="+mn-ea"/>
                <a:cs typeface="+mn-cs"/>
              </a:rPr>
              <a:t> </a:t>
            </a:r>
            <a:r>
              <a:rPr lang="en-US" sz="2400" b="1" dirty="0" smtClean="0">
                <a:solidFill>
                  <a:srgbClr val="0070C0"/>
                </a:solidFill>
                <a:latin typeface="Calibri"/>
                <a:ea typeface="+mn-ea"/>
                <a:cs typeface="+mn-cs"/>
              </a:rPr>
              <a:t>   </a:t>
            </a:r>
            <a:r>
              <a:rPr lang="en-US" sz="2400" b="1" dirty="0" smtClean="0">
                <a:solidFill>
                  <a:schemeClr val="tx2"/>
                </a:solidFill>
                <a:latin typeface="Arial" panose="020B0604020202020204" pitchFamily="34" charset="0"/>
                <a:ea typeface="+mn-ea"/>
                <a:cs typeface="Arial" panose="020B0604020202020204" pitchFamily="34" charset="0"/>
              </a:rPr>
              <a:t>APCD </a:t>
            </a:r>
            <a:r>
              <a:rPr lang="en-US" sz="2400" b="1" dirty="0">
                <a:solidFill>
                  <a:schemeClr val="tx2"/>
                </a:solidFill>
                <a:latin typeface="Arial" panose="020B0604020202020204" pitchFamily="34" charset="0"/>
                <a:ea typeface="+mn-ea"/>
                <a:cs typeface="Arial" panose="020B0604020202020204" pitchFamily="34" charset="0"/>
              </a:rPr>
              <a:t>Release 5 Denied Claim Lines by Version </a:t>
            </a:r>
          </a:p>
        </p:txBody>
      </p:sp>
    </p:spTree>
    <p:extLst>
      <p:ext uri="{BB962C8B-B14F-4D97-AF65-F5344CB8AC3E}">
        <p14:creationId xmlns:p14="http://schemas.microsoft.com/office/powerpoint/2010/main" val="4003527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0" y="457200"/>
            <a:ext cx="6248400" cy="838200"/>
          </a:xfrm>
        </p:spPr>
        <p:txBody>
          <a:bodyPr>
            <a:noAutofit/>
          </a:bodyPr>
          <a:lstStyle/>
          <a:p>
            <a:r>
              <a:rPr lang="en-US" altLang="en-US" sz="2400" b="1" u="sng" dirty="0">
                <a:solidFill>
                  <a:schemeClr val="tx2"/>
                </a:solidFill>
                <a:latin typeface="Arial" panose="020B0604020202020204" pitchFamily="34" charset="0"/>
                <a:cs typeface="Arial" panose="020B0604020202020204" pitchFamily="34" charset="0"/>
              </a:rPr>
              <a:t>Question</a:t>
            </a:r>
            <a:r>
              <a:rPr lang="en-US" altLang="en-US" sz="2400" b="1" dirty="0">
                <a:solidFill>
                  <a:schemeClr val="tx2"/>
                </a:solidFill>
                <a:latin typeface="Arial" panose="020B0604020202020204" pitchFamily="34" charset="0"/>
                <a:cs typeface="Arial" panose="020B0604020202020204" pitchFamily="34" charset="0"/>
              </a:rPr>
              <a:t>: </a:t>
            </a:r>
            <a:r>
              <a:rPr lang="en-US" altLang="en-US" sz="2400" b="1" dirty="0" smtClean="0">
                <a:solidFill>
                  <a:schemeClr val="tx2"/>
                </a:solidFill>
                <a:latin typeface="Arial" panose="020B0604020202020204" pitchFamily="34" charset="0"/>
                <a:cs typeface="Arial" panose="020B0604020202020204" pitchFamily="34" charset="0"/>
              </a:rPr>
              <a:t>How many people are enrolled in the new MassHealth and Medicare Duals Project One Care?</a:t>
            </a:r>
            <a:r>
              <a:rPr lang="en-US" altLang="en-US" sz="2400" b="1" dirty="0" smtClean="0">
                <a:solidFill>
                  <a:srgbClr val="0070C0"/>
                </a:solidFill>
              </a:rPr>
              <a:t/>
            </a:r>
            <a:br>
              <a:rPr lang="en-US" altLang="en-US" sz="2400" b="1" dirty="0" smtClean="0">
                <a:solidFill>
                  <a:srgbClr val="0070C0"/>
                </a:solidFill>
              </a:rPr>
            </a:br>
            <a:endParaRPr lang="en-US" altLang="en-US" sz="2400" b="1" dirty="0">
              <a:solidFill>
                <a:srgbClr val="0070C0"/>
              </a:solidFill>
            </a:endParaRPr>
          </a:p>
        </p:txBody>
      </p:sp>
      <p:sp>
        <p:nvSpPr>
          <p:cNvPr id="9" name="TextBox 8"/>
          <p:cNvSpPr txBox="1"/>
          <p:nvPr/>
        </p:nvSpPr>
        <p:spPr>
          <a:xfrm>
            <a:off x="0" y="1600200"/>
            <a:ext cx="9144000" cy="4308872"/>
          </a:xfrm>
          <a:prstGeom prst="rect">
            <a:avLst/>
          </a:prstGeom>
          <a:noFill/>
        </p:spPr>
        <p:txBody>
          <a:bodyPr wrap="square" rtlCol="0">
            <a:spAutoFit/>
          </a:bodyPr>
          <a:lstStyle/>
          <a:p>
            <a:pPr defTabSz="914400" fontAlgn="auto">
              <a:spcBef>
                <a:spcPts val="0"/>
              </a:spcBef>
              <a:spcAft>
                <a:spcPts val="0"/>
              </a:spcAft>
            </a:pPr>
            <a:r>
              <a:rPr lang="en-US" b="1" u="sng" dirty="0" smtClean="0">
                <a:solidFill>
                  <a:prstClr val="black"/>
                </a:solidFill>
                <a:latin typeface="Arial" panose="020B0604020202020204" pitchFamily="34" charset="0"/>
                <a:ea typeface="+mn-ea"/>
                <a:cs typeface="Arial" panose="020B0604020202020204" pitchFamily="34" charset="0"/>
              </a:rPr>
              <a:t>Answer</a:t>
            </a:r>
            <a:r>
              <a:rPr lang="en-US" dirty="0" smtClean="0">
                <a:solidFill>
                  <a:prstClr val="black"/>
                </a:solidFill>
                <a:latin typeface="Arial" panose="020B0604020202020204" pitchFamily="34" charset="0"/>
                <a:ea typeface="+mn-ea"/>
                <a:cs typeface="Arial" panose="020B0604020202020204" pitchFamily="34" charset="0"/>
              </a:rPr>
              <a:t>: MassHealth </a:t>
            </a:r>
            <a:r>
              <a:rPr lang="en-US" dirty="0">
                <a:solidFill>
                  <a:prstClr val="black"/>
                </a:solidFill>
                <a:latin typeface="Arial" panose="020B0604020202020204" pitchFamily="34" charset="0"/>
                <a:ea typeface="+mn-ea"/>
                <a:cs typeface="Arial" panose="020B0604020202020204" pitchFamily="34" charset="0"/>
              </a:rPr>
              <a:t>and Medicare </a:t>
            </a:r>
            <a:r>
              <a:rPr lang="en-US" dirty="0" smtClean="0">
                <a:solidFill>
                  <a:prstClr val="black"/>
                </a:solidFill>
                <a:latin typeface="Arial" panose="020B0604020202020204" pitchFamily="34" charset="0"/>
                <a:ea typeface="+mn-ea"/>
                <a:cs typeface="Arial" panose="020B0604020202020204" pitchFamily="34" charset="0"/>
              </a:rPr>
              <a:t>joined </a:t>
            </a:r>
            <a:r>
              <a:rPr lang="en-US" dirty="0">
                <a:solidFill>
                  <a:prstClr val="black"/>
                </a:solidFill>
                <a:latin typeface="Arial" panose="020B0604020202020204" pitchFamily="34" charset="0"/>
                <a:ea typeface="+mn-ea"/>
                <a:cs typeface="Arial" panose="020B0604020202020204" pitchFamily="34" charset="0"/>
              </a:rPr>
              <a:t>together with health plans in Massachusetts to offer One </a:t>
            </a:r>
            <a:r>
              <a:rPr lang="en-US" dirty="0" smtClean="0">
                <a:solidFill>
                  <a:prstClr val="black"/>
                </a:solidFill>
                <a:latin typeface="Arial" panose="020B0604020202020204" pitchFamily="34" charset="0"/>
                <a:ea typeface="+mn-ea"/>
                <a:cs typeface="Arial" panose="020B0604020202020204" pitchFamily="34" charset="0"/>
              </a:rPr>
              <a:t>Care which is MassHealth </a:t>
            </a:r>
            <a:r>
              <a:rPr lang="en-US" dirty="0">
                <a:solidFill>
                  <a:prstClr val="black"/>
                </a:solidFill>
                <a:latin typeface="Arial" panose="020B0604020202020204" pitchFamily="34" charset="0"/>
                <a:ea typeface="+mn-ea"/>
                <a:cs typeface="Arial" panose="020B0604020202020204" pitchFamily="34" charset="0"/>
              </a:rPr>
              <a:t>plus </a:t>
            </a:r>
            <a:r>
              <a:rPr lang="en-US" dirty="0" smtClean="0">
                <a:solidFill>
                  <a:prstClr val="black"/>
                </a:solidFill>
                <a:latin typeface="Arial" panose="020B0604020202020204" pitchFamily="34" charset="0"/>
                <a:ea typeface="+mn-ea"/>
                <a:cs typeface="Arial" panose="020B0604020202020204" pitchFamily="34" charset="0"/>
              </a:rPr>
              <a:t>Medicare </a:t>
            </a:r>
            <a:r>
              <a:rPr lang="en-US" dirty="0">
                <a:solidFill>
                  <a:prstClr val="black"/>
                </a:solidFill>
                <a:latin typeface="Arial" panose="020B0604020202020204" pitchFamily="34" charset="0"/>
                <a:ea typeface="+mn-ea"/>
                <a:cs typeface="Arial" panose="020B0604020202020204" pitchFamily="34" charset="0"/>
              </a:rPr>
              <a:t>for people who are e</a:t>
            </a:r>
            <a:r>
              <a:rPr lang="en-US" dirty="0" smtClean="0">
                <a:solidFill>
                  <a:prstClr val="black"/>
                </a:solidFill>
                <a:latin typeface="Arial" panose="020B0604020202020204" pitchFamily="34" charset="0"/>
                <a:ea typeface="+mn-ea"/>
                <a:cs typeface="Arial" panose="020B0604020202020204" pitchFamily="34" charset="0"/>
              </a:rPr>
              <a:t>ligible </a:t>
            </a:r>
            <a:r>
              <a:rPr lang="en-US" dirty="0">
                <a:solidFill>
                  <a:prstClr val="black"/>
                </a:solidFill>
                <a:latin typeface="Arial" panose="020B0604020202020204" pitchFamily="34" charset="0"/>
                <a:ea typeface="+mn-ea"/>
                <a:cs typeface="Arial" panose="020B0604020202020204" pitchFamily="34" charset="0"/>
              </a:rPr>
              <a:t>for both MassHealth and Medicare and </a:t>
            </a:r>
            <a:r>
              <a:rPr lang="en-US" dirty="0" smtClean="0">
                <a:solidFill>
                  <a:prstClr val="black"/>
                </a:solidFill>
                <a:latin typeface="Arial" panose="020B0604020202020204" pitchFamily="34" charset="0"/>
                <a:ea typeface="+mn-ea"/>
                <a:cs typeface="Arial" panose="020B0604020202020204" pitchFamily="34" charset="0"/>
              </a:rPr>
              <a:t>between ages 21 </a:t>
            </a:r>
            <a:r>
              <a:rPr lang="en-US" dirty="0">
                <a:solidFill>
                  <a:prstClr val="black"/>
                </a:solidFill>
                <a:latin typeface="Arial" panose="020B0604020202020204" pitchFamily="34" charset="0"/>
                <a:ea typeface="+mn-ea"/>
                <a:cs typeface="Arial" panose="020B0604020202020204" pitchFamily="34" charset="0"/>
              </a:rPr>
              <a:t>to 64 years old</a:t>
            </a:r>
            <a:r>
              <a:rPr lang="en-US" dirty="0" smtClean="0">
                <a:solidFill>
                  <a:prstClr val="black"/>
                </a:solidFill>
                <a:latin typeface="Arial" panose="020B0604020202020204" pitchFamily="34" charset="0"/>
                <a:ea typeface="+mn-ea"/>
                <a:cs typeface="Arial" panose="020B0604020202020204" pitchFamily="34" charset="0"/>
              </a:rPr>
              <a:t>.</a:t>
            </a:r>
          </a:p>
          <a:p>
            <a:pPr defTabSz="914400" fontAlgn="auto">
              <a:spcBef>
                <a:spcPts val="0"/>
              </a:spcBef>
              <a:spcAft>
                <a:spcPts val="0"/>
              </a:spcAft>
            </a:pPr>
            <a:endParaRPr lang="en-US" dirty="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dirty="0" smtClean="0">
                <a:solidFill>
                  <a:prstClr val="black"/>
                </a:solidFill>
                <a:latin typeface="Arial" panose="020B0604020202020204" pitchFamily="34" charset="0"/>
                <a:ea typeface="+mn-ea"/>
                <a:cs typeface="Arial" panose="020B0604020202020204" pitchFamily="34" charset="0"/>
              </a:rPr>
              <a:t>Since the project’s inception in October 2013, MassHealth has put online monthly enrollment reports by Health Plan,  MassHealth disability rating category, county enrollment penetration by number eligible and number enrolled,  and total opt-outs. </a:t>
            </a:r>
          </a:p>
          <a:p>
            <a:pPr defTabSz="914400" fontAlgn="auto">
              <a:spcBef>
                <a:spcPts val="0"/>
              </a:spcBef>
              <a:spcAft>
                <a:spcPts val="0"/>
              </a:spcAft>
            </a:pPr>
            <a:endParaRPr lang="en-US" dirty="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dirty="0" smtClean="0">
                <a:solidFill>
                  <a:prstClr val="black"/>
                </a:solidFill>
                <a:latin typeface="Arial" panose="020B0604020202020204" pitchFamily="34" charset="0"/>
                <a:ea typeface="+mn-ea"/>
                <a:cs typeface="Arial" panose="020B0604020202020204" pitchFamily="34" charset="0"/>
              </a:rPr>
              <a:t>To access the online monthly enrollment reports, see the following URL:</a:t>
            </a:r>
          </a:p>
          <a:p>
            <a:pPr defTabSz="914400" fontAlgn="auto">
              <a:spcBef>
                <a:spcPts val="0"/>
              </a:spcBef>
              <a:spcAft>
                <a:spcPts val="0"/>
              </a:spcAft>
            </a:pPr>
            <a:endParaRPr lang="en-US" dirty="0" smtClean="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sz="1600" dirty="0" smtClean="0">
                <a:solidFill>
                  <a:prstClr val="black"/>
                </a:solidFill>
                <a:latin typeface="Arial" panose="020B0604020202020204" pitchFamily="34" charset="0"/>
                <a:ea typeface="+mn-ea"/>
                <a:cs typeface="Arial" panose="020B0604020202020204" pitchFamily="34" charset="0"/>
                <a:hlinkClick r:id="rId3"/>
              </a:rPr>
              <a:t>http</a:t>
            </a:r>
            <a:r>
              <a:rPr lang="en-US" sz="1600" dirty="0">
                <a:solidFill>
                  <a:prstClr val="black"/>
                </a:solidFill>
                <a:latin typeface="Arial" panose="020B0604020202020204" pitchFamily="34" charset="0"/>
                <a:ea typeface="+mn-ea"/>
                <a:cs typeface="Arial" panose="020B0604020202020204" pitchFamily="34" charset="0"/>
                <a:hlinkClick r:id="rId3"/>
              </a:rPr>
              <a:t>://</a:t>
            </a:r>
            <a:r>
              <a:rPr lang="en-US" sz="1600" dirty="0" smtClean="0">
                <a:solidFill>
                  <a:prstClr val="black"/>
                </a:solidFill>
                <a:latin typeface="Arial" panose="020B0604020202020204" pitchFamily="34" charset="0"/>
                <a:ea typeface="+mn-ea"/>
                <a:cs typeface="Arial" panose="020B0604020202020204" pitchFamily="34" charset="0"/>
                <a:hlinkClick r:id="rId3"/>
              </a:rPr>
              <a:t>www.mass.gov/eohhs/consumer/insurance/one-care/one-care-enrollment-reports.html</a:t>
            </a:r>
            <a:endParaRPr lang="en-US" sz="1600" dirty="0" smtClean="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endParaRPr lang="en-US" dirty="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dirty="0" smtClean="0">
                <a:solidFill>
                  <a:prstClr val="black"/>
                </a:solidFill>
                <a:latin typeface="Arial" panose="020B0604020202020204" pitchFamily="34" charset="0"/>
                <a:ea typeface="+mn-ea"/>
                <a:cs typeface="Arial" panose="020B0604020202020204" pitchFamily="34" charset="0"/>
              </a:rPr>
              <a:t>For more information on One Care, see:</a:t>
            </a:r>
          </a:p>
          <a:p>
            <a:pPr defTabSz="914400" fontAlgn="auto">
              <a:spcBef>
                <a:spcPts val="0"/>
              </a:spcBef>
              <a:spcAft>
                <a:spcPts val="0"/>
              </a:spcAft>
            </a:pPr>
            <a:endParaRPr lang="en-US" dirty="0">
              <a:solidFill>
                <a:prstClr val="black"/>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sz="1600" dirty="0">
                <a:solidFill>
                  <a:prstClr val="black"/>
                </a:solidFill>
                <a:latin typeface="Arial" panose="020B0604020202020204" pitchFamily="34" charset="0"/>
                <a:ea typeface="+mn-ea"/>
                <a:cs typeface="Arial" panose="020B0604020202020204" pitchFamily="34" charset="0"/>
                <a:hlinkClick r:id="rId4"/>
              </a:rPr>
              <a:t>http://www.mass.gov/masshealth/duals </a:t>
            </a:r>
            <a:endParaRPr lang="en-US" sz="1600" dirty="0">
              <a:solidFill>
                <a:prstClr val="black"/>
              </a:solidFill>
              <a:latin typeface="Arial" panose="020B0604020202020204" pitchFamily="34" charset="0"/>
              <a:ea typeface="+mn-ea"/>
              <a:cs typeface="Arial" panose="020B0604020202020204" pitchFamily="34" charset="0"/>
            </a:endParaRPr>
          </a:p>
        </p:txBody>
      </p:sp>
      <p:pic>
        <p:nvPicPr>
          <p:cNvPr id="5122" name="Picture 2" descr="Image result for onecare masshealt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152400"/>
            <a:ext cx="2590799" cy="1260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4657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6934200" cy="639762"/>
          </a:xfrm>
        </p:spPr>
        <p:txBody>
          <a:bodyPr>
            <a:noAutofit/>
          </a:bodyPr>
          <a:lstStyle/>
          <a:p>
            <a:r>
              <a:rPr lang="en-US" sz="1800" b="1" u="sng" dirty="0">
                <a:solidFill>
                  <a:schemeClr val="tx2"/>
                </a:solidFill>
                <a:latin typeface="Arial" panose="020B0604020202020204" pitchFamily="34" charset="0"/>
                <a:cs typeface="Arial" panose="020B0604020202020204" pitchFamily="34" charset="0"/>
              </a:rPr>
              <a:t>Question</a:t>
            </a:r>
            <a:r>
              <a:rPr lang="en-US" sz="1800" b="1" dirty="0">
                <a:solidFill>
                  <a:schemeClr val="tx2"/>
                </a:solidFill>
                <a:latin typeface="Arial" panose="020B0604020202020204" pitchFamily="34" charset="0"/>
                <a:cs typeface="Arial" panose="020B0604020202020204" pitchFamily="34" charset="0"/>
              </a:rPr>
              <a:t>: I see lots of fields </a:t>
            </a:r>
            <a:r>
              <a:rPr lang="en-US" sz="1800" b="1" dirty="0" smtClean="0">
                <a:solidFill>
                  <a:schemeClr val="tx2"/>
                </a:solidFill>
                <a:latin typeface="Arial" panose="020B0604020202020204" pitchFamily="34" charset="0"/>
                <a:cs typeface="Arial" panose="020B0604020202020204" pitchFamily="34" charset="0"/>
              </a:rPr>
              <a:t>in the APCD with </a:t>
            </a:r>
            <a:r>
              <a:rPr lang="en-US" sz="1800" b="1" dirty="0">
                <a:solidFill>
                  <a:schemeClr val="tx2"/>
                </a:solidFill>
                <a:latin typeface="Arial" panose="020B0604020202020204" pitchFamily="34" charset="0"/>
                <a:cs typeface="Arial" panose="020B0604020202020204" pitchFamily="34" charset="0"/>
              </a:rPr>
              <a:t>the words </a:t>
            </a:r>
            <a:r>
              <a:rPr lang="en-US" sz="1800" b="1" dirty="0" smtClean="0">
                <a:solidFill>
                  <a:schemeClr val="tx2"/>
                </a:solidFill>
                <a:latin typeface="Arial" panose="020B0604020202020204" pitchFamily="34" charset="0"/>
                <a:cs typeface="Arial" panose="020B0604020202020204" pitchFamily="34" charset="0"/>
              </a:rPr>
              <a:t>“Linkage ID” </a:t>
            </a:r>
            <a:r>
              <a:rPr lang="en-US" sz="1800" b="1" dirty="0">
                <a:solidFill>
                  <a:schemeClr val="tx2"/>
                </a:solidFill>
                <a:latin typeface="Arial" panose="020B0604020202020204" pitchFamily="34" charset="0"/>
                <a:cs typeface="Arial" panose="020B0604020202020204" pitchFamily="34" charset="0"/>
              </a:rPr>
              <a:t>as </a:t>
            </a:r>
            <a:r>
              <a:rPr lang="en-US" sz="1800" b="1" dirty="0" smtClean="0">
                <a:solidFill>
                  <a:schemeClr val="tx2"/>
                </a:solidFill>
                <a:latin typeface="Arial" panose="020B0604020202020204" pitchFamily="34" charset="0"/>
                <a:cs typeface="Arial" panose="020B0604020202020204" pitchFamily="34" charset="0"/>
              </a:rPr>
              <a:t>part </a:t>
            </a:r>
            <a:r>
              <a:rPr lang="en-US" sz="1800" b="1" dirty="0">
                <a:solidFill>
                  <a:schemeClr val="tx2"/>
                </a:solidFill>
                <a:latin typeface="Arial" panose="020B0604020202020204" pitchFamily="34" charset="0"/>
                <a:cs typeface="Arial" panose="020B0604020202020204" pitchFamily="34" charset="0"/>
              </a:rPr>
              <a:t>of their name and am confused about which fields should </a:t>
            </a:r>
            <a:r>
              <a:rPr lang="en-US" sz="1800" b="1" dirty="0" smtClean="0">
                <a:solidFill>
                  <a:schemeClr val="tx2"/>
                </a:solidFill>
                <a:latin typeface="Arial" panose="020B0604020202020204" pitchFamily="34" charset="0"/>
                <a:cs typeface="Arial" panose="020B0604020202020204" pitchFamily="34" charset="0"/>
              </a:rPr>
              <a:t>used </a:t>
            </a:r>
            <a:r>
              <a:rPr lang="en-US" sz="1800" b="1" dirty="0">
                <a:solidFill>
                  <a:schemeClr val="tx2"/>
                </a:solidFill>
                <a:latin typeface="Arial" panose="020B0604020202020204" pitchFamily="34" charset="0"/>
                <a:cs typeface="Arial" panose="020B0604020202020204" pitchFamily="34" charset="0"/>
              </a:rPr>
              <a:t>for between file linkage?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5118525"/>
              </p:ext>
            </p:extLst>
          </p:nvPr>
        </p:nvGraphicFramePr>
        <p:xfrm>
          <a:off x="457200" y="1524000"/>
          <a:ext cx="6324600" cy="1518009"/>
        </p:xfrm>
        <a:graphic>
          <a:graphicData uri="http://schemas.openxmlformats.org/drawingml/2006/table">
            <a:tbl>
              <a:tblPr>
                <a:tableStyleId>{5C22544A-7EE6-4342-B048-85BDC9FD1C3A}</a:tableStyleId>
              </a:tblPr>
              <a:tblGrid>
                <a:gridCol w="2739115"/>
                <a:gridCol w="162761"/>
                <a:gridCol w="3422724"/>
              </a:tblGrid>
              <a:tr h="192325">
                <a:tc>
                  <a:txBody>
                    <a:bodyPr/>
                    <a:lstStyle/>
                    <a:p>
                      <a:pPr algn="l" rtl="0" fontAlgn="b"/>
                      <a:r>
                        <a:rPr lang="en-US" sz="1100" b="1" u="none" strike="noStrike" dirty="0" smtClean="0">
                          <a:effectLst/>
                        </a:rPr>
                        <a:t>Medical Claims</a:t>
                      </a:r>
                      <a:r>
                        <a:rPr lang="en-US" sz="1100" b="1" u="none" strike="noStrike" baseline="0" dirty="0" smtClean="0">
                          <a:effectLst/>
                        </a:rPr>
                        <a:t> (MC) →</a:t>
                      </a:r>
                      <a:endParaRPr lang="en-US" sz="1100" b="1" i="0" u="none" strike="noStrike" dirty="0">
                        <a:solidFill>
                          <a:srgbClr val="00000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100" b="1" u="none" strike="noStrike" dirty="0">
                          <a:effectLst/>
                        </a:rPr>
                        <a:t> </a:t>
                      </a:r>
                      <a:endParaRPr lang="en-US" sz="1100" b="1"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fontAlgn="b"/>
                      <a:r>
                        <a:rPr lang="en-US" sz="1100" b="1" u="none" strike="noStrike" dirty="0">
                          <a:effectLst/>
                        </a:rPr>
                        <a:t> </a:t>
                      </a:r>
                      <a:r>
                        <a:rPr lang="en-US" sz="1100" b="1" u="none" strike="noStrike" dirty="0" smtClean="0">
                          <a:effectLst/>
                        </a:rPr>
                        <a:t>Provider (PV), Product</a:t>
                      </a:r>
                      <a:r>
                        <a:rPr lang="en-US" sz="1100" b="1" u="none" strike="noStrike" baseline="0" dirty="0" smtClean="0">
                          <a:effectLst/>
                        </a:rPr>
                        <a:t> (PR)</a:t>
                      </a:r>
                      <a:endParaRPr lang="en-US" sz="1100" b="1" i="0" u="none" strike="noStrike" dirty="0">
                        <a:solidFill>
                          <a:srgbClr val="000000"/>
                        </a:solidFill>
                        <a:effectLst/>
                        <a:latin typeface="Arial"/>
                      </a:endParaRPr>
                    </a:p>
                  </a:txBody>
                  <a:tcPr marL="9525" marR="9525" marT="9517" marB="0" anchor="b">
                    <a:solidFill>
                      <a:schemeClr val="accent3">
                        <a:lumMod val="40000"/>
                        <a:lumOff val="60000"/>
                      </a:schemeClr>
                    </a:solidFill>
                  </a:tcPr>
                </a:tc>
              </a:tr>
              <a:tr h="177091">
                <a:tc>
                  <a:txBody>
                    <a:bodyPr/>
                    <a:lstStyle/>
                    <a:p>
                      <a:pPr algn="l" rtl="0" fontAlgn="b"/>
                      <a:r>
                        <a:rPr lang="en-US" sz="1000" b="1" u="none" strike="noStrike" dirty="0">
                          <a:effectLst/>
                        </a:rPr>
                        <a:t>MC</a:t>
                      </a:r>
                      <a:endParaRPr lang="en-US" sz="1000" b="1" i="0" u="none" strike="noStrike" dirty="0">
                        <a:solidFill>
                          <a:srgbClr val="7030A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000" b="1" u="none" strike="noStrike" dirty="0">
                          <a:effectLst/>
                        </a:rPr>
                        <a:t> </a:t>
                      </a:r>
                      <a:endParaRPr lang="en-US" sz="1000" b="1" i="0" u="none" strike="noStrike" dirty="0">
                        <a:solidFill>
                          <a:srgbClr val="7030A0"/>
                        </a:solidFill>
                        <a:effectLst/>
                        <a:latin typeface="Arial"/>
                      </a:endParaRPr>
                    </a:p>
                  </a:txBody>
                  <a:tcPr marL="9525" marR="9525" marT="9517" marB="0" anchor="b">
                    <a:solidFill>
                      <a:schemeClr val="accent3">
                        <a:lumMod val="40000"/>
                        <a:lumOff val="60000"/>
                      </a:schemeClr>
                    </a:solidFill>
                  </a:tcPr>
                </a:tc>
                <a:tc>
                  <a:txBody>
                    <a:bodyPr/>
                    <a:lstStyle/>
                    <a:p>
                      <a:pPr algn="l" rtl="0" fontAlgn="b"/>
                      <a:r>
                        <a:rPr lang="en-US" sz="1000" b="1" u="none" strike="noStrike" dirty="0">
                          <a:effectLst/>
                        </a:rPr>
                        <a:t>PV</a:t>
                      </a:r>
                      <a:endParaRPr lang="en-US" sz="1000" b="1" i="0" u="none" strike="noStrike" dirty="0">
                        <a:solidFill>
                          <a:srgbClr val="7030A0"/>
                        </a:solidFill>
                        <a:effectLst/>
                        <a:latin typeface="Calibri"/>
                      </a:endParaRPr>
                    </a:p>
                  </a:txBody>
                  <a:tcPr marL="9525" marR="9525" marT="9517" marB="0" anchor="b">
                    <a:solidFill>
                      <a:schemeClr val="accent3">
                        <a:lumMod val="40000"/>
                        <a:lumOff val="60000"/>
                      </a:schemeClr>
                    </a:solidFill>
                  </a:tcPr>
                </a:tc>
              </a:tr>
              <a:tr h="161857">
                <a:tc>
                  <a:txBody>
                    <a:bodyPr/>
                    <a:lstStyle/>
                    <a:p>
                      <a:pPr algn="l" rtl="0" fontAlgn="b"/>
                      <a:r>
                        <a:rPr lang="en-US" sz="1000" u="none" strike="noStrike" dirty="0">
                          <a:effectLst/>
                        </a:rPr>
                        <a:t>SERVICEPROVIDERNUMBER_LINKAGE_ID</a:t>
                      </a:r>
                      <a:endParaRPr lang="en-US" sz="1000" b="1" i="0" u="none" strike="noStrike" dirty="0">
                        <a:solidFill>
                          <a:srgbClr val="00000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rtl="0" fontAlgn="b"/>
                      <a:r>
                        <a:rPr lang="en-US" sz="1000" u="none" strike="noStrike" dirty="0">
                          <a:effectLst/>
                        </a:rPr>
                        <a:t>LINKINGPROVIDERID</a:t>
                      </a:r>
                      <a:endParaRPr lang="en-US" sz="1000" b="1" i="0" u="none" strike="noStrike" dirty="0">
                        <a:solidFill>
                          <a:srgbClr val="000000"/>
                        </a:solidFill>
                        <a:effectLst/>
                        <a:latin typeface="Calibri"/>
                      </a:endParaRPr>
                    </a:p>
                  </a:txBody>
                  <a:tcPr marL="9525" marR="9525" marT="9517" marB="0" anchor="b">
                    <a:solidFill>
                      <a:schemeClr val="accent3">
                        <a:lumMod val="40000"/>
                        <a:lumOff val="60000"/>
                      </a:schemeClr>
                    </a:solidFill>
                  </a:tcPr>
                </a:tc>
              </a:tr>
              <a:tr h="161857">
                <a:tc>
                  <a:txBody>
                    <a:bodyPr/>
                    <a:lstStyle/>
                    <a:p>
                      <a:pPr algn="l" rtl="0" fontAlgn="b"/>
                      <a:r>
                        <a:rPr lang="en-US" sz="1000" u="none" strike="noStrike" dirty="0">
                          <a:effectLst/>
                        </a:rPr>
                        <a:t>BILLINGPROVIDERNUMBER_LINKAGE_ID</a:t>
                      </a:r>
                      <a:endParaRPr lang="en-US" sz="1000" b="1" i="0" u="none" strike="noStrike" dirty="0">
                        <a:solidFill>
                          <a:srgbClr val="00000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r>
              <a:tr h="161857">
                <a:tc>
                  <a:txBody>
                    <a:bodyPr/>
                    <a:lstStyle/>
                    <a:p>
                      <a:pPr algn="l" rtl="0" fontAlgn="b"/>
                      <a:r>
                        <a:rPr lang="en-US" sz="1000" u="none" strike="noStrike" dirty="0">
                          <a:effectLst/>
                        </a:rPr>
                        <a:t>REFERRINGPROVIDERID_LINKAGE_ID</a:t>
                      </a:r>
                      <a:endParaRPr lang="en-US" sz="1000" b="1" i="0" u="none" strike="noStrike" dirty="0">
                        <a:solidFill>
                          <a:srgbClr val="00000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r>
              <a:tr h="161857">
                <a:tc>
                  <a:txBody>
                    <a:bodyPr/>
                    <a:lstStyle/>
                    <a:p>
                      <a:pPr algn="l" rtl="0" fontAlgn="b"/>
                      <a:r>
                        <a:rPr lang="en-US" sz="1000" u="none" strike="noStrike" dirty="0">
                          <a:effectLst/>
                        </a:rPr>
                        <a:t>ATTENDINGPROVIDER_LINKAGE_ID</a:t>
                      </a:r>
                      <a:endParaRPr lang="en-US" sz="1000" b="1" i="0" u="none" strike="noStrike" dirty="0">
                        <a:solidFill>
                          <a:srgbClr val="00000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r>
              <a:tr h="161857">
                <a:tc>
                  <a:txBody>
                    <a:bodyPr/>
                    <a:lstStyle/>
                    <a:p>
                      <a:pPr algn="l" rtl="0" fontAlgn="b"/>
                      <a:r>
                        <a:rPr lang="en-US" sz="1000" u="none" strike="noStrike" dirty="0">
                          <a:effectLst/>
                        </a:rPr>
                        <a:t>PLANRENDERINGPROVIDERIDENTIFIER_LINKAGE_ID</a:t>
                      </a:r>
                      <a:endParaRPr lang="en-US" sz="1000" b="1" i="0" u="none" strike="noStrike" dirty="0">
                        <a:solidFill>
                          <a:srgbClr val="00000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7" marB="0" anchor="b">
                    <a:solidFill>
                      <a:schemeClr val="accent3">
                        <a:lumMod val="40000"/>
                        <a:lumOff val="60000"/>
                      </a:schemeClr>
                    </a:solidFill>
                  </a:tcPr>
                </a:tc>
              </a:tr>
              <a:tr h="177091">
                <a:tc>
                  <a:txBody>
                    <a:bodyPr/>
                    <a:lstStyle/>
                    <a:p>
                      <a:pPr algn="l" fontAlgn="b"/>
                      <a:r>
                        <a:rPr lang="en-US" sz="1000" u="none" strike="noStrike" dirty="0">
                          <a:effectLst/>
                        </a:rPr>
                        <a:t> </a:t>
                      </a:r>
                      <a:r>
                        <a:rPr lang="en-US" sz="1000" u="none" strike="noStrike" dirty="0" smtClean="0">
                          <a:effectLst/>
                        </a:rPr>
                        <a:t>MC</a:t>
                      </a:r>
                      <a:endParaRPr lang="en-US" sz="1000" b="1"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fontAlgn="b"/>
                      <a:r>
                        <a:rPr lang="en-US" sz="1000" b="1" u="none" strike="noStrike" dirty="0">
                          <a:effectLst/>
                        </a:rPr>
                        <a:t> </a:t>
                      </a:r>
                      <a:endParaRPr lang="en-US" sz="1000" b="1" i="0" u="none" strike="noStrike" dirty="0">
                        <a:solidFill>
                          <a:srgbClr val="000000"/>
                        </a:solidFill>
                        <a:effectLst/>
                        <a:latin typeface="Arial"/>
                      </a:endParaRPr>
                    </a:p>
                  </a:txBody>
                  <a:tcPr marL="9525" marR="9525" marT="9517" marB="0" anchor="b">
                    <a:solidFill>
                      <a:schemeClr val="accent3">
                        <a:lumMod val="40000"/>
                        <a:lumOff val="60000"/>
                      </a:schemeClr>
                    </a:solidFill>
                  </a:tcPr>
                </a:tc>
                <a:tc>
                  <a:txBody>
                    <a:bodyPr/>
                    <a:lstStyle/>
                    <a:p>
                      <a:pPr algn="l" rtl="0" fontAlgn="b"/>
                      <a:r>
                        <a:rPr lang="en-US" sz="1000" b="1" u="none" strike="noStrike" dirty="0">
                          <a:effectLst/>
                        </a:rPr>
                        <a:t>PR</a:t>
                      </a:r>
                      <a:endParaRPr lang="en-US" sz="1000" b="1" i="0" u="none" strike="noStrike" dirty="0">
                        <a:solidFill>
                          <a:srgbClr val="00B050"/>
                        </a:solidFill>
                        <a:effectLst/>
                        <a:latin typeface="Calibri"/>
                      </a:endParaRPr>
                    </a:p>
                  </a:txBody>
                  <a:tcPr marL="9525" marR="9525" marT="9517" marB="0" anchor="b">
                    <a:solidFill>
                      <a:schemeClr val="accent3">
                        <a:lumMod val="40000"/>
                        <a:lumOff val="60000"/>
                      </a:schemeClr>
                    </a:solidFill>
                  </a:tcPr>
                </a:tc>
              </a:tr>
              <a:tr h="161857">
                <a:tc>
                  <a:txBody>
                    <a:bodyPr/>
                    <a:lstStyle/>
                    <a:p>
                      <a:pPr algn="l" rtl="0" fontAlgn="b"/>
                      <a:r>
                        <a:rPr lang="en-US" sz="1000" u="none" strike="noStrike" dirty="0">
                          <a:effectLst/>
                        </a:rPr>
                        <a:t>PRODUCTIDNUMBER_LINKAGE_ID</a:t>
                      </a:r>
                      <a:endParaRPr lang="en-US" sz="1000" b="1" i="0" u="none" strike="noStrike" dirty="0">
                        <a:solidFill>
                          <a:srgbClr val="00B050"/>
                        </a:solidFill>
                        <a:effectLst/>
                        <a:latin typeface="Calibri"/>
                      </a:endParaRPr>
                    </a:p>
                  </a:txBody>
                  <a:tcPr marL="9525" marR="9525" marT="9517" marB="0" anchor="b">
                    <a:solidFill>
                      <a:schemeClr val="accent3">
                        <a:lumMod val="40000"/>
                        <a:lumOff val="60000"/>
                      </a:schemeClr>
                    </a:solidFill>
                  </a:tcPr>
                </a:tc>
                <a:tc>
                  <a:txBody>
                    <a:bodyPr/>
                    <a:lstStyle/>
                    <a:p>
                      <a:pPr algn="l" fontAlgn="b"/>
                      <a:r>
                        <a:rPr lang="en-US" sz="1000" u="none" strike="noStrike" dirty="0">
                          <a:effectLst/>
                        </a:rPr>
                        <a:t> </a:t>
                      </a:r>
                      <a:endParaRPr lang="en-US" sz="1000" b="0" i="0" u="none" strike="noStrike" dirty="0">
                        <a:solidFill>
                          <a:srgbClr val="00B050"/>
                        </a:solidFill>
                        <a:effectLst/>
                        <a:latin typeface="Arial"/>
                      </a:endParaRPr>
                    </a:p>
                  </a:txBody>
                  <a:tcPr marL="9525" marR="9525" marT="9517" marB="0" anchor="b">
                    <a:solidFill>
                      <a:schemeClr val="accent3">
                        <a:lumMod val="40000"/>
                        <a:lumOff val="60000"/>
                      </a:schemeClr>
                    </a:solidFill>
                  </a:tcPr>
                </a:tc>
                <a:tc>
                  <a:txBody>
                    <a:bodyPr/>
                    <a:lstStyle/>
                    <a:p>
                      <a:pPr algn="l" rtl="0" fontAlgn="b"/>
                      <a:r>
                        <a:rPr lang="en-US" sz="1000" u="none" strike="noStrike" dirty="0">
                          <a:effectLst/>
                        </a:rPr>
                        <a:t>LINKINGPRODUCTID</a:t>
                      </a:r>
                      <a:endParaRPr lang="en-US" sz="1000" b="1" i="0" u="none" strike="noStrike" dirty="0">
                        <a:solidFill>
                          <a:srgbClr val="00B050"/>
                        </a:solidFill>
                        <a:effectLst/>
                        <a:latin typeface="Calibri"/>
                      </a:endParaRPr>
                    </a:p>
                  </a:txBody>
                  <a:tcPr marL="9525" marR="9525" marT="9517" marB="0" anchor="b">
                    <a:solidFill>
                      <a:schemeClr val="accent3">
                        <a:lumMod val="40000"/>
                        <a:lumOff val="6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54338645"/>
              </p:ext>
            </p:extLst>
          </p:nvPr>
        </p:nvGraphicFramePr>
        <p:xfrm>
          <a:off x="1066800" y="3130550"/>
          <a:ext cx="6127750" cy="1032438"/>
        </p:xfrm>
        <a:graphic>
          <a:graphicData uri="http://schemas.openxmlformats.org/drawingml/2006/table">
            <a:tbl>
              <a:tblPr>
                <a:tableStyleId>{5C22544A-7EE6-4342-B048-85BDC9FD1C3A}</a:tableStyleId>
              </a:tblPr>
              <a:tblGrid>
                <a:gridCol w="2653860"/>
                <a:gridCol w="128101"/>
                <a:gridCol w="3345789"/>
              </a:tblGrid>
              <a:tr h="192287">
                <a:tc>
                  <a:txBody>
                    <a:bodyPr/>
                    <a:lstStyle/>
                    <a:p>
                      <a:pPr algn="l" rtl="0" fontAlgn="b"/>
                      <a:r>
                        <a:rPr lang="en-US" sz="1200" b="1" u="none" strike="noStrike" dirty="0" smtClean="0">
                          <a:effectLst/>
                        </a:rPr>
                        <a:t>Pharmacy Claims</a:t>
                      </a:r>
                      <a:r>
                        <a:rPr lang="en-US" sz="1200" b="1" u="none" strike="noStrike" baseline="0" dirty="0" smtClean="0">
                          <a:effectLst/>
                        </a:rPr>
                        <a:t> (PC) →</a:t>
                      </a:r>
                      <a:endParaRPr lang="en-US" sz="1200" b="1" i="0" u="none" strike="noStrike" dirty="0">
                        <a:solidFill>
                          <a:srgbClr val="000000"/>
                        </a:solidFill>
                        <a:effectLst/>
                        <a:latin typeface="+mn-lt"/>
                      </a:endParaRPr>
                    </a:p>
                  </a:txBody>
                  <a:tcPr marL="9525" marR="9525" marT="9513" marB="0" anchor="b">
                    <a:solidFill>
                      <a:schemeClr val="accent2">
                        <a:lumMod val="20000"/>
                        <a:lumOff val="80000"/>
                      </a:schemeClr>
                    </a:solidFill>
                  </a:tcPr>
                </a:tc>
                <a:tc>
                  <a:txBody>
                    <a:bodyPr/>
                    <a:lstStyle/>
                    <a:p>
                      <a:pPr algn="l" fontAlgn="b"/>
                      <a:r>
                        <a:rPr lang="en-US" sz="1100" b="1" u="none" strike="noStrike" dirty="0">
                          <a:effectLst/>
                        </a:rPr>
                        <a:t> </a:t>
                      </a:r>
                      <a:endParaRPr lang="en-US" sz="1100" b="1" i="0" u="none" strike="noStrike" dirty="0">
                        <a:solidFill>
                          <a:srgbClr val="000000"/>
                        </a:solidFill>
                        <a:effectLst/>
                        <a:latin typeface="Arial"/>
                      </a:endParaRPr>
                    </a:p>
                  </a:txBody>
                  <a:tcPr marL="9525" marR="9525" marT="9513" marB="0" anchor="b">
                    <a:solidFill>
                      <a:schemeClr val="accent2">
                        <a:lumMod val="20000"/>
                        <a:lumOff val="8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1" u="none" strike="noStrike" dirty="0">
                          <a:effectLst/>
                        </a:rPr>
                        <a:t> </a:t>
                      </a:r>
                      <a:r>
                        <a:rPr lang="en-US" sz="1100" b="1" u="none" strike="noStrike" dirty="0" smtClean="0">
                          <a:effectLst/>
                        </a:rPr>
                        <a:t>Provider (PV), Product</a:t>
                      </a:r>
                      <a:r>
                        <a:rPr lang="en-US" sz="1100" b="1" u="none" strike="noStrike" baseline="0" dirty="0" smtClean="0">
                          <a:effectLst/>
                        </a:rPr>
                        <a:t> (PR)</a:t>
                      </a:r>
                      <a:endParaRPr lang="en-US" sz="1100" b="1" i="0" u="none" strike="noStrike" dirty="0" smtClean="0">
                        <a:solidFill>
                          <a:srgbClr val="000000"/>
                        </a:solidFill>
                        <a:effectLst/>
                        <a:latin typeface="Arial"/>
                      </a:endParaRPr>
                    </a:p>
                  </a:txBody>
                  <a:tcPr marL="9525" marR="9525" marT="9513" marB="0" anchor="b">
                    <a:solidFill>
                      <a:schemeClr val="accent2">
                        <a:lumMod val="20000"/>
                        <a:lumOff val="80000"/>
                      </a:schemeClr>
                    </a:solidFill>
                  </a:tcPr>
                </a:tc>
              </a:tr>
              <a:tr h="177056">
                <a:tc>
                  <a:txBody>
                    <a:bodyPr/>
                    <a:lstStyle/>
                    <a:p>
                      <a:pPr algn="l" rtl="0" fontAlgn="b"/>
                      <a:r>
                        <a:rPr lang="en-US" sz="1100" b="1" u="none" strike="noStrike" dirty="0">
                          <a:effectLst/>
                        </a:rPr>
                        <a:t>PC</a:t>
                      </a:r>
                      <a:endParaRPr lang="en-US" sz="1100" b="1" i="0" u="none" strike="noStrike" dirty="0">
                        <a:solidFill>
                          <a:srgbClr val="7030A0"/>
                        </a:solidFill>
                        <a:effectLst/>
                        <a:latin typeface="Calibri"/>
                      </a:endParaRPr>
                    </a:p>
                  </a:txBody>
                  <a:tcPr marL="9525" marR="9525" marT="9513" marB="0" anchor="b">
                    <a:solidFill>
                      <a:schemeClr val="accent2">
                        <a:lumMod val="20000"/>
                        <a:lumOff val="80000"/>
                      </a:schemeClr>
                    </a:solidFill>
                  </a:tcPr>
                </a:tc>
                <a:tc>
                  <a:txBody>
                    <a:bodyPr/>
                    <a:lstStyle/>
                    <a:p>
                      <a:pPr algn="l" fontAlgn="b"/>
                      <a:r>
                        <a:rPr lang="en-US" sz="1100" b="1" u="none" strike="noStrike" dirty="0">
                          <a:effectLst/>
                        </a:rPr>
                        <a:t> </a:t>
                      </a:r>
                      <a:endParaRPr lang="en-US" sz="1100" b="1" i="0" u="none" strike="noStrike" dirty="0">
                        <a:solidFill>
                          <a:srgbClr val="7030A0"/>
                        </a:solidFill>
                        <a:effectLst/>
                        <a:latin typeface="Arial"/>
                      </a:endParaRPr>
                    </a:p>
                  </a:txBody>
                  <a:tcPr marL="9525" marR="9525" marT="9513" marB="0" anchor="b">
                    <a:solidFill>
                      <a:schemeClr val="accent2">
                        <a:lumMod val="20000"/>
                        <a:lumOff val="80000"/>
                      </a:schemeClr>
                    </a:solidFill>
                  </a:tcPr>
                </a:tc>
                <a:tc>
                  <a:txBody>
                    <a:bodyPr/>
                    <a:lstStyle/>
                    <a:p>
                      <a:pPr algn="l" rtl="0" fontAlgn="b"/>
                      <a:r>
                        <a:rPr lang="en-US" sz="1100" b="1" u="none" strike="noStrike" dirty="0">
                          <a:effectLst/>
                        </a:rPr>
                        <a:t>PV</a:t>
                      </a:r>
                      <a:endParaRPr lang="en-US" sz="1100" b="1" i="0" u="none" strike="noStrike" dirty="0">
                        <a:solidFill>
                          <a:srgbClr val="7030A0"/>
                        </a:solidFill>
                        <a:effectLst/>
                        <a:latin typeface="Calibri"/>
                      </a:endParaRPr>
                    </a:p>
                  </a:txBody>
                  <a:tcPr marL="9525" marR="9525" marT="9513" marB="0" anchor="b">
                    <a:solidFill>
                      <a:schemeClr val="accent2">
                        <a:lumMod val="20000"/>
                        <a:lumOff val="80000"/>
                      </a:schemeClr>
                    </a:solidFill>
                  </a:tcPr>
                </a:tc>
              </a:tr>
              <a:tr h="161825">
                <a:tc>
                  <a:txBody>
                    <a:bodyPr/>
                    <a:lstStyle/>
                    <a:p>
                      <a:pPr algn="l" rtl="0" fontAlgn="b"/>
                      <a:r>
                        <a:rPr lang="en-US" sz="1000" u="none" strike="noStrike" dirty="0">
                          <a:effectLst/>
                        </a:rPr>
                        <a:t>PRESCRIBINGPROVIDERID_LINKAGE_ID</a:t>
                      </a:r>
                      <a:endParaRPr lang="en-US" sz="1000" b="1" i="0" u="none" strike="noStrike" dirty="0">
                        <a:solidFill>
                          <a:srgbClr val="000000"/>
                        </a:solidFill>
                        <a:effectLst/>
                        <a:latin typeface="Calibri"/>
                      </a:endParaRPr>
                    </a:p>
                  </a:txBody>
                  <a:tcPr marL="9525" marR="9525" marT="9513" marB="0" anchor="b">
                    <a:solidFill>
                      <a:schemeClr val="accent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3" marB="0" anchor="b">
                    <a:solidFill>
                      <a:schemeClr val="accent2">
                        <a:lumMod val="20000"/>
                        <a:lumOff val="80000"/>
                      </a:schemeClr>
                    </a:solidFill>
                  </a:tcPr>
                </a:tc>
                <a:tc>
                  <a:txBody>
                    <a:bodyPr/>
                    <a:lstStyle/>
                    <a:p>
                      <a:pPr algn="l" rtl="0" fontAlgn="b"/>
                      <a:r>
                        <a:rPr lang="en-US" sz="1000" u="none" strike="noStrike" dirty="0">
                          <a:effectLst/>
                        </a:rPr>
                        <a:t>LINKINGPROVIDERID</a:t>
                      </a:r>
                      <a:endParaRPr lang="en-US" sz="1000" b="1" i="0" u="none" strike="noStrike" dirty="0">
                        <a:solidFill>
                          <a:srgbClr val="000000"/>
                        </a:solidFill>
                        <a:effectLst/>
                        <a:latin typeface="Calibri"/>
                      </a:endParaRPr>
                    </a:p>
                  </a:txBody>
                  <a:tcPr marL="9525" marR="9525" marT="9513" marB="0" anchor="b">
                    <a:solidFill>
                      <a:schemeClr val="accent2">
                        <a:lumMod val="20000"/>
                        <a:lumOff val="80000"/>
                      </a:schemeClr>
                    </a:solidFill>
                  </a:tcPr>
                </a:tc>
              </a:tr>
              <a:tr h="161825">
                <a:tc>
                  <a:txBody>
                    <a:bodyPr/>
                    <a:lstStyle/>
                    <a:p>
                      <a:pPr algn="l" rtl="0" fontAlgn="b"/>
                      <a:r>
                        <a:rPr lang="en-US" sz="1000" u="none" strike="noStrike" dirty="0">
                          <a:effectLst/>
                        </a:rPr>
                        <a:t>RECIPIENTPCPID_LINKAGE_ID</a:t>
                      </a:r>
                      <a:endParaRPr lang="en-US" sz="1000" b="1" i="0" u="none" strike="noStrike" dirty="0">
                        <a:solidFill>
                          <a:srgbClr val="000000"/>
                        </a:solidFill>
                        <a:effectLst/>
                        <a:latin typeface="Calibri"/>
                      </a:endParaRPr>
                    </a:p>
                  </a:txBody>
                  <a:tcPr marL="9525" marR="9525" marT="9513" marB="0" anchor="b">
                    <a:solidFill>
                      <a:schemeClr val="accent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3" marB="0" anchor="b">
                    <a:solidFill>
                      <a:schemeClr val="accent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3" marB="0" anchor="b">
                    <a:solidFill>
                      <a:schemeClr val="accent2">
                        <a:lumMod val="20000"/>
                        <a:lumOff val="80000"/>
                      </a:schemeClr>
                    </a:solidFill>
                  </a:tcPr>
                </a:tc>
              </a:tr>
              <a:tr h="177056">
                <a:tc>
                  <a:txBody>
                    <a:bodyPr/>
                    <a:lstStyle/>
                    <a:p>
                      <a:pPr algn="l" fontAlgn="b"/>
                      <a:r>
                        <a:rPr lang="en-US" sz="1000" u="none" strike="noStrike" dirty="0">
                          <a:effectLst/>
                        </a:rPr>
                        <a:t> </a:t>
                      </a:r>
                      <a:r>
                        <a:rPr lang="en-US" sz="1000" u="none" strike="noStrike" dirty="0" smtClean="0">
                          <a:effectLst/>
                        </a:rPr>
                        <a:t>PC</a:t>
                      </a:r>
                      <a:endParaRPr lang="en-US" sz="1000" b="1" i="0" u="none" strike="noStrike" dirty="0">
                        <a:solidFill>
                          <a:srgbClr val="000000"/>
                        </a:solidFill>
                        <a:effectLst/>
                        <a:latin typeface="Arial"/>
                      </a:endParaRPr>
                    </a:p>
                  </a:txBody>
                  <a:tcPr marL="9525" marR="9525" marT="9513" marB="0" anchor="b">
                    <a:solidFill>
                      <a:schemeClr val="accent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13" marB="0" anchor="b">
                    <a:solidFill>
                      <a:schemeClr val="accent2">
                        <a:lumMod val="20000"/>
                        <a:lumOff val="80000"/>
                      </a:schemeClr>
                    </a:solidFill>
                  </a:tcPr>
                </a:tc>
                <a:tc>
                  <a:txBody>
                    <a:bodyPr/>
                    <a:lstStyle/>
                    <a:p>
                      <a:pPr algn="l" rtl="0" fontAlgn="b"/>
                      <a:r>
                        <a:rPr lang="en-US" sz="1100" b="1" u="none" strike="noStrike" dirty="0">
                          <a:effectLst/>
                        </a:rPr>
                        <a:t>PR</a:t>
                      </a:r>
                      <a:endParaRPr lang="en-US" sz="1100" b="1" i="0" u="none" strike="noStrike" dirty="0">
                        <a:solidFill>
                          <a:srgbClr val="00B050"/>
                        </a:solidFill>
                        <a:effectLst/>
                        <a:latin typeface="Calibri"/>
                      </a:endParaRPr>
                    </a:p>
                  </a:txBody>
                  <a:tcPr marL="9525" marR="9525" marT="9513" marB="0" anchor="b">
                    <a:solidFill>
                      <a:schemeClr val="accent2">
                        <a:lumMod val="20000"/>
                        <a:lumOff val="80000"/>
                      </a:schemeClr>
                    </a:solidFill>
                  </a:tcPr>
                </a:tc>
              </a:tr>
              <a:tr h="161825">
                <a:tc>
                  <a:txBody>
                    <a:bodyPr/>
                    <a:lstStyle/>
                    <a:p>
                      <a:pPr algn="l" rtl="0" fontAlgn="b"/>
                      <a:r>
                        <a:rPr lang="en-US" sz="1000" u="none" strike="noStrike" dirty="0">
                          <a:effectLst/>
                        </a:rPr>
                        <a:t>PRODUCTIDNUMBER_LINKAGE_ID</a:t>
                      </a:r>
                      <a:endParaRPr lang="en-US" sz="1000" b="1" i="0" u="none" strike="noStrike" dirty="0">
                        <a:solidFill>
                          <a:srgbClr val="00B050"/>
                        </a:solidFill>
                        <a:effectLst/>
                        <a:latin typeface="Calibri"/>
                      </a:endParaRPr>
                    </a:p>
                  </a:txBody>
                  <a:tcPr marL="9525" marR="9525" marT="9513" marB="0" anchor="b">
                    <a:solidFill>
                      <a:schemeClr val="accent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B050"/>
                        </a:solidFill>
                        <a:effectLst/>
                        <a:latin typeface="Arial"/>
                      </a:endParaRPr>
                    </a:p>
                  </a:txBody>
                  <a:tcPr marL="9525" marR="9525" marT="9513" marB="0" anchor="b">
                    <a:solidFill>
                      <a:schemeClr val="accent2">
                        <a:lumMod val="20000"/>
                        <a:lumOff val="80000"/>
                      </a:schemeClr>
                    </a:solidFill>
                  </a:tcPr>
                </a:tc>
                <a:tc>
                  <a:txBody>
                    <a:bodyPr/>
                    <a:lstStyle/>
                    <a:p>
                      <a:pPr algn="l" rtl="0" fontAlgn="b"/>
                      <a:r>
                        <a:rPr lang="en-US" sz="1000" u="none" strike="noStrike" dirty="0">
                          <a:effectLst/>
                        </a:rPr>
                        <a:t>LINKINGPRODUCTID</a:t>
                      </a:r>
                      <a:endParaRPr lang="en-US" sz="1000" b="1" i="0" u="none" strike="noStrike" dirty="0">
                        <a:solidFill>
                          <a:srgbClr val="00B050"/>
                        </a:solidFill>
                        <a:effectLst/>
                        <a:latin typeface="Calibri"/>
                      </a:endParaRPr>
                    </a:p>
                  </a:txBody>
                  <a:tcPr marL="9525" marR="9525" marT="9513" marB="0" anchor="b">
                    <a:solidFill>
                      <a:schemeClr val="accent2">
                        <a:lumMod val="20000"/>
                        <a:lumOff val="8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7225844"/>
              </p:ext>
            </p:extLst>
          </p:nvPr>
        </p:nvGraphicFramePr>
        <p:xfrm>
          <a:off x="1905000" y="4267200"/>
          <a:ext cx="5918200" cy="1009650"/>
        </p:xfrm>
        <a:graphic>
          <a:graphicData uri="http://schemas.openxmlformats.org/drawingml/2006/table">
            <a:tbl>
              <a:tblPr>
                <a:tableStyleId>{5C22544A-7EE6-4342-B048-85BDC9FD1C3A}</a:tableStyleId>
              </a:tblPr>
              <a:tblGrid>
                <a:gridCol w="2997159"/>
                <a:gridCol w="266414"/>
                <a:gridCol w="2654627"/>
              </a:tblGrid>
              <a:tr h="209550">
                <a:tc>
                  <a:txBody>
                    <a:bodyPr/>
                    <a:lstStyle/>
                    <a:p>
                      <a:pPr algn="l" rtl="0" fontAlgn="b"/>
                      <a:r>
                        <a:rPr lang="en-US" sz="1200" b="1" u="none" strike="noStrike" dirty="0" smtClean="0">
                          <a:effectLst/>
                        </a:rPr>
                        <a:t>Dental Claims</a:t>
                      </a:r>
                      <a:r>
                        <a:rPr lang="en-US" sz="1200" b="1" u="none" strike="noStrike" baseline="0" dirty="0" smtClean="0">
                          <a:effectLst/>
                        </a:rPr>
                        <a:t> (DC) →</a:t>
                      </a:r>
                      <a:endParaRPr lang="en-US" sz="1200" b="1" i="0" u="none" strike="noStrike" dirty="0">
                        <a:solidFill>
                          <a:srgbClr val="000000"/>
                        </a:solidFill>
                        <a:effectLst/>
                        <a:latin typeface="+mn-lt"/>
                      </a:endParaRPr>
                    </a:p>
                  </a:txBody>
                  <a:tcPr marL="9525" marR="9525" marT="9525" marB="0" anchor="b">
                    <a:solidFill>
                      <a:schemeClr val="tx2">
                        <a:lumMod val="20000"/>
                        <a:lumOff val="80000"/>
                      </a:schemeClr>
                    </a:solidFill>
                  </a:tcPr>
                </a:tc>
                <a:tc>
                  <a:txBody>
                    <a:bodyPr/>
                    <a:lstStyle/>
                    <a:p>
                      <a:pPr algn="l" rtl="0" fontAlgn="b"/>
                      <a:r>
                        <a:rPr lang="en-US" sz="1100" b="1" u="none" strike="noStrike" dirty="0">
                          <a:effectLst/>
                        </a:rPr>
                        <a:t> </a:t>
                      </a:r>
                      <a:endParaRPr lang="en-US" sz="1100" b="1" i="0" u="none" strike="noStrike" dirty="0">
                        <a:solidFill>
                          <a:srgbClr val="000000"/>
                        </a:solidFill>
                        <a:effectLst/>
                        <a:latin typeface="Calibri"/>
                      </a:endParaRPr>
                    </a:p>
                  </a:txBody>
                  <a:tcPr marL="9525" marR="9525" marT="9525" marB="0" anchor="b">
                    <a:solidFill>
                      <a:schemeClr val="tx2">
                        <a:lumMod val="20000"/>
                        <a:lumOff val="8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1" u="none" strike="noStrike" dirty="0">
                          <a:effectLst/>
                        </a:rPr>
                        <a:t> </a:t>
                      </a:r>
                      <a:r>
                        <a:rPr lang="en-US" sz="1100" b="1" u="none" strike="noStrike" dirty="0" smtClean="0">
                          <a:effectLst/>
                        </a:rPr>
                        <a:t>Provider (PV), Product</a:t>
                      </a:r>
                      <a:r>
                        <a:rPr lang="en-US" sz="1100" b="1" u="none" strike="noStrike" baseline="0" dirty="0" smtClean="0">
                          <a:effectLst/>
                        </a:rPr>
                        <a:t> (PR)</a:t>
                      </a:r>
                      <a:endParaRPr lang="en-US" sz="1100" b="1" i="0" u="none" strike="noStrike" dirty="0" smtClean="0">
                        <a:solidFill>
                          <a:srgbClr val="000000"/>
                        </a:solidFill>
                        <a:effectLst/>
                        <a:latin typeface="Arial"/>
                      </a:endParaRPr>
                    </a:p>
                  </a:txBody>
                  <a:tcPr marL="9525" marR="9525" marT="9525" marB="0" anchor="b">
                    <a:solidFill>
                      <a:schemeClr val="tx2">
                        <a:lumMod val="20000"/>
                        <a:lumOff val="80000"/>
                      </a:schemeClr>
                    </a:solidFill>
                  </a:tcPr>
                </a:tc>
              </a:tr>
              <a:tr h="200025">
                <a:tc>
                  <a:txBody>
                    <a:bodyPr/>
                    <a:lstStyle/>
                    <a:p>
                      <a:pPr algn="l" rtl="0" fontAlgn="b"/>
                      <a:r>
                        <a:rPr lang="en-US" sz="1100" b="1" u="none" strike="noStrike" dirty="0">
                          <a:effectLst/>
                        </a:rPr>
                        <a:t>DC</a:t>
                      </a:r>
                      <a:endParaRPr lang="en-US" sz="1100" b="1" i="0" u="none" strike="noStrike" dirty="0">
                        <a:solidFill>
                          <a:srgbClr val="7030A0"/>
                        </a:solidFill>
                        <a:effectLst/>
                        <a:latin typeface="Calibri"/>
                      </a:endParaRPr>
                    </a:p>
                  </a:txBody>
                  <a:tcPr marL="9525" marR="9525" marT="9525" marB="0" anchor="b">
                    <a:solidFill>
                      <a:schemeClr val="tx2">
                        <a:lumMod val="20000"/>
                        <a:lumOff val="80000"/>
                      </a:schemeClr>
                    </a:solidFill>
                  </a:tcPr>
                </a:tc>
                <a:tc>
                  <a:txBody>
                    <a:bodyPr/>
                    <a:lstStyle/>
                    <a:p>
                      <a:pPr algn="l" fontAlgn="b"/>
                      <a:r>
                        <a:rPr lang="en-US" sz="1100" b="1" u="none" strike="noStrike" dirty="0">
                          <a:effectLst/>
                        </a:rPr>
                        <a:t> </a:t>
                      </a:r>
                      <a:endParaRPr lang="en-US" sz="1100" b="1" i="0" u="none" strike="noStrike" dirty="0">
                        <a:solidFill>
                          <a:srgbClr val="7030A0"/>
                        </a:solidFill>
                        <a:effectLst/>
                        <a:latin typeface="Arial"/>
                      </a:endParaRPr>
                    </a:p>
                  </a:txBody>
                  <a:tcPr marL="9525" marR="9525" marT="9525" marB="0" anchor="b">
                    <a:solidFill>
                      <a:schemeClr val="tx2">
                        <a:lumMod val="20000"/>
                        <a:lumOff val="80000"/>
                      </a:schemeClr>
                    </a:solidFill>
                  </a:tcPr>
                </a:tc>
                <a:tc>
                  <a:txBody>
                    <a:bodyPr/>
                    <a:lstStyle/>
                    <a:p>
                      <a:pPr algn="l" rtl="0" fontAlgn="b"/>
                      <a:r>
                        <a:rPr lang="en-US" sz="1100" b="1" u="none" strike="noStrike" dirty="0">
                          <a:effectLst/>
                        </a:rPr>
                        <a:t>PV</a:t>
                      </a:r>
                      <a:endParaRPr lang="en-US" sz="1100" b="1" i="0" u="none" strike="noStrike" dirty="0">
                        <a:solidFill>
                          <a:srgbClr val="7030A0"/>
                        </a:solidFill>
                        <a:effectLst/>
                        <a:latin typeface="Calibri"/>
                      </a:endParaRPr>
                    </a:p>
                  </a:txBody>
                  <a:tcPr marL="9525" marR="9525" marT="9525" marB="0" anchor="b">
                    <a:solidFill>
                      <a:schemeClr val="tx2">
                        <a:lumMod val="20000"/>
                        <a:lumOff val="80000"/>
                      </a:schemeClr>
                    </a:solidFill>
                  </a:tcPr>
                </a:tc>
              </a:tr>
              <a:tr h="200025">
                <a:tc>
                  <a:txBody>
                    <a:bodyPr/>
                    <a:lstStyle/>
                    <a:p>
                      <a:pPr algn="l" rtl="0" fontAlgn="b"/>
                      <a:r>
                        <a:rPr lang="en-US" sz="1000" u="none" strike="noStrike" dirty="0">
                          <a:effectLst/>
                        </a:rPr>
                        <a:t>SERVICEPROVIDERNUMBER_LINKAGE_ID</a:t>
                      </a:r>
                      <a:endParaRPr lang="en-US" sz="1000" b="1" i="0" u="none" strike="noStrike" dirty="0">
                        <a:solidFill>
                          <a:srgbClr val="000000"/>
                        </a:solidFill>
                        <a:effectLst/>
                        <a:latin typeface="Calibri"/>
                      </a:endParaRPr>
                    </a:p>
                  </a:txBody>
                  <a:tcPr marL="9525" marR="9525" marT="9525" marB="0" anchor="b">
                    <a:solidFill>
                      <a:schemeClr val="tx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25" marB="0" anchor="b">
                    <a:solidFill>
                      <a:schemeClr val="tx2">
                        <a:lumMod val="20000"/>
                        <a:lumOff val="80000"/>
                      </a:schemeClr>
                    </a:solidFill>
                  </a:tcPr>
                </a:tc>
                <a:tc>
                  <a:txBody>
                    <a:bodyPr/>
                    <a:lstStyle/>
                    <a:p>
                      <a:pPr algn="l" rtl="0" fontAlgn="b"/>
                      <a:r>
                        <a:rPr lang="en-US" sz="1000" u="none" strike="noStrike" dirty="0">
                          <a:effectLst/>
                        </a:rPr>
                        <a:t>LINKINGPROVIDERID</a:t>
                      </a:r>
                      <a:endParaRPr lang="en-US" sz="1000" b="1" i="0" u="none" strike="noStrike" dirty="0">
                        <a:solidFill>
                          <a:srgbClr val="000000"/>
                        </a:solidFill>
                        <a:effectLst/>
                        <a:latin typeface="Calibri"/>
                      </a:endParaRPr>
                    </a:p>
                  </a:txBody>
                  <a:tcPr marL="9525" marR="9525" marT="9525" marB="0" anchor="b">
                    <a:solidFill>
                      <a:schemeClr val="tx2">
                        <a:lumMod val="20000"/>
                        <a:lumOff val="80000"/>
                      </a:schemeClr>
                    </a:solidFill>
                  </a:tcPr>
                </a:tc>
              </a:tr>
              <a:tr h="200025">
                <a:tc>
                  <a:txBody>
                    <a:bodyPr/>
                    <a:lstStyle/>
                    <a:p>
                      <a:pPr algn="l" fontAlgn="b"/>
                      <a:r>
                        <a:rPr lang="en-US" sz="1000" u="none" strike="noStrike" dirty="0">
                          <a:effectLst/>
                        </a:rPr>
                        <a:t> </a:t>
                      </a:r>
                      <a:r>
                        <a:rPr lang="en-US" sz="1000" u="none" strike="noStrike" dirty="0" smtClean="0">
                          <a:effectLst/>
                        </a:rPr>
                        <a:t>DC</a:t>
                      </a:r>
                      <a:endParaRPr lang="en-US" sz="1000" b="1" i="0" u="none" strike="noStrike" dirty="0">
                        <a:solidFill>
                          <a:srgbClr val="000000"/>
                        </a:solidFill>
                        <a:effectLst/>
                        <a:latin typeface="Arial"/>
                      </a:endParaRPr>
                    </a:p>
                  </a:txBody>
                  <a:tcPr marL="9525" marR="9525" marT="9525" marB="0" anchor="b">
                    <a:solidFill>
                      <a:schemeClr val="tx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9525" marR="9525" marT="9525" marB="0" anchor="b">
                    <a:solidFill>
                      <a:schemeClr val="tx2">
                        <a:lumMod val="20000"/>
                        <a:lumOff val="80000"/>
                      </a:schemeClr>
                    </a:solidFill>
                  </a:tcPr>
                </a:tc>
                <a:tc>
                  <a:txBody>
                    <a:bodyPr/>
                    <a:lstStyle/>
                    <a:p>
                      <a:pPr algn="l" rtl="0" fontAlgn="b"/>
                      <a:r>
                        <a:rPr lang="en-US" sz="1100" b="1" u="none" strike="noStrike" dirty="0">
                          <a:effectLst/>
                        </a:rPr>
                        <a:t>PR</a:t>
                      </a:r>
                      <a:endParaRPr lang="en-US" sz="1100" b="1" i="0" u="none" strike="noStrike" dirty="0">
                        <a:solidFill>
                          <a:srgbClr val="00B050"/>
                        </a:solidFill>
                        <a:effectLst/>
                        <a:latin typeface="Calibri"/>
                      </a:endParaRPr>
                    </a:p>
                  </a:txBody>
                  <a:tcPr marL="9525" marR="9525" marT="9525" marB="0" anchor="b">
                    <a:solidFill>
                      <a:schemeClr val="tx2">
                        <a:lumMod val="20000"/>
                        <a:lumOff val="80000"/>
                      </a:schemeClr>
                    </a:solidFill>
                  </a:tcPr>
                </a:tc>
              </a:tr>
              <a:tr h="200025">
                <a:tc>
                  <a:txBody>
                    <a:bodyPr/>
                    <a:lstStyle/>
                    <a:p>
                      <a:pPr algn="l" rtl="0" fontAlgn="b"/>
                      <a:r>
                        <a:rPr lang="en-US" sz="1000" u="none" strike="noStrike" dirty="0">
                          <a:effectLst/>
                        </a:rPr>
                        <a:t>PRODUCTIDNUMBER_LINKAGE_ID</a:t>
                      </a:r>
                      <a:endParaRPr lang="en-US" sz="1000" b="1" i="0" u="none" strike="noStrike" dirty="0">
                        <a:solidFill>
                          <a:srgbClr val="00B050"/>
                        </a:solidFill>
                        <a:effectLst/>
                        <a:latin typeface="Calibri"/>
                      </a:endParaRPr>
                    </a:p>
                  </a:txBody>
                  <a:tcPr marL="9525" marR="9525" marT="9525" marB="0" anchor="b">
                    <a:solidFill>
                      <a:schemeClr val="tx2">
                        <a:lumMod val="20000"/>
                        <a:lumOff val="80000"/>
                      </a:schemeClr>
                    </a:solidFill>
                  </a:tcPr>
                </a:tc>
                <a:tc>
                  <a:txBody>
                    <a:bodyPr/>
                    <a:lstStyle/>
                    <a:p>
                      <a:pPr algn="l" fontAlgn="b"/>
                      <a:r>
                        <a:rPr lang="en-US" sz="1000" u="none" strike="noStrike" dirty="0">
                          <a:effectLst/>
                        </a:rPr>
                        <a:t> </a:t>
                      </a:r>
                      <a:endParaRPr lang="en-US" sz="1000" b="0" i="0" u="none" strike="noStrike" dirty="0">
                        <a:solidFill>
                          <a:srgbClr val="00B050"/>
                        </a:solidFill>
                        <a:effectLst/>
                        <a:latin typeface="Arial"/>
                      </a:endParaRPr>
                    </a:p>
                  </a:txBody>
                  <a:tcPr marL="9525" marR="9525" marT="9525" marB="0" anchor="b">
                    <a:solidFill>
                      <a:schemeClr val="tx2">
                        <a:lumMod val="20000"/>
                        <a:lumOff val="80000"/>
                      </a:schemeClr>
                    </a:solidFill>
                  </a:tcPr>
                </a:tc>
                <a:tc>
                  <a:txBody>
                    <a:bodyPr/>
                    <a:lstStyle/>
                    <a:p>
                      <a:pPr algn="l" rtl="0" fontAlgn="b"/>
                      <a:r>
                        <a:rPr lang="en-US" sz="1000" u="none" strike="noStrike" dirty="0">
                          <a:effectLst/>
                        </a:rPr>
                        <a:t>LINKINGPRODUCTID</a:t>
                      </a:r>
                      <a:endParaRPr lang="en-US" sz="1000" b="1" i="0" u="none" strike="noStrike" dirty="0">
                        <a:solidFill>
                          <a:srgbClr val="00B050"/>
                        </a:solidFill>
                        <a:effectLst/>
                        <a:latin typeface="Calibri"/>
                      </a:endParaRPr>
                    </a:p>
                  </a:txBody>
                  <a:tcPr marL="9525" marR="9525" marT="9525" marB="0" anchor="b">
                    <a:solidFill>
                      <a:schemeClr val="tx2">
                        <a:lumMod val="20000"/>
                        <a:lumOff val="8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452091531"/>
              </p:ext>
            </p:extLst>
          </p:nvPr>
        </p:nvGraphicFramePr>
        <p:xfrm>
          <a:off x="2971800" y="5380038"/>
          <a:ext cx="5202238" cy="1157299"/>
        </p:xfrm>
        <a:graphic>
          <a:graphicData uri="http://schemas.openxmlformats.org/drawingml/2006/table">
            <a:tbl>
              <a:tblPr>
                <a:tableStyleId>{5C22544A-7EE6-4342-B048-85BDC9FD1C3A}</a:tableStyleId>
              </a:tblPr>
              <a:tblGrid>
                <a:gridCol w="2329473"/>
                <a:gridCol w="184934"/>
                <a:gridCol w="2687831"/>
              </a:tblGrid>
              <a:tr h="182562">
                <a:tc>
                  <a:txBody>
                    <a:bodyPr/>
                    <a:lstStyle/>
                    <a:p>
                      <a:pPr algn="l" rtl="0" fontAlgn="b"/>
                      <a:r>
                        <a:rPr lang="en-US" sz="1100" b="1" u="none" strike="noStrike" dirty="0" smtClean="0">
                          <a:effectLst/>
                        </a:rPr>
                        <a:t> Member</a:t>
                      </a:r>
                      <a:r>
                        <a:rPr lang="en-US" sz="1100" b="1" u="none" strike="noStrike" baseline="0" dirty="0" smtClean="0">
                          <a:effectLst/>
                        </a:rPr>
                        <a:t> Eligibility (ME) →</a:t>
                      </a:r>
                      <a:endParaRPr lang="en-US" sz="1100" b="1" i="0" u="none" strike="noStrike" dirty="0">
                        <a:solidFill>
                          <a:srgbClr val="000000"/>
                        </a:solidFill>
                        <a:effectLst/>
                        <a:latin typeface="+mn-lt"/>
                      </a:endParaRPr>
                    </a:p>
                  </a:txBody>
                  <a:tcPr marL="6558" marR="6558" marT="6553" marB="0" anchor="b">
                    <a:solidFill>
                      <a:schemeClr val="bg2">
                        <a:lumMod val="90000"/>
                      </a:schemeClr>
                    </a:solidFill>
                  </a:tcPr>
                </a:tc>
                <a:tc>
                  <a:txBody>
                    <a:bodyPr/>
                    <a:lstStyle/>
                    <a:p>
                      <a:pPr algn="l" rtl="0" fontAlgn="b"/>
                      <a:r>
                        <a:rPr lang="en-US" sz="1100" b="1" u="none" strike="noStrike" dirty="0">
                          <a:effectLst/>
                        </a:rPr>
                        <a:t> </a:t>
                      </a:r>
                      <a:endParaRPr lang="en-US" sz="1100" b="1" i="0" u="none" strike="noStrike" dirty="0">
                        <a:solidFill>
                          <a:srgbClr val="000000"/>
                        </a:solidFill>
                        <a:effectLst/>
                        <a:latin typeface="Calibri"/>
                      </a:endParaRPr>
                    </a:p>
                  </a:txBody>
                  <a:tcPr marL="6558" marR="6558" marT="6553" marB="0" anchor="b">
                    <a:solidFill>
                      <a:schemeClr val="bg2">
                        <a:lumMod val="9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1" u="none" strike="noStrike" dirty="0">
                          <a:effectLst/>
                        </a:rPr>
                        <a:t> </a:t>
                      </a:r>
                      <a:r>
                        <a:rPr lang="en-US" sz="1100" b="1" u="none" strike="noStrike" dirty="0" smtClean="0">
                          <a:effectLst/>
                        </a:rPr>
                        <a:t>Provider (PV), Product</a:t>
                      </a:r>
                      <a:r>
                        <a:rPr lang="en-US" sz="1100" b="1" u="none" strike="noStrike" baseline="0" dirty="0" smtClean="0">
                          <a:effectLst/>
                        </a:rPr>
                        <a:t> (PR)</a:t>
                      </a:r>
                      <a:endParaRPr lang="en-US" sz="1100" b="1" i="0" u="none" strike="noStrike" dirty="0" smtClean="0">
                        <a:solidFill>
                          <a:srgbClr val="000000"/>
                        </a:solidFill>
                        <a:effectLst/>
                        <a:latin typeface="Arial"/>
                      </a:endParaRPr>
                    </a:p>
                  </a:txBody>
                  <a:tcPr marL="6558" marR="6558" marT="6553" marB="0" anchor="b">
                    <a:solidFill>
                      <a:schemeClr val="bg2">
                        <a:lumMod val="90000"/>
                      </a:schemeClr>
                    </a:solidFill>
                  </a:tcPr>
                </a:tc>
              </a:tr>
              <a:tr h="174133">
                <a:tc>
                  <a:txBody>
                    <a:bodyPr/>
                    <a:lstStyle/>
                    <a:p>
                      <a:pPr algn="l" rtl="0" fontAlgn="b"/>
                      <a:r>
                        <a:rPr lang="en-US" sz="1100" b="1" u="none" strike="noStrike" dirty="0">
                          <a:effectLst/>
                        </a:rPr>
                        <a:t>ME</a:t>
                      </a:r>
                      <a:endParaRPr lang="en-US" sz="1100" b="1" i="0" u="none" strike="noStrike" dirty="0">
                        <a:solidFill>
                          <a:srgbClr val="7030A0"/>
                        </a:solidFill>
                        <a:effectLst/>
                        <a:latin typeface="Calibri"/>
                      </a:endParaRPr>
                    </a:p>
                  </a:txBody>
                  <a:tcPr marL="6558" marR="6558" marT="6553" marB="0" anchor="b">
                    <a:solidFill>
                      <a:schemeClr val="bg2">
                        <a:lumMod val="90000"/>
                      </a:schemeClr>
                    </a:solidFill>
                  </a:tcPr>
                </a:tc>
                <a:tc>
                  <a:txBody>
                    <a:bodyPr/>
                    <a:lstStyle/>
                    <a:p>
                      <a:pPr algn="l" fontAlgn="b"/>
                      <a:r>
                        <a:rPr lang="en-US" sz="1100" b="1" u="none" strike="noStrike" dirty="0">
                          <a:effectLst/>
                        </a:rPr>
                        <a:t> </a:t>
                      </a:r>
                      <a:endParaRPr lang="en-US" sz="1100" b="1" i="0" u="none" strike="noStrike" dirty="0">
                        <a:solidFill>
                          <a:srgbClr val="7030A0"/>
                        </a:solidFill>
                        <a:effectLst/>
                        <a:latin typeface="Arial"/>
                      </a:endParaRPr>
                    </a:p>
                  </a:txBody>
                  <a:tcPr marL="6558" marR="6558" marT="6553" marB="0" anchor="b">
                    <a:solidFill>
                      <a:schemeClr val="bg2">
                        <a:lumMod val="90000"/>
                      </a:schemeClr>
                    </a:solidFill>
                  </a:tcPr>
                </a:tc>
                <a:tc>
                  <a:txBody>
                    <a:bodyPr/>
                    <a:lstStyle/>
                    <a:p>
                      <a:pPr algn="l" rtl="0" fontAlgn="b"/>
                      <a:r>
                        <a:rPr lang="en-US" sz="1100" b="1" u="none" strike="noStrike" dirty="0">
                          <a:effectLst/>
                        </a:rPr>
                        <a:t>PV</a:t>
                      </a:r>
                      <a:endParaRPr lang="en-US" sz="1100" b="1" i="0" u="none" strike="noStrike" dirty="0">
                        <a:solidFill>
                          <a:srgbClr val="7030A0"/>
                        </a:solidFill>
                        <a:effectLst/>
                        <a:latin typeface="Calibri"/>
                      </a:endParaRPr>
                    </a:p>
                  </a:txBody>
                  <a:tcPr marL="6558" marR="6558" marT="6553" marB="0" anchor="b">
                    <a:solidFill>
                      <a:schemeClr val="bg2">
                        <a:lumMod val="90000"/>
                      </a:schemeClr>
                    </a:solidFill>
                  </a:tcPr>
                </a:tc>
              </a:tr>
              <a:tr h="158899">
                <a:tc>
                  <a:txBody>
                    <a:bodyPr/>
                    <a:lstStyle/>
                    <a:p>
                      <a:pPr algn="l" rtl="0" fontAlgn="b"/>
                      <a:r>
                        <a:rPr lang="en-US" sz="1000" u="none" strike="noStrike" dirty="0">
                          <a:effectLst/>
                        </a:rPr>
                        <a:t>HEALTHCAREHOMENUMBER_LINKAGE_ID</a:t>
                      </a:r>
                      <a:endParaRPr lang="en-US" sz="1000" b="1" i="0" u="none" strike="noStrike" dirty="0">
                        <a:solidFill>
                          <a:srgbClr val="000000"/>
                        </a:solidFill>
                        <a:effectLst/>
                        <a:latin typeface="Calibri"/>
                      </a:endParaRPr>
                    </a:p>
                  </a:txBody>
                  <a:tcPr marL="6558" marR="6558" marT="6553" marB="0" anchor="b">
                    <a:solidFill>
                      <a:schemeClr val="bg2">
                        <a:lumMod val="9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6558" marR="6558" marT="6553" marB="0" anchor="b">
                    <a:solidFill>
                      <a:schemeClr val="bg2">
                        <a:lumMod val="90000"/>
                      </a:schemeClr>
                    </a:solidFill>
                  </a:tcPr>
                </a:tc>
                <a:tc>
                  <a:txBody>
                    <a:bodyPr/>
                    <a:lstStyle/>
                    <a:p>
                      <a:pPr algn="l" rtl="0" fontAlgn="b"/>
                      <a:r>
                        <a:rPr lang="en-US" sz="1000" u="none" strike="noStrike" dirty="0">
                          <a:effectLst/>
                        </a:rPr>
                        <a:t>LINKINGPROVIDERID</a:t>
                      </a:r>
                      <a:endParaRPr lang="en-US" sz="1000" b="1" i="0" u="none" strike="noStrike" dirty="0">
                        <a:solidFill>
                          <a:srgbClr val="000000"/>
                        </a:solidFill>
                        <a:effectLst/>
                        <a:latin typeface="Calibri"/>
                      </a:endParaRPr>
                    </a:p>
                  </a:txBody>
                  <a:tcPr marL="6558" marR="6558" marT="6553" marB="0" anchor="b">
                    <a:solidFill>
                      <a:schemeClr val="bg2">
                        <a:lumMod val="90000"/>
                      </a:schemeClr>
                    </a:solidFill>
                  </a:tcPr>
                </a:tc>
              </a:tr>
              <a:tr h="158899">
                <a:tc>
                  <a:txBody>
                    <a:bodyPr/>
                    <a:lstStyle/>
                    <a:p>
                      <a:pPr algn="l" rtl="0" fontAlgn="b"/>
                      <a:r>
                        <a:rPr lang="en-US" sz="1000" u="none" strike="noStrike" dirty="0">
                          <a:effectLst/>
                        </a:rPr>
                        <a:t>MEMBERPCPID_LINKAGE_ID</a:t>
                      </a:r>
                      <a:endParaRPr lang="en-US" sz="1000" b="1" i="0" u="none" strike="noStrike" dirty="0">
                        <a:solidFill>
                          <a:srgbClr val="000000"/>
                        </a:solidFill>
                        <a:effectLst/>
                        <a:latin typeface="Calibri"/>
                      </a:endParaRPr>
                    </a:p>
                  </a:txBody>
                  <a:tcPr marL="6558" marR="6558" marT="6553" marB="0" anchor="b">
                    <a:solidFill>
                      <a:schemeClr val="bg2">
                        <a:lumMod val="9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6558" marR="6558" marT="6553" marB="0" anchor="b">
                    <a:solidFill>
                      <a:schemeClr val="bg2">
                        <a:lumMod val="9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6558" marR="6558" marT="6553" marB="0" anchor="b">
                    <a:solidFill>
                      <a:schemeClr val="bg2">
                        <a:lumMod val="90000"/>
                      </a:schemeClr>
                    </a:solidFill>
                  </a:tcPr>
                </a:tc>
              </a:tr>
              <a:tr h="158899">
                <a:tc>
                  <a:txBody>
                    <a:bodyPr/>
                    <a:lstStyle/>
                    <a:p>
                      <a:pPr algn="l" rtl="0" fontAlgn="b"/>
                      <a:r>
                        <a:rPr lang="en-US" sz="1000" u="none" strike="noStrike" dirty="0">
                          <a:effectLst/>
                        </a:rPr>
                        <a:t>ATTRIBUTEDPCPPROVIDERID_LINKAGE_ID</a:t>
                      </a:r>
                      <a:endParaRPr lang="en-US" sz="1000" b="1" i="0" u="none" strike="noStrike" dirty="0">
                        <a:solidFill>
                          <a:srgbClr val="000000"/>
                        </a:solidFill>
                        <a:effectLst/>
                        <a:latin typeface="Calibri"/>
                      </a:endParaRPr>
                    </a:p>
                  </a:txBody>
                  <a:tcPr marL="6558" marR="6558" marT="6553" marB="0" anchor="b">
                    <a:solidFill>
                      <a:schemeClr val="bg2">
                        <a:lumMod val="9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6558" marR="6558" marT="6553" marB="0" anchor="b">
                    <a:solidFill>
                      <a:schemeClr val="bg2">
                        <a:lumMod val="9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6558" marR="6558" marT="6553" marB="0" anchor="b">
                    <a:solidFill>
                      <a:schemeClr val="bg2">
                        <a:lumMod val="90000"/>
                      </a:schemeClr>
                    </a:solidFill>
                  </a:tcPr>
                </a:tc>
              </a:tr>
              <a:tr h="164732">
                <a:tc>
                  <a:txBody>
                    <a:bodyPr/>
                    <a:lstStyle/>
                    <a:p>
                      <a:pPr algn="l" fontAlgn="b"/>
                      <a:r>
                        <a:rPr lang="en-US" sz="1000" u="none" strike="noStrike" dirty="0">
                          <a:effectLst/>
                        </a:rPr>
                        <a:t> </a:t>
                      </a:r>
                      <a:r>
                        <a:rPr lang="en-US" sz="1000" u="none" strike="noStrike" dirty="0" smtClean="0">
                          <a:effectLst/>
                        </a:rPr>
                        <a:t>ME</a:t>
                      </a:r>
                      <a:endParaRPr lang="en-US" sz="1000" b="1" i="0" u="none" strike="noStrike" dirty="0">
                        <a:solidFill>
                          <a:srgbClr val="000000"/>
                        </a:solidFill>
                        <a:effectLst/>
                        <a:latin typeface="Arial"/>
                      </a:endParaRPr>
                    </a:p>
                  </a:txBody>
                  <a:tcPr marL="6558" marR="6558" marT="6553" marB="0" anchor="b">
                    <a:solidFill>
                      <a:schemeClr val="bg2">
                        <a:lumMod val="90000"/>
                      </a:schemeClr>
                    </a:solidFill>
                  </a:tcPr>
                </a:tc>
                <a:tc>
                  <a:txBody>
                    <a:bodyPr/>
                    <a:lstStyle/>
                    <a:p>
                      <a:pPr algn="l" fontAlgn="b"/>
                      <a:r>
                        <a:rPr lang="en-US" sz="1000" u="none" strike="noStrike" dirty="0">
                          <a:effectLst/>
                        </a:rPr>
                        <a:t> </a:t>
                      </a:r>
                      <a:endParaRPr lang="en-US" sz="1000" b="0" i="0" u="none" strike="noStrike" dirty="0">
                        <a:solidFill>
                          <a:srgbClr val="000000"/>
                        </a:solidFill>
                        <a:effectLst/>
                        <a:latin typeface="Arial"/>
                      </a:endParaRPr>
                    </a:p>
                  </a:txBody>
                  <a:tcPr marL="6558" marR="6558" marT="6553" marB="0" anchor="b">
                    <a:solidFill>
                      <a:schemeClr val="bg2">
                        <a:lumMod val="90000"/>
                      </a:schemeClr>
                    </a:solidFill>
                  </a:tcPr>
                </a:tc>
                <a:tc>
                  <a:txBody>
                    <a:bodyPr/>
                    <a:lstStyle/>
                    <a:p>
                      <a:pPr algn="l" rtl="0" fontAlgn="b"/>
                      <a:r>
                        <a:rPr lang="en-US" sz="1000" b="1" u="none" strike="noStrike" dirty="0">
                          <a:effectLst/>
                        </a:rPr>
                        <a:t>PR</a:t>
                      </a:r>
                      <a:endParaRPr lang="en-US" sz="1000" b="1" i="0" u="none" strike="noStrike" dirty="0">
                        <a:solidFill>
                          <a:srgbClr val="00B050"/>
                        </a:solidFill>
                        <a:effectLst/>
                        <a:latin typeface="Calibri"/>
                      </a:endParaRPr>
                    </a:p>
                  </a:txBody>
                  <a:tcPr marL="6558" marR="6558" marT="6553" marB="0" anchor="b">
                    <a:solidFill>
                      <a:schemeClr val="bg2">
                        <a:lumMod val="90000"/>
                      </a:schemeClr>
                    </a:solidFill>
                  </a:tcPr>
                </a:tc>
              </a:tr>
              <a:tr h="158899">
                <a:tc>
                  <a:txBody>
                    <a:bodyPr/>
                    <a:lstStyle/>
                    <a:p>
                      <a:pPr algn="l" rtl="0" fontAlgn="b"/>
                      <a:r>
                        <a:rPr lang="en-US" sz="1000" u="none" strike="noStrike" dirty="0">
                          <a:effectLst/>
                        </a:rPr>
                        <a:t>PRODUCTIDNUMBER_LINKAGE_ID</a:t>
                      </a:r>
                      <a:endParaRPr lang="en-US" sz="1000" b="1" i="0" u="none" strike="noStrike" dirty="0">
                        <a:solidFill>
                          <a:srgbClr val="00B050"/>
                        </a:solidFill>
                        <a:effectLst/>
                        <a:latin typeface="Calibri"/>
                      </a:endParaRPr>
                    </a:p>
                  </a:txBody>
                  <a:tcPr marL="6558" marR="6558" marT="6553" marB="0" anchor="b">
                    <a:solidFill>
                      <a:schemeClr val="bg2">
                        <a:lumMod val="90000"/>
                      </a:schemeClr>
                    </a:solidFill>
                  </a:tcPr>
                </a:tc>
                <a:tc>
                  <a:txBody>
                    <a:bodyPr/>
                    <a:lstStyle/>
                    <a:p>
                      <a:pPr algn="l" fontAlgn="b"/>
                      <a:r>
                        <a:rPr lang="en-US" sz="1000" u="none" strike="noStrike" dirty="0">
                          <a:effectLst/>
                        </a:rPr>
                        <a:t>         </a:t>
                      </a:r>
                      <a:endParaRPr lang="en-US" sz="1000" b="0" i="0" u="none" strike="noStrike" dirty="0">
                        <a:solidFill>
                          <a:srgbClr val="00B050"/>
                        </a:solidFill>
                        <a:effectLst/>
                        <a:latin typeface="Arial"/>
                      </a:endParaRPr>
                    </a:p>
                  </a:txBody>
                  <a:tcPr marL="6558" marR="6558" marT="6553" marB="0" anchor="b">
                    <a:solidFill>
                      <a:schemeClr val="bg2">
                        <a:lumMod val="90000"/>
                      </a:schemeClr>
                    </a:solidFill>
                  </a:tcPr>
                </a:tc>
                <a:tc>
                  <a:txBody>
                    <a:bodyPr/>
                    <a:lstStyle/>
                    <a:p>
                      <a:pPr algn="l" rtl="0" fontAlgn="b"/>
                      <a:r>
                        <a:rPr lang="en-US" sz="1000" u="none" strike="noStrike" dirty="0">
                          <a:effectLst/>
                        </a:rPr>
                        <a:t>LINKINGPRODUCTID</a:t>
                      </a:r>
                      <a:endParaRPr lang="en-US" sz="1000" b="1" i="0" u="none" strike="noStrike" dirty="0">
                        <a:solidFill>
                          <a:srgbClr val="00B050"/>
                        </a:solidFill>
                        <a:effectLst/>
                        <a:latin typeface="Calibri"/>
                      </a:endParaRPr>
                    </a:p>
                  </a:txBody>
                  <a:tcPr marL="6558" marR="6558" marT="6553" marB="0" anchor="b">
                    <a:solidFill>
                      <a:schemeClr val="bg2">
                        <a:lumMod val="90000"/>
                      </a:schemeClr>
                    </a:solidFill>
                  </a:tcPr>
                </a:tc>
              </a:tr>
            </a:tbl>
          </a:graphicData>
        </a:graphic>
      </p:graphicFrame>
      <p:sp>
        <p:nvSpPr>
          <p:cNvPr id="2183" name="Title 1"/>
          <p:cNvSpPr txBox="1">
            <a:spLocks/>
          </p:cNvSpPr>
          <p:nvPr/>
        </p:nvSpPr>
        <p:spPr bwMode="auto">
          <a:xfrm>
            <a:off x="-30480" y="1066800"/>
            <a:ext cx="6858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defTabSz="914400" fontAlgn="auto">
              <a:spcBef>
                <a:spcPct val="0"/>
              </a:spcBef>
              <a:spcAft>
                <a:spcPts val="0"/>
              </a:spcAft>
              <a:buFontTx/>
              <a:buNone/>
            </a:pPr>
            <a:r>
              <a:rPr lang="en-US" altLang="en-US" sz="1800" b="1" dirty="0">
                <a:solidFill>
                  <a:prstClr val="black"/>
                </a:solidFill>
                <a:ea typeface="+mn-ea"/>
                <a:cs typeface="+mn-cs"/>
              </a:rPr>
              <a:t> </a:t>
            </a:r>
            <a:r>
              <a:rPr lang="en-US" altLang="en-US" sz="1800" b="1" dirty="0" smtClean="0">
                <a:solidFill>
                  <a:prstClr val="black"/>
                </a:solidFill>
                <a:ea typeface="+mn-ea"/>
                <a:cs typeface="+mn-cs"/>
              </a:rPr>
              <a:t>   The Most Important APCD Between  file-to-file Linkage </a:t>
            </a:r>
            <a:r>
              <a:rPr lang="en-US" altLang="en-US" sz="1800" b="1" dirty="0">
                <a:solidFill>
                  <a:prstClr val="black"/>
                </a:solidFill>
                <a:ea typeface="+mn-ea"/>
                <a:cs typeface="+mn-cs"/>
              </a:rPr>
              <a:t>IDs </a:t>
            </a:r>
            <a:r>
              <a:rPr lang="en-US" altLang="en-US" sz="1800" b="1" dirty="0" smtClean="0">
                <a:solidFill>
                  <a:prstClr val="black"/>
                </a:solidFill>
                <a:ea typeface="+mn-ea"/>
                <a:cs typeface="+mn-cs"/>
              </a:rPr>
              <a:t>Matches </a:t>
            </a:r>
            <a:endParaRPr lang="en-US" altLang="en-US" sz="1800" dirty="0">
              <a:solidFill>
                <a:prstClr val="black"/>
              </a:solidFill>
              <a:ea typeface="+mn-ea"/>
              <a:cs typeface="+mn-cs"/>
            </a:endParaRPr>
          </a:p>
        </p:txBody>
      </p:sp>
      <p:pic>
        <p:nvPicPr>
          <p:cNvPr id="2184" name="Picture 8" descr="Image result for data link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30480"/>
            <a:ext cx="22923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2351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2017,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2017,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Announcements / Updates on APCD Release 6.0</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err="1" smtClean="0">
                <a:latin typeface="Arial" panose="020B0604020202020204" pitchFamily="34" charset="0"/>
                <a:cs typeface="Arial" panose="020B0604020202020204" pitchFamily="34" charset="0"/>
              </a:rPr>
              <a:t>MassHealth</a:t>
            </a:r>
            <a:r>
              <a:rPr lang="en-US" sz="2400" dirty="0" smtClean="0">
                <a:latin typeface="Arial" panose="020B0604020202020204" pitchFamily="34" charset="0"/>
                <a:cs typeface="Arial" panose="020B0604020202020204" pitchFamily="34" charset="0"/>
              </a:rPr>
              <a:t> Patch Update</a:t>
            </a:r>
            <a:endParaRPr lang="en-US" sz="2400" dirty="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Release 5.0 Data Profiling Dashboards</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u="sng" dirty="0" smtClean="0">
                <a:latin typeface="Arial" panose="020B0604020202020204" pitchFamily="34" charset="0"/>
                <a:cs typeface="Arial" panose="020B0604020202020204" pitchFamily="34" charset="0"/>
              </a:rPr>
              <a:t>User </a:t>
            </a:r>
            <a:r>
              <a:rPr lang="en-US" sz="2400" u="sng" dirty="0" smtClean="0">
                <a:latin typeface="Arial" panose="020B0604020202020204" pitchFamily="34" charset="0"/>
                <a:cs typeface="Arial" panose="020B0604020202020204" pitchFamily="34" charset="0"/>
              </a:rPr>
              <a:t>Support Slide Topics</a:t>
            </a:r>
            <a:r>
              <a:rPr lang="en-US" sz="2400" dirty="0" smtClean="0">
                <a:latin typeface="Arial" panose="020B0604020202020204" pitchFamily="34" charset="0"/>
                <a:cs typeface="Arial" panose="020B0604020202020204" pitchFamily="34" charset="0"/>
              </a:rPr>
              <a:t>: (1) </a:t>
            </a:r>
            <a:r>
              <a:rPr lang="en-US" sz="2400" dirty="0">
                <a:latin typeface="Arial" panose="020B0604020202020204" pitchFamily="34" charset="0"/>
                <a:cs typeface="Arial" panose="020B0604020202020204" pitchFamily="34" charset="0"/>
              </a:rPr>
              <a:t>Denied Claims; </a:t>
            </a:r>
            <a:r>
              <a:rPr lang="en-US" sz="2400" dirty="0" smtClean="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Dual </a:t>
            </a:r>
            <a:r>
              <a:rPr lang="en-US" sz="2400" dirty="0" err="1" smtClean="0">
                <a:latin typeface="Arial" panose="020B0604020202020204" pitchFamily="34" charset="0"/>
                <a:cs typeface="Arial" panose="020B0604020202020204" pitchFamily="34" charset="0"/>
              </a:rPr>
              <a:t>Eligibles</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3</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Linkage </a:t>
            </a:r>
            <a:r>
              <a:rPr lang="en-US" sz="2400" dirty="0" smtClean="0">
                <a:latin typeface="Arial" panose="020B0604020202020204" pitchFamily="34" charset="0"/>
                <a:cs typeface="Arial" panose="020B0604020202020204" pitchFamily="34" charset="0"/>
              </a:rPr>
              <a:t>IDs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Q&amp;A</a:t>
            </a:r>
            <a:endParaRPr lang="en-US" sz="2400"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A</a:t>
            </a:r>
            <a:r>
              <a:rPr lang="en-US" sz="2400" dirty="0" smtClean="0">
                <a:solidFill>
                  <a:schemeClr val="tx2"/>
                </a:solidFill>
                <a:latin typeface="Arial" panose="020B0604020202020204" pitchFamily="34" charset="0"/>
                <a:cs typeface="Arial" panose="020B0604020202020204" pitchFamily="34" charset="0"/>
              </a:rPr>
              <a:t>pplication forms </a:t>
            </a:r>
            <a:r>
              <a:rPr lang="en-US" sz="2400" dirty="0">
                <a:solidFill>
                  <a:schemeClr val="tx2"/>
                </a:solidFill>
                <a:latin typeface="Arial" panose="020B0604020202020204" pitchFamily="34" charset="0"/>
                <a:cs typeface="Arial" panose="020B0604020202020204" pitchFamily="34" charset="0"/>
              </a:rPr>
              <a:t>are posted on the APCD website: </a:t>
            </a:r>
            <a:r>
              <a:rPr lang="en-US" sz="2400" dirty="0">
                <a:solidFill>
                  <a:schemeClr val="tx2"/>
                </a:solidFill>
                <a:latin typeface="Arial" panose="020B0604020202020204" pitchFamily="34" charset="0"/>
                <a:cs typeface="Arial" panose="020B0604020202020204" pitchFamily="34" charset="0"/>
                <a:hlinkClick r:id="rId3"/>
              </a:rPr>
              <a:t>http://</a:t>
            </a:r>
            <a:r>
              <a:rPr lang="en-US" sz="2400" dirty="0" smtClean="0">
                <a:solidFill>
                  <a:schemeClr val="tx2"/>
                </a:solidFill>
                <a:latin typeface="Arial" panose="020B0604020202020204" pitchFamily="34" charset="0"/>
                <a:cs typeface="Arial" panose="020B0604020202020204" pitchFamily="34" charset="0"/>
                <a:hlinkClick r:id="rId3"/>
              </a:rPr>
              <a:t>www.chiamass.gov/application-documents\</a:t>
            </a:r>
            <a:endParaRPr lang="en-US" sz="2400" dirty="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2011-2015 data is available now</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Release documentation (including full data specifications and release documentation) has been posted </a:t>
            </a:r>
            <a:r>
              <a:rPr lang="en-US" sz="2400" dirty="0">
                <a:solidFill>
                  <a:schemeClr val="tx2"/>
                </a:solidFill>
                <a:latin typeface="Arial" panose="020B0604020202020204" pitchFamily="34" charset="0"/>
                <a:cs typeface="Arial" panose="020B0604020202020204" pitchFamily="34" charset="0"/>
              </a:rPr>
              <a:t>to the APCD website: </a:t>
            </a:r>
            <a:r>
              <a:rPr lang="en-US" sz="2400" dirty="0">
                <a:solidFill>
                  <a:schemeClr val="tx2"/>
                </a:solidFill>
                <a:latin typeface="Arial" panose="020B0604020202020204" pitchFamily="34" charset="0"/>
                <a:cs typeface="Arial" panose="020B0604020202020204" pitchFamily="34" charset="0"/>
                <a:hlinkClick r:id="rId4"/>
              </a:rPr>
              <a:t>http://www.chiamass.gov/ma-apcd</a:t>
            </a:r>
            <a:r>
              <a:rPr lang="en-US" sz="2400" dirty="0" smtClean="0">
                <a:solidFill>
                  <a:schemeClr val="tx2"/>
                </a:solidFill>
                <a:latin typeface="Arial" panose="020B0604020202020204" pitchFamily="34" charset="0"/>
                <a:cs typeface="Arial" panose="020B0604020202020204" pitchFamily="34" charset="0"/>
                <a:hlinkClick r:id="rId4"/>
              </a:rPr>
              <a:t>/</a:t>
            </a:r>
            <a:r>
              <a:rPr lang="en-US" sz="2400" dirty="0" smtClean="0">
                <a:solidFill>
                  <a:schemeClr val="tx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14181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Target release timeframe is Fall 2017</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More </a:t>
            </a:r>
            <a:r>
              <a:rPr lang="en-US" sz="2400" dirty="0" smtClean="0">
                <a:solidFill>
                  <a:schemeClr val="tx2"/>
                </a:solidFill>
                <a:latin typeface="Arial" panose="020B0604020202020204" pitchFamily="34" charset="0"/>
                <a:cs typeface="Arial" panose="020B0604020202020204" pitchFamily="34" charset="0"/>
              </a:rPr>
              <a:t>information on the Release </a:t>
            </a:r>
            <a:r>
              <a:rPr lang="en-US" sz="2400" dirty="0" smtClean="0">
                <a:solidFill>
                  <a:schemeClr val="tx2"/>
                </a:solidFill>
                <a:latin typeface="Arial" panose="020B0604020202020204" pitchFamily="34" charset="0"/>
                <a:cs typeface="Arial" panose="020B0604020202020204" pitchFamily="34" charset="0"/>
              </a:rPr>
              <a:t>will be announced at the APCD User Workgroup as we get closer to </a:t>
            </a:r>
            <a:r>
              <a:rPr lang="en-US" sz="2400" dirty="0" smtClean="0">
                <a:solidFill>
                  <a:schemeClr val="tx2"/>
                </a:solidFill>
                <a:latin typeface="Arial" panose="020B0604020202020204" pitchFamily="34" charset="0"/>
                <a:cs typeface="Arial" panose="020B0604020202020204" pitchFamily="34" charset="0"/>
              </a:rPr>
              <a:t>release</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New application being posted today</a:t>
            </a:r>
            <a:endParaRPr lang="en-US" sz="24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Make sure you’re signed up for CHIA’s email list to receive important announcements:</a:t>
            </a:r>
          </a:p>
          <a:p>
            <a:r>
              <a:rPr lang="en-US" sz="2400" dirty="0" smtClean="0">
                <a:solidFill>
                  <a:schemeClr val="tx2"/>
                </a:solidFill>
                <a:latin typeface="Arial" panose="020B0604020202020204" pitchFamily="34" charset="0"/>
                <a:cs typeface="Arial" panose="020B0604020202020204" pitchFamily="34" charset="0"/>
              </a:rPr>
              <a:t> 	</a:t>
            </a:r>
            <a:r>
              <a:rPr lang="en-US" sz="2800" dirty="0" smtClean="0">
                <a:solidFill>
                  <a:schemeClr val="tx2"/>
                </a:solidFill>
                <a:latin typeface="Arial" panose="020B0604020202020204" pitchFamily="34" charset="0"/>
                <a:cs typeface="Arial" panose="020B0604020202020204" pitchFamily="34" charset="0"/>
                <a:hlinkClick r:id="rId3"/>
              </a:rPr>
              <a:t>Sign Up Here</a:t>
            </a:r>
            <a:endParaRPr lang="en-US" sz="28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FY16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READY NOW</a:t>
            </a:r>
            <a:endParaRPr lang="en-US" sz="2000" b="1" dirty="0" smtClean="0">
              <a:solidFill>
                <a:srgbClr val="00B05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FF00"/>
                </a:solidFill>
                <a:latin typeface="Arial" panose="020B0604020202020204" pitchFamily="34" charset="0"/>
                <a:cs typeface="Arial" panose="020B0604020202020204" pitchFamily="34" charset="0"/>
              </a:rPr>
              <a:t>SEPTEMBER</a:t>
            </a:r>
            <a:endParaRPr lang="en-US" sz="1600" b="1" dirty="0" smtClean="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445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Request Future Years of Data</a:t>
            </a:r>
            <a:endParaRPr lang="en-US" dirty="0"/>
          </a:p>
        </p:txBody>
      </p:sp>
      <p:sp>
        <p:nvSpPr>
          <p:cNvPr id="3" name="Subtitle 2"/>
          <p:cNvSpPr>
            <a:spLocks noGrp="1"/>
          </p:cNvSpPr>
          <p:nvPr>
            <p:ph type="subTitle" idx="1"/>
          </p:nvPr>
        </p:nvSpPr>
        <p:spPr/>
        <p:txBody>
          <a:bodyPr/>
          <a:lstStyle/>
          <a:p>
            <a:r>
              <a:rPr lang="en-US" sz="2400" dirty="0" smtClean="0"/>
              <a:t>Applicants can now request </a:t>
            </a:r>
            <a:r>
              <a:rPr lang="en-US" sz="2400" u="sng" dirty="0" smtClean="0"/>
              <a:t>FUTURE YEARS OF DATA </a:t>
            </a:r>
            <a:r>
              <a:rPr lang="en-US" sz="2400" dirty="0" smtClean="0"/>
              <a:t>for both APCD and Case Mix.</a:t>
            </a:r>
            <a:endParaRPr lang="en-US" sz="2400" u="sng" dirty="0" smtClean="0"/>
          </a:p>
          <a:p>
            <a:pPr marL="342900" indent="-342900">
              <a:buFont typeface="Arial" panose="020B0604020202020204" pitchFamily="34" charset="0"/>
              <a:buChar char="•"/>
            </a:pPr>
            <a:r>
              <a:rPr lang="en-US" sz="2400" dirty="0" smtClean="0"/>
              <a:t>Initial project requires Data Privacy Committee and Data Release Committee review</a:t>
            </a:r>
          </a:p>
          <a:p>
            <a:pPr marL="342900" indent="-342900">
              <a:buFont typeface="Arial" panose="020B0604020202020204" pitchFamily="34" charset="0"/>
              <a:buChar char="•"/>
            </a:pPr>
            <a:r>
              <a:rPr lang="en-US" sz="2400" dirty="0" smtClean="0"/>
              <a:t>Additional years (up to 5 years) </a:t>
            </a:r>
            <a:r>
              <a:rPr lang="en-US" sz="2400" dirty="0"/>
              <a:t>or release versions of data will be released </a:t>
            </a:r>
            <a:r>
              <a:rPr lang="en-US" sz="2400" i="1" dirty="0"/>
              <a:t>upon availability </a:t>
            </a:r>
            <a:r>
              <a:rPr lang="en-US" sz="2400" dirty="0"/>
              <a:t>and the Recipient’s completion of a </a:t>
            </a:r>
            <a:r>
              <a:rPr lang="en-US" sz="2400" u="sng" dirty="0" smtClean="0"/>
              <a:t>Certificate </a:t>
            </a:r>
            <a:r>
              <a:rPr lang="en-US" sz="2400" u="sng" dirty="0"/>
              <a:t>of Continued </a:t>
            </a:r>
            <a:r>
              <a:rPr lang="en-US" sz="2400" u="sng" dirty="0" smtClean="0"/>
              <a:t>Need</a:t>
            </a:r>
            <a:r>
              <a:rPr lang="en-US" sz="2400" dirty="0" smtClean="0"/>
              <a:t> (Exhibit B of the revised DUA)</a:t>
            </a:r>
            <a:endParaRPr lang="en-US" sz="2400" u="sng" dirty="0" smtClean="0"/>
          </a:p>
          <a:p>
            <a:pPr marL="342900" indent="-342900">
              <a:buFont typeface="Arial" panose="020B0604020202020204" pitchFamily="34" charset="0"/>
              <a:buChar char="•"/>
            </a:pPr>
            <a:r>
              <a:rPr lang="en-US" sz="2400" dirty="0" smtClean="0"/>
              <a:t>No additional review required for these additional years of </a:t>
            </a:r>
            <a:r>
              <a:rPr lang="en-US" sz="2400" dirty="0" smtClean="0"/>
              <a:t>data unless your request changes</a:t>
            </a:r>
            <a:endParaRPr lang="en-US" sz="2400" dirty="0" smtClean="0"/>
          </a:p>
          <a:p>
            <a:pPr marL="342900" indent="-342900">
              <a:buFont typeface="Arial" panose="020B0604020202020204" pitchFamily="34" charset="0"/>
              <a:buChar char="•"/>
            </a:pPr>
            <a:r>
              <a:rPr lang="en-US" sz="2400" dirty="0" smtClean="0"/>
              <a:t>Normal data fees still apply</a:t>
            </a:r>
            <a:endParaRPr lang="en-US" sz="2400" dirty="0"/>
          </a:p>
        </p:txBody>
      </p:sp>
    </p:spTree>
    <p:extLst>
      <p:ext uri="{BB962C8B-B14F-4D97-AF65-F5344CB8AC3E}">
        <p14:creationId xmlns:p14="http://schemas.microsoft.com/office/powerpoint/2010/main" val="4202971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For users of APCD Release 5.0 that are already on the “recurring request” track, please email Adam (</a:t>
            </a:r>
            <a:r>
              <a:rPr lang="en-US" sz="2400" dirty="0" smtClean="0">
                <a:solidFill>
                  <a:schemeClr val="tx2"/>
                </a:solidFill>
                <a:latin typeface="Arial" panose="020B0604020202020204" pitchFamily="34" charset="0"/>
                <a:cs typeface="Arial" panose="020B0604020202020204" pitchFamily="34" charset="0"/>
                <a:hlinkClick r:id="rId3"/>
              </a:rPr>
              <a:t>adam.tapply@state.ma.us</a:t>
            </a:r>
            <a:r>
              <a:rPr lang="en-US" sz="2400" dirty="0" smtClean="0">
                <a:solidFill>
                  <a:schemeClr val="tx2"/>
                </a:solidFill>
                <a:latin typeface="Arial" panose="020B0604020202020204" pitchFamily="34" charset="0"/>
                <a:cs typeface="Arial" panose="020B0604020202020204" pitchFamily="34" charset="0"/>
              </a:rPr>
              <a:t>) and Scott (</a:t>
            </a:r>
            <a:r>
              <a:rPr lang="en-US" sz="2400" dirty="0" smtClean="0">
                <a:solidFill>
                  <a:schemeClr val="tx2"/>
                </a:solidFill>
                <a:latin typeface="Arial" panose="020B0604020202020204" pitchFamily="34" charset="0"/>
                <a:cs typeface="Arial" panose="020B0604020202020204" pitchFamily="34" charset="0"/>
                <a:hlinkClick r:id="rId4"/>
              </a:rPr>
              <a:t>scott.curley@state.ma.us</a:t>
            </a:r>
            <a:r>
              <a:rPr lang="en-US" sz="2400" dirty="0" smtClean="0">
                <a:solidFill>
                  <a:schemeClr val="tx2"/>
                </a:solidFill>
                <a:latin typeface="Arial" panose="020B0604020202020204" pitchFamily="34" charset="0"/>
                <a:cs typeface="Arial" panose="020B0604020202020204" pitchFamily="34" charset="0"/>
              </a:rPr>
              <a:t>), before you submit any new documents for your Release 6.0 request.</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Please include your project title and IRBNet #</a:t>
            </a:r>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0974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MassHealth</a:t>
            </a:r>
            <a:r>
              <a:rPr lang="en-US" dirty="0" smtClean="0"/>
              <a:t> Data Issue</a:t>
            </a:r>
            <a:endParaRPr lang="en-US" dirty="0"/>
          </a:p>
        </p:txBody>
      </p:sp>
      <p:sp>
        <p:nvSpPr>
          <p:cNvPr id="3" name="Subtitle 2"/>
          <p:cNvSpPr>
            <a:spLocks noGrp="1"/>
          </p:cNvSpPr>
          <p:nvPr>
            <p:ph type="subTitle" idx="1"/>
          </p:nvPr>
        </p:nvSpPr>
        <p:spPr/>
        <p:txBody>
          <a:bodyPr/>
          <a:lstStyle/>
          <a:p>
            <a:r>
              <a:rPr lang="en-US" sz="2400" b="1" u="sng" dirty="0" smtClean="0"/>
              <a:t>Summary</a:t>
            </a:r>
            <a:r>
              <a:rPr lang="en-US" sz="2400" dirty="0" smtClean="0"/>
              <a:t> </a:t>
            </a:r>
          </a:p>
          <a:p>
            <a:r>
              <a:rPr lang="en-US" sz="2400" dirty="0" err="1" smtClean="0"/>
              <a:t>MassHealth</a:t>
            </a:r>
            <a:r>
              <a:rPr lang="en-US" sz="2400" dirty="0" smtClean="0"/>
              <a:t> </a:t>
            </a:r>
            <a:r>
              <a:rPr lang="en-US" sz="2400" dirty="0"/>
              <a:t>claims for submission periods January 2011 – October 2012 included diagnosis codes that were not correctly associated with each claim line. Due to the inherent nature of the issue there is no ability for a researcher to determine the appropriate diagnoses for affected claims</a:t>
            </a:r>
            <a:r>
              <a:rPr lang="en-US" sz="2400" dirty="0" smtClean="0"/>
              <a:t>.</a:t>
            </a:r>
          </a:p>
          <a:p>
            <a:endParaRPr lang="en-US" sz="2400" dirty="0"/>
          </a:p>
          <a:p>
            <a:r>
              <a:rPr lang="en-US" sz="2400" dirty="0" smtClean="0"/>
              <a:t>All APCD Releases that contain this period are affected.</a:t>
            </a:r>
            <a:endParaRPr lang="en-US" sz="2400" dirty="0"/>
          </a:p>
        </p:txBody>
      </p:sp>
    </p:spTree>
    <p:extLst>
      <p:ext uri="{BB962C8B-B14F-4D97-AF65-F5344CB8AC3E}">
        <p14:creationId xmlns:p14="http://schemas.microsoft.com/office/powerpoint/2010/main" val="778240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MassHealth</a:t>
            </a:r>
            <a:r>
              <a:rPr lang="en-US" dirty="0" smtClean="0"/>
              <a:t> Data Issue</a:t>
            </a:r>
            <a:endParaRPr lang="en-US" dirty="0"/>
          </a:p>
        </p:txBody>
      </p:sp>
      <p:sp>
        <p:nvSpPr>
          <p:cNvPr id="3" name="Subtitle 2"/>
          <p:cNvSpPr>
            <a:spLocks noGrp="1"/>
          </p:cNvSpPr>
          <p:nvPr>
            <p:ph type="subTitle" idx="1"/>
          </p:nvPr>
        </p:nvSpPr>
        <p:spPr/>
        <p:txBody>
          <a:bodyPr/>
          <a:lstStyle/>
          <a:p>
            <a:r>
              <a:rPr lang="en-US" sz="2400" b="1" u="sng" dirty="0" smtClean="0"/>
              <a:t>Update: </a:t>
            </a:r>
            <a:r>
              <a:rPr lang="en-US" sz="2400" b="1" u="sng" dirty="0" smtClean="0"/>
              <a:t>August</a:t>
            </a:r>
            <a:r>
              <a:rPr lang="en-US" sz="2400" b="1" u="sng" dirty="0" smtClean="0"/>
              <a:t> 2017</a:t>
            </a:r>
            <a:endParaRPr lang="en-US" sz="2400" b="1" u="sng" dirty="0" smtClean="0"/>
          </a:p>
          <a:p>
            <a:r>
              <a:rPr lang="en-US" sz="2400" dirty="0" smtClean="0"/>
              <a:t>All patches have been delivered.</a:t>
            </a:r>
            <a:endParaRPr lang="en-US" sz="2400" dirty="0"/>
          </a:p>
          <a:p>
            <a:endParaRPr lang="en-US" sz="2400" dirty="0"/>
          </a:p>
        </p:txBody>
      </p:sp>
    </p:spTree>
    <p:extLst>
      <p:ext uri="{BB962C8B-B14F-4D97-AF65-F5344CB8AC3E}">
        <p14:creationId xmlns:p14="http://schemas.microsoft.com/office/powerpoint/2010/main" val="2183313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21391</TotalTime>
  <Words>1473</Words>
  <Application>Microsoft Office PowerPoint</Application>
  <PresentationFormat>On-screen Show (4:3)</PresentationFormat>
  <Paragraphs>300</Paragraphs>
  <Slides>18</Slides>
  <Notes>18</Notes>
  <HiddenSlides>0</HiddenSlides>
  <MMClips>0</MMClips>
  <ScaleCrop>false</ScaleCrop>
  <HeadingPairs>
    <vt:vector size="4" baseType="variant">
      <vt:variant>
        <vt:lpstr>Theme</vt:lpstr>
      </vt:variant>
      <vt:variant>
        <vt:i4>5</vt:i4>
      </vt:variant>
      <vt:variant>
        <vt:lpstr>Slide Titles</vt:lpstr>
      </vt:variant>
      <vt:variant>
        <vt:i4>18</vt:i4>
      </vt:variant>
    </vt:vector>
  </HeadingPairs>
  <TitlesOfParts>
    <vt:vector size="23" baseType="lpstr">
      <vt:lpstr>content option A</vt:lpstr>
      <vt:lpstr>HIT January 2014</vt:lpstr>
      <vt:lpstr>1_content option A</vt:lpstr>
      <vt:lpstr>1_HIT January 2014</vt:lpstr>
      <vt:lpstr>Office Theme</vt:lpstr>
      <vt:lpstr>MA Center for Health Information &amp; Analysis  MA APCD User Workgroup</vt:lpstr>
      <vt:lpstr>Agenda</vt:lpstr>
      <vt:lpstr>MA APCD Release 5.0</vt:lpstr>
      <vt:lpstr>MA APCD Release 6.0</vt:lpstr>
      <vt:lpstr>Case Mix FY16 Release Calendar</vt:lpstr>
      <vt:lpstr>Request Future Years of Data</vt:lpstr>
      <vt:lpstr>MA APCD Release 6.0</vt:lpstr>
      <vt:lpstr>MassHealth Data Issue</vt:lpstr>
      <vt:lpstr>MassHealth Data Issue</vt:lpstr>
      <vt:lpstr>New July 2017 MA APCD Release 5.0 Technical Data Profiling Dashboards for  Member Eligibility (ME) and Medical Claims (MC)</vt:lpstr>
      <vt:lpstr> QUESTIONS?</vt:lpstr>
      <vt:lpstr>Question: In the Medical Claims file, what is the use of column “Denied Flag” due to the fact that we have the column “Highest Version Denied?”</vt:lpstr>
      <vt:lpstr>Question: In the Medical Claims file, what is the use of column “Denied Flag” due to the fact that we have the column “Highest Version Denied?” (continued)</vt:lpstr>
      <vt:lpstr>Question: In the Medical Claims file, what is the use of column “Denied Flag” due to the fact that we have the column “Highest Version Denied?” (continued)</vt:lpstr>
      <vt:lpstr>Question: How many people are enrolled in the new MassHealth and Medicare Duals Project One Care? </vt:lpstr>
      <vt:lpstr>Question: I see lots of fields in the APCD with the words “Linkage ID” as part of their name and am confused about which fields should used for between file linkage?</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Adam Tapply</cp:lastModifiedBy>
  <cp:revision>472</cp:revision>
  <cp:lastPrinted>2017-08-22T17:16:01Z</cp:lastPrinted>
  <dcterms:created xsi:type="dcterms:W3CDTF">2014-04-22T00:14:56Z</dcterms:created>
  <dcterms:modified xsi:type="dcterms:W3CDTF">2017-08-22T18:40:38Z</dcterms:modified>
</cp:coreProperties>
</file>