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57" r:id="rId6"/>
    <p:sldId id="261" r:id="rId7"/>
    <p:sldId id="264" r:id="rId8"/>
    <p:sldId id="265" r:id="rId9"/>
    <p:sldId id="266" r:id="rId10"/>
    <p:sldId id="269" r:id="rId11"/>
    <p:sldId id="271" r:id="rId12"/>
    <p:sldId id="295" r:id="rId13"/>
    <p:sldId id="268" r:id="rId14"/>
    <p:sldId id="272" r:id="rId15"/>
    <p:sldId id="292" r:id="rId16"/>
    <p:sldId id="293" r:id="rId17"/>
    <p:sldId id="270" r:id="rId18"/>
    <p:sldId id="294" r:id="rId19"/>
    <p:sldId id="289" r:id="rId20"/>
    <p:sldId id="298" r:id="rId21"/>
    <p:sldId id="280" r:id="rId22"/>
    <p:sldId id="297" r:id="rId23"/>
    <p:sldId id="291" r:id="rId24"/>
    <p:sldId id="276"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D6ABDC-15E1-47F2-46DF-368CBA4FF7A8}" name="Deborah Gray" initials="DG" userId="S::Deborah.Gray@chiamass.gov::0ecee90e-8459-4c7d-ba54-fe9c523587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1"/>
    <p:restoredTop sz="96240"/>
  </p:normalViewPr>
  <p:slideViewPr>
    <p:cSldViewPr snapToGrid="0">
      <p:cViewPr varScale="1">
        <p:scale>
          <a:sx n="63" d="100"/>
          <a:sy n="63" d="100"/>
        </p:scale>
        <p:origin x="8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500" dirty="0"/>
              <a:t>Fig 1. FY2018-2023 HID</a:t>
            </a:r>
            <a:r>
              <a:rPr lang="en-US" sz="1500" baseline="0" dirty="0"/>
              <a:t> BH</a:t>
            </a:r>
            <a:r>
              <a:rPr lang="en-US" sz="1500" dirty="0"/>
              <a:t> Volume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Discharge Volume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trendline>
            <c:spPr>
              <a:ln w="19050" cap="rnd">
                <a:solidFill>
                  <a:schemeClr val="accent5"/>
                </a:solidFill>
              </a:ln>
              <a:effectLst/>
            </c:spPr>
            <c:trendlineType val="linear"/>
            <c:dispRSqr val="0"/>
            <c:dispEq val="0"/>
          </c:trendline>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_(* #,##0_);_(* \(#,##0\);_(* "-"??_);_(@_)</c:formatCode>
                <c:ptCount val="6"/>
                <c:pt idx="0">
                  <c:v>58588</c:v>
                </c:pt>
                <c:pt idx="1">
                  <c:v>58324</c:v>
                </c:pt>
                <c:pt idx="2">
                  <c:v>53834</c:v>
                </c:pt>
                <c:pt idx="3">
                  <c:v>50691</c:v>
                </c:pt>
                <c:pt idx="4">
                  <c:v>43666</c:v>
                </c:pt>
                <c:pt idx="5">
                  <c:v>44651</c:v>
                </c:pt>
              </c:numCache>
            </c:numRef>
          </c:val>
          <c:extLst>
            <c:ext xmlns:c16="http://schemas.microsoft.com/office/drawing/2014/chart" uri="{C3380CC4-5D6E-409C-BE32-E72D297353CC}">
              <c16:uniqueId val="{00000001-EC24-42D1-B956-5A352F7B6BFB}"/>
            </c:ext>
          </c:extLst>
        </c:ser>
        <c:dLbls>
          <c:dLblPos val="outEnd"/>
          <c:showLegendKey val="0"/>
          <c:showVal val="1"/>
          <c:showCatName val="0"/>
          <c:showSerName val="0"/>
          <c:showPercent val="0"/>
          <c:showBubbleSize val="0"/>
        </c:dLbls>
        <c:gapWidth val="100"/>
        <c:overlap val="-24"/>
        <c:axId val="109461775"/>
        <c:axId val="109455535"/>
      </c:barChart>
      <c:catAx>
        <c:axId val="10946177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455535"/>
        <c:crosses val="autoZero"/>
        <c:auto val="1"/>
        <c:lblAlgn val="ctr"/>
        <c:lblOffset val="100"/>
        <c:noMultiLvlLbl val="0"/>
      </c:catAx>
      <c:valAx>
        <c:axId val="109455535"/>
        <c:scaling>
          <c:orientation val="minMax"/>
          <c:max val="60000"/>
          <c:min val="35000"/>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461775"/>
        <c:crosses val="autoZero"/>
        <c:crossBetween val="between"/>
        <c:majorUnit val="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500" dirty="0"/>
              <a:t>Fig 2. FY2018-2023 ED</a:t>
            </a:r>
            <a:r>
              <a:rPr lang="en-US" sz="1500" baseline="0" dirty="0"/>
              <a:t> BH</a:t>
            </a:r>
            <a:r>
              <a:rPr lang="en-US" sz="1500" dirty="0"/>
              <a:t> Visit Volume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Visit Volume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trendline>
            <c:spPr>
              <a:ln w="19050" cap="rnd">
                <a:solidFill>
                  <a:schemeClr val="accent5"/>
                </a:solidFill>
              </a:ln>
              <a:effectLst/>
            </c:spPr>
            <c:trendlineType val="linear"/>
            <c:dispRSqr val="0"/>
            <c:dispEq val="0"/>
          </c:trendline>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_(* #,##0_);_(* \(#,##0\);_(* "-"??_);_(@_)</c:formatCode>
                <c:ptCount val="6"/>
                <c:pt idx="0">
                  <c:v>165794</c:v>
                </c:pt>
                <c:pt idx="1">
                  <c:v>160822</c:v>
                </c:pt>
                <c:pt idx="2">
                  <c:v>138525</c:v>
                </c:pt>
                <c:pt idx="3">
                  <c:v>131714</c:v>
                </c:pt>
                <c:pt idx="4">
                  <c:v>125424</c:v>
                </c:pt>
                <c:pt idx="5">
                  <c:v>112400</c:v>
                </c:pt>
              </c:numCache>
            </c:numRef>
          </c:val>
          <c:extLst>
            <c:ext xmlns:c16="http://schemas.microsoft.com/office/drawing/2014/chart" uri="{C3380CC4-5D6E-409C-BE32-E72D297353CC}">
              <c16:uniqueId val="{00000001-7023-4FC7-858F-C8BE52C67211}"/>
            </c:ext>
          </c:extLst>
        </c:ser>
        <c:dLbls>
          <c:dLblPos val="outEnd"/>
          <c:showLegendKey val="0"/>
          <c:showVal val="1"/>
          <c:showCatName val="0"/>
          <c:showSerName val="0"/>
          <c:showPercent val="0"/>
          <c:showBubbleSize val="0"/>
        </c:dLbls>
        <c:gapWidth val="100"/>
        <c:overlap val="-24"/>
        <c:axId val="109461775"/>
        <c:axId val="109455535"/>
      </c:barChart>
      <c:catAx>
        <c:axId val="10946177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455535"/>
        <c:crosses val="autoZero"/>
        <c:auto val="1"/>
        <c:lblAlgn val="ctr"/>
        <c:lblOffset val="100"/>
        <c:noMultiLvlLbl val="0"/>
      </c:catAx>
      <c:valAx>
        <c:axId val="109455535"/>
        <c:scaling>
          <c:orientation val="minMax"/>
          <c:max val="200000"/>
          <c:min val="80000"/>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461775"/>
        <c:crosses val="autoZero"/>
        <c:crossBetween val="between"/>
        <c:majorUnit val="3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500" dirty="0"/>
              <a:t>Fig 3. FY2018-2023 OS</a:t>
            </a:r>
            <a:r>
              <a:rPr lang="en-US" sz="1500" baseline="0" dirty="0"/>
              <a:t> BH Stay</a:t>
            </a:r>
            <a:r>
              <a:rPr lang="en-US" sz="1500" dirty="0"/>
              <a:t> Volume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Stays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trendline>
            <c:spPr>
              <a:ln w="19050" cap="rnd">
                <a:solidFill>
                  <a:schemeClr val="accent5"/>
                </a:solidFill>
              </a:ln>
              <a:effectLst/>
            </c:spPr>
            <c:trendlineType val="linear"/>
            <c:dispRSqr val="0"/>
            <c:dispEq val="0"/>
          </c:trendline>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_(* #,##0_);_(* \(#,##0\);_(* "-"??_);_(@_)</c:formatCode>
                <c:ptCount val="6"/>
                <c:pt idx="0">
                  <c:v>10654</c:v>
                </c:pt>
                <c:pt idx="1">
                  <c:v>11998</c:v>
                </c:pt>
                <c:pt idx="2">
                  <c:v>10839</c:v>
                </c:pt>
                <c:pt idx="3">
                  <c:v>11470</c:v>
                </c:pt>
                <c:pt idx="4">
                  <c:v>11384</c:v>
                </c:pt>
                <c:pt idx="5">
                  <c:v>19469</c:v>
                </c:pt>
              </c:numCache>
            </c:numRef>
          </c:val>
          <c:extLst>
            <c:ext xmlns:c16="http://schemas.microsoft.com/office/drawing/2014/chart" uri="{C3380CC4-5D6E-409C-BE32-E72D297353CC}">
              <c16:uniqueId val="{00000001-EAC6-4F8F-881B-11C4179C6ABA}"/>
            </c:ext>
          </c:extLst>
        </c:ser>
        <c:dLbls>
          <c:dLblPos val="outEnd"/>
          <c:showLegendKey val="0"/>
          <c:showVal val="1"/>
          <c:showCatName val="0"/>
          <c:showSerName val="0"/>
          <c:showPercent val="0"/>
          <c:showBubbleSize val="0"/>
        </c:dLbls>
        <c:gapWidth val="100"/>
        <c:overlap val="-24"/>
        <c:axId val="109461775"/>
        <c:axId val="109455535"/>
      </c:barChart>
      <c:catAx>
        <c:axId val="10946177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455535"/>
        <c:crosses val="autoZero"/>
        <c:auto val="1"/>
        <c:lblAlgn val="ctr"/>
        <c:lblOffset val="100"/>
        <c:noMultiLvlLbl val="0"/>
      </c:catAx>
      <c:valAx>
        <c:axId val="109455535"/>
        <c:scaling>
          <c:orientation val="minMax"/>
          <c:max val="30000"/>
          <c:min val="5000"/>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461775"/>
        <c:crosses val="autoZero"/>
        <c:crossBetween val="between"/>
        <c:majorUnit val="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BF273-6613-4B98-AD43-35689AD7F566}"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CE025-6D7B-4D96-8F14-316C9FAB0551}" type="slidenum">
              <a:rPr lang="en-US" smtClean="0"/>
              <a:t>‹#›</a:t>
            </a:fld>
            <a:endParaRPr lang="en-US"/>
          </a:p>
        </p:txBody>
      </p:sp>
    </p:spTree>
    <p:extLst>
      <p:ext uri="{BB962C8B-B14F-4D97-AF65-F5344CB8AC3E}">
        <p14:creationId xmlns:p14="http://schemas.microsoft.com/office/powerpoint/2010/main" val="370400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CE025-6D7B-4D96-8F14-316C9FAB0551}" type="slidenum">
              <a:rPr lang="en-US" smtClean="0"/>
              <a:t>1</a:t>
            </a:fld>
            <a:endParaRPr lang="en-US"/>
          </a:p>
        </p:txBody>
      </p:sp>
    </p:spTree>
    <p:extLst>
      <p:ext uri="{BB962C8B-B14F-4D97-AF65-F5344CB8AC3E}">
        <p14:creationId xmlns:p14="http://schemas.microsoft.com/office/powerpoint/2010/main" val="362030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CE025-6D7B-4D96-8F14-316C9FAB0551}" type="slidenum">
              <a:rPr lang="en-US" smtClean="0"/>
              <a:t>7</a:t>
            </a:fld>
            <a:endParaRPr lang="en-US"/>
          </a:p>
        </p:txBody>
      </p:sp>
    </p:spTree>
    <p:extLst>
      <p:ext uri="{BB962C8B-B14F-4D97-AF65-F5344CB8AC3E}">
        <p14:creationId xmlns:p14="http://schemas.microsoft.com/office/powerpoint/2010/main" val="352382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3F0314-5F9C-480A-91E6-5917425CA9A1}" type="slidenum">
              <a:rPr lang="en-US" smtClean="0"/>
              <a:t>13</a:t>
            </a:fld>
            <a:endParaRPr lang="en-US"/>
          </a:p>
        </p:txBody>
      </p:sp>
    </p:spTree>
    <p:extLst>
      <p:ext uri="{BB962C8B-B14F-4D97-AF65-F5344CB8AC3E}">
        <p14:creationId xmlns:p14="http://schemas.microsoft.com/office/powerpoint/2010/main" val="34458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9CDB-980D-860A-9FF8-00BF92EAB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EEDD75-78E9-943D-A717-01EFD21C4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E133A-17F3-B924-CE11-815084F08F09}"/>
              </a:ext>
            </a:extLst>
          </p:cNvPr>
          <p:cNvSpPr>
            <a:spLocks noGrp="1"/>
          </p:cNvSpPr>
          <p:nvPr>
            <p:ph type="dt" sz="half" idx="10"/>
          </p:nvPr>
        </p:nvSpPr>
        <p:spPr/>
        <p:txBody>
          <a:bodyPr/>
          <a:lstStyle/>
          <a:p>
            <a:fld id="{AB13C699-E6DE-A340-9D72-F7BB39535468}" type="datetimeFigureOut">
              <a:rPr lang="en-US" smtClean="0"/>
              <a:t>10/22/2024</a:t>
            </a:fld>
            <a:endParaRPr lang="en-US"/>
          </a:p>
        </p:txBody>
      </p:sp>
      <p:sp>
        <p:nvSpPr>
          <p:cNvPr id="5" name="Footer Placeholder 4">
            <a:extLst>
              <a:ext uri="{FF2B5EF4-FFF2-40B4-BE49-F238E27FC236}">
                <a16:creationId xmlns:a16="http://schemas.microsoft.com/office/drawing/2014/main" id="{4CBD2704-9B88-C11A-E3D4-E12F08766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6B41D-F9FE-A129-4CE0-6A97EFD89BB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23559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5EF7-CEB1-0C66-D0B2-6945909E1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4A197-C319-C571-AEAC-A3EFD1BC1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E141-FDE3-E0A4-0CE2-833EB73E2E82}"/>
              </a:ext>
            </a:extLst>
          </p:cNvPr>
          <p:cNvSpPr>
            <a:spLocks noGrp="1"/>
          </p:cNvSpPr>
          <p:nvPr>
            <p:ph type="dt" sz="half" idx="10"/>
          </p:nvPr>
        </p:nvSpPr>
        <p:spPr/>
        <p:txBody>
          <a:bodyPr/>
          <a:lstStyle/>
          <a:p>
            <a:fld id="{AB13C699-E6DE-A340-9D72-F7BB39535468}" type="datetimeFigureOut">
              <a:rPr lang="en-US" smtClean="0"/>
              <a:t>10/22/2024</a:t>
            </a:fld>
            <a:endParaRPr lang="en-US"/>
          </a:p>
        </p:txBody>
      </p:sp>
      <p:sp>
        <p:nvSpPr>
          <p:cNvPr id="5" name="Footer Placeholder 4">
            <a:extLst>
              <a:ext uri="{FF2B5EF4-FFF2-40B4-BE49-F238E27FC236}">
                <a16:creationId xmlns:a16="http://schemas.microsoft.com/office/drawing/2014/main" id="{3708F122-5330-E540-554D-8D80437BB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7918-3BC3-8CCC-7934-4FA013E156F9}"/>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5467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22F65-DA02-E016-E0A3-31E1F58F9A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7979-F6AA-6995-FBFA-A080EB39B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9A4D4-2EDF-7A7B-4C1C-82D6F5E17B77}"/>
              </a:ext>
            </a:extLst>
          </p:cNvPr>
          <p:cNvSpPr>
            <a:spLocks noGrp="1"/>
          </p:cNvSpPr>
          <p:nvPr>
            <p:ph type="dt" sz="half" idx="10"/>
          </p:nvPr>
        </p:nvSpPr>
        <p:spPr/>
        <p:txBody>
          <a:bodyPr/>
          <a:lstStyle/>
          <a:p>
            <a:fld id="{AB13C699-E6DE-A340-9D72-F7BB39535468}" type="datetimeFigureOut">
              <a:rPr lang="en-US" smtClean="0"/>
              <a:t>10/22/2024</a:t>
            </a:fld>
            <a:endParaRPr lang="en-US"/>
          </a:p>
        </p:txBody>
      </p:sp>
      <p:sp>
        <p:nvSpPr>
          <p:cNvPr id="5" name="Footer Placeholder 4">
            <a:extLst>
              <a:ext uri="{FF2B5EF4-FFF2-40B4-BE49-F238E27FC236}">
                <a16:creationId xmlns:a16="http://schemas.microsoft.com/office/drawing/2014/main" id="{BE1A6B3D-9E2C-09E6-41B5-5984BF30B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7ADE-F3CB-F8B3-EAC2-BED7A3F9212B}"/>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2143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A8FA-4268-9A4D-5B3A-C539BC184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B8E00-B68D-6186-E28D-F504B4B4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6C96-F319-6FAC-C485-53C4295D1FCB}"/>
              </a:ext>
            </a:extLst>
          </p:cNvPr>
          <p:cNvSpPr>
            <a:spLocks noGrp="1"/>
          </p:cNvSpPr>
          <p:nvPr>
            <p:ph type="dt" sz="half" idx="10"/>
          </p:nvPr>
        </p:nvSpPr>
        <p:spPr/>
        <p:txBody>
          <a:bodyPr/>
          <a:lstStyle/>
          <a:p>
            <a:fld id="{AB13C699-E6DE-A340-9D72-F7BB39535468}" type="datetimeFigureOut">
              <a:rPr lang="en-US" smtClean="0"/>
              <a:t>10/22/2024</a:t>
            </a:fld>
            <a:endParaRPr lang="en-US"/>
          </a:p>
        </p:txBody>
      </p:sp>
      <p:sp>
        <p:nvSpPr>
          <p:cNvPr id="5" name="Footer Placeholder 4">
            <a:extLst>
              <a:ext uri="{FF2B5EF4-FFF2-40B4-BE49-F238E27FC236}">
                <a16:creationId xmlns:a16="http://schemas.microsoft.com/office/drawing/2014/main" id="{42E019A0-047A-A951-C0CE-49FE5376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7D56D-3827-F4A1-BC60-1C03A6A7F24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9883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369-CE07-C3AC-AAFE-D506E047D6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0353EF-3892-C865-9342-3E0EBFBCB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CBF51-7BC0-5BB6-AA88-E961360EA249}"/>
              </a:ext>
            </a:extLst>
          </p:cNvPr>
          <p:cNvSpPr>
            <a:spLocks noGrp="1"/>
          </p:cNvSpPr>
          <p:nvPr>
            <p:ph type="dt" sz="half" idx="10"/>
          </p:nvPr>
        </p:nvSpPr>
        <p:spPr/>
        <p:txBody>
          <a:bodyPr/>
          <a:lstStyle/>
          <a:p>
            <a:fld id="{AB13C699-E6DE-A340-9D72-F7BB39535468}" type="datetimeFigureOut">
              <a:rPr lang="en-US" smtClean="0"/>
              <a:t>10/22/2024</a:t>
            </a:fld>
            <a:endParaRPr lang="en-US"/>
          </a:p>
        </p:txBody>
      </p:sp>
      <p:sp>
        <p:nvSpPr>
          <p:cNvPr id="5" name="Footer Placeholder 4">
            <a:extLst>
              <a:ext uri="{FF2B5EF4-FFF2-40B4-BE49-F238E27FC236}">
                <a16:creationId xmlns:a16="http://schemas.microsoft.com/office/drawing/2014/main" id="{3B44E788-33F3-BCC8-8DD7-4B50B0EDA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E126-81D5-4A2B-D056-3ABB0FA5683F}"/>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82072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B82E-AC5F-621F-A492-6053A4EA7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5224C-2301-652B-B331-20E8756762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6DF1-450C-D8F4-88B6-7FF93F1FF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8A1C4-D999-64A0-C579-A77B53D5245C}"/>
              </a:ext>
            </a:extLst>
          </p:cNvPr>
          <p:cNvSpPr>
            <a:spLocks noGrp="1"/>
          </p:cNvSpPr>
          <p:nvPr>
            <p:ph type="dt" sz="half" idx="10"/>
          </p:nvPr>
        </p:nvSpPr>
        <p:spPr/>
        <p:txBody>
          <a:bodyPr/>
          <a:lstStyle/>
          <a:p>
            <a:fld id="{AB13C699-E6DE-A340-9D72-F7BB39535468}" type="datetimeFigureOut">
              <a:rPr lang="en-US" smtClean="0"/>
              <a:t>10/22/2024</a:t>
            </a:fld>
            <a:endParaRPr lang="en-US"/>
          </a:p>
        </p:txBody>
      </p:sp>
      <p:sp>
        <p:nvSpPr>
          <p:cNvPr id="6" name="Footer Placeholder 5">
            <a:extLst>
              <a:ext uri="{FF2B5EF4-FFF2-40B4-BE49-F238E27FC236}">
                <a16:creationId xmlns:a16="http://schemas.microsoft.com/office/drawing/2014/main" id="{DBAE471C-86DF-1563-EEF4-9EA3CB663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19950-3354-121A-4D61-1F434CDC153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2041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6630-832F-6AA0-3F93-F800CBDFA8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0A48A-47E6-B8CA-C073-C0724576D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BBD8E-7D09-1DCE-710F-166C0EDD0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6DE05-18A5-6AE7-7716-9A1688CDE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C41E5-9F4C-84A9-5D03-CD7D8233B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4BD51-D4A6-825A-453A-61CAE2592FD6}"/>
              </a:ext>
            </a:extLst>
          </p:cNvPr>
          <p:cNvSpPr>
            <a:spLocks noGrp="1"/>
          </p:cNvSpPr>
          <p:nvPr>
            <p:ph type="dt" sz="half" idx="10"/>
          </p:nvPr>
        </p:nvSpPr>
        <p:spPr/>
        <p:txBody>
          <a:bodyPr/>
          <a:lstStyle/>
          <a:p>
            <a:fld id="{AB13C699-E6DE-A340-9D72-F7BB39535468}" type="datetimeFigureOut">
              <a:rPr lang="en-US" smtClean="0"/>
              <a:t>10/22/2024</a:t>
            </a:fld>
            <a:endParaRPr lang="en-US"/>
          </a:p>
        </p:txBody>
      </p:sp>
      <p:sp>
        <p:nvSpPr>
          <p:cNvPr id="8" name="Footer Placeholder 7">
            <a:extLst>
              <a:ext uri="{FF2B5EF4-FFF2-40B4-BE49-F238E27FC236}">
                <a16:creationId xmlns:a16="http://schemas.microsoft.com/office/drawing/2014/main" id="{715F989D-C9EB-4B5F-F6CC-ED7F37BE0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FA12C5-9BAB-3565-3E84-4DE91901F7AC}"/>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8419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3C9C-2D59-E25C-F484-17257EAC5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1B542-5554-3D86-C5CB-6125989A18B2}"/>
              </a:ext>
            </a:extLst>
          </p:cNvPr>
          <p:cNvSpPr>
            <a:spLocks noGrp="1"/>
          </p:cNvSpPr>
          <p:nvPr>
            <p:ph type="dt" sz="half" idx="10"/>
          </p:nvPr>
        </p:nvSpPr>
        <p:spPr/>
        <p:txBody>
          <a:bodyPr/>
          <a:lstStyle/>
          <a:p>
            <a:fld id="{AB13C699-E6DE-A340-9D72-F7BB39535468}" type="datetimeFigureOut">
              <a:rPr lang="en-US" smtClean="0"/>
              <a:t>10/22/2024</a:t>
            </a:fld>
            <a:endParaRPr lang="en-US"/>
          </a:p>
        </p:txBody>
      </p:sp>
      <p:sp>
        <p:nvSpPr>
          <p:cNvPr id="4" name="Footer Placeholder 3">
            <a:extLst>
              <a:ext uri="{FF2B5EF4-FFF2-40B4-BE49-F238E27FC236}">
                <a16:creationId xmlns:a16="http://schemas.microsoft.com/office/drawing/2014/main" id="{E41EAD66-A8B5-B2B3-5954-6A9F90D5F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9A426-5916-E4B6-DEAF-F7D6D02B4C43}"/>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49120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5909-B0FE-7945-3E51-8DB3BA107580}"/>
              </a:ext>
            </a:extLst>
          </p:cNvPr>
          <p:cNvSpPr>
            <a:spLocks noGrp="1"/>
          </p:cNvSpPr>
          <p:nvPr>
            <p:ph type="dt" sz="half" idx="10"/>
          </p:nvPr>
        </p:nvSpPr>
        <p:spPr/>
        <p:txBody>
          <a:bodyPr/>
          <a:lstStyle/>
          <a:p>
            <a:fld id="{AB13C699-E6DE-A340-9D72-F7BB39535468}" type="datetimeFigureOut">
              <a:rPr lang="en-US" smtClean="0"/>
              <a:t>10/22/2024</a:t>
            </a:fld>
            <a:endParaRPr lang="en-US"/>
          </a:p>
        </p:txBody>
      </p:sp>
      <p:sp>
        <p:nvSpPr>
          <p:cNvPr id="3" name="Footer Placeholder 2">
            <a:extLst>
              <a:ext uri="{FF2B5EF4-FFF2-40B4-BE49-F238E27FC236}">
                <a16:creationId xmlns:a16="http://schemas.microsoft.com/office/drawing/2014/main" id="{53D78A1B-833B-5A5B-CAA6-8352FA26D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FA04-1474-7C1D-F2B0-D881BF3D7F1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419877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334-E7C8-8A6D-FC77-E8ABAACAE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E2D68B-EA21-A441-BC82-3805804F9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6DC13-7CD9-8227-2258-025E5870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11E45-016C-01D4-4F97-ABCABF5FFB84}"/>
              </a:ext>
            </a:extLst>
          </p:cNvPr>
          <p:cNvSpPr>
            <a:spLocks noGrp="1"/>
          </p:cNvSpPr>
          <p:nvPr>
            <p:ph type="dt" sz="half" idx="10"/>
          </p:nvPr>
        </p:nvSpPr>
        <p:spPr/>
        <p:txBody>
          <a:bodyPr/>
          <a:lstStyle/>
          <a:p>
            <a:fld id="{AB13C699-E6DE-A340-9D72-F7BB39535468}" type="datetimeFigureOut">
              <a:rPr lang="en-US" smtClean="0"/>
              <a:t>10/22/2024</a:t>
            </a:fld>
            <a:endParaRPr lang="en-US"/>
          </a:p>
        </p:txBody>
      </p:sp>
      <p:sp>
        <p:nvSpPr>
          <p:cNvPr id="6" name="Footer Placeholder 5">
            <a:extLst>
              <a:ext uri="{FF2B5EF4-FFF2-40B4-BE49-F238E27FC236}">
                <a16:creationId xmlns:a16="http://schemas.microsoft.com/office/drawing/2014/main" id="{8E921F39-D1A9-3BC6-F417-50C9F4B6E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3B30-CDDD-266C-4583-D055A0D01A6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1595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993-8C3A-5012-D6A4-01DC4CA32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8B84F4-4B95-D9BD-0E35-D8D9FDE56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5969C5-99D3-5798-37A0-779F03C0E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FD72E-FEAC-3C19-036C-157764F53306}"/>
              </a:ext>
            </a:extLst>
          </p:cNvPr>
          <p:cNvSpPr>
            <a:spLocks noGrp="1"/>
          </p:cNvSpPr>
          <p:nvPr>
            <p:ph type="dt" sz="half" idx="10"/>
          </p:nvPr>
        </p:nvSpPr>
        <p:spPr/>
        <p:txBody>
          <a:bodyPr/>
          <a:lstStyle/>
          <a:p>
            <a:fld id="{AB13C699-E6DE-A340-9D72-F7BB39535468}" type="datetimeFigureOut">
              <a:rPr lang="en-US" smtClean="0"/>
              <a:t>10/22/2024</a:t>
            </a:fld>
            <a:endParaRPr lang="en-US"/>
          </a:p>
        </p:txBody>
      </p:sp>
      <p:sp>
        <p:nvSpPr>
          <p:cNvPr id="6" name="Footer Placeholder 5">
            <a:extLst>
              <a:ext uri="{FF2B5EF4-FFF2-40B4-BE49-F238E27FC236}">
                <a16:creationId xmlns:a16="http://schemas.microsoft.com/office/drawing/2014/main" id="{B7268180-DB4B-6154-6B3B-23E405948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D2202-CBBC-3DE1-FB3A-600875E46CD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5383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E71A9-57A5-71B8-FC5E-7EC589095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80E1E-61FA-8995-84E8-86867DD12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DA625-745D-0AE0-F50E-5A3B01C78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C699-E6DE-A340-9D72-F7BB39535468}" type="datetimeFigureOut">
              <a:rPr lang="en-US" smtClean="0"/>
              <a:t>10/22/2024</a:t>
            </a:fld>
            <a:endParaRPr lang="en-US"/>
          </a:p>
        </p:txBody>
      </p:sp>
      <p:sp>
        <p:nvSpPr>
          <p:cNvPr id="5" name="Footer Placeholder 4">
            <a:extLst>
              <a:ext uri="{FF2B5EF4-FFF2-40B4-BE49-F238E27FC236}">
                <a16:creationId xmlns:a16="http://schemas.microsoft.com/office/drawing/2014/main" id="{05C0FD83-85A1-E22A-37C4-D61FEF8AE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9D11D-1BDF-3531-9939-AA6D2C62E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DCCC9-53D2-6244-BBB6-77A96A4145E6}" type="slidenum">
              <a:rPr lang="en-US" smtClean="0"/>
              <a:t>‹#›</a:t>
            </a:fld>
            <a:endParaRPr lang="en-US"/>
          </a:p>
        </p:txBody>
      </p:sp>
    </p:spTree>
    <p:extLst>
      <p:ext uri="{BB962C8B-B14F-4D97-AF65-F5344CB8AC3E}">
        <p14:creationId xmlns:p14="http://schemas.microsoft.com/office/powerpoint/2010/main" val="52877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www.chiamass.gov/status-of-data-reques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iamass.gov/application-documents/"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chiamass.gov/application-document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hiamass.gov/assets/Uploads/casemix/Case-Mix-Whitepaper.pdf"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hyperlink" Target="https://www.milbank.org/wp-content/uploads/2024/08/BH-Measurement-Technical-Specifications.pdf"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www.milbank.org/wp-content/uploads/2024/03/Appendix-A-Code-Set-Final.xlsx" TargetMode="External"/><Relationship Id="rId5" Type="http://schemas.openxmlformats.org/officeDocument/2006/relationships/hyperlink" Target="https://www.milbank.org/wp-content/uploads/2024/04/BH_SPENDING61824.pdf" TargetMode="External"/><Relationship Id="rId4" Type="http://schemas.openxmlformats.org/officeDocument/2006/relationships/hyperlink" Target="https://www.milbank.org/wp-content/uploads/2024/08/MMF-BH-Spend-Measurement-Policy.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hiamass.gov/ma-apcd-and-case-mix-user-workgroup-information/"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www.irbnet.org/release/home.html" TargetMode="External"/><Relationship Id="rId5" Type="http://schemas.openxmlformats.org/officeDocument/2006/relationships/image" Target="../media/image15.emf"/><Relationship Id="rId4" Type="http://schemas.openxmlformats.org/officeDocument/2006/relationships/hyperlink" Target="mailto:casemix.data@state.ma.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hiamass.gov/case-mix-data/"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chiamass.gov/case-mix-data-documentation-archive/"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chiamass.gov/ma-apc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hyperlink" Target="https://www.chiamass.gov/chia-data-user-workgroup-information/" TargetMode="External"/><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ecorative: Orange sidebar">
            <a:extLst>
              <a:ext uri="{FF2B5EF4-FFF2-40B4-BE49-F238E27FC236}">
                <a16:creationId xmlns:a16="http://schemas.microsoft.com/office/drawing/2014/main" id="{270FA1EA-23C5-DEFC-891A-2D791C8F9BBA}"/>
              </a:ext>
              <a:ext uri="{C183D7F6-B498-43B3-948B-1728B52AA6E4}">
                <adec:decorative xmlns:adec="http://schemas.microsoft.com/office/drawing/2017/decorative" val="1"/>
              </a:ext>
            </a:extLst>
          </p:cNvPr>
          <p:cNvSpPr/>
          <p:nvPr/>
        </p:nvSpPr>
        <p:spPr>
          <a:xfrm>
            <a:off x="-4847" y="-1936"/>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resentation Title">
            <a:extLst>
              <a:ext uri="{FF2B5EF4-FFF2-40B4-BE49-F238E27FC236}">
                <a16:creationId xmlns:a16="http://schemas.microsoft.com/office/drawing/2014/main" id="{9C25D8BB-7720-19D3-D34F-DEF8D0F7A5D6}"/>
              </a:ext>
            </a:extLst>
          </p:cNvPr>
          <p:cNvSpPr txBox="1">
            <a:spLocks/>
          </p:cNvSpPr>
          <p:nvPr/>
        </p:nvSpPr>
        <p:spPr>
          <a:xfrm>
            <a:off x="986657" y="1537878"/>
            <a:ext cx="1062696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CHIA Data User Workgroup</a:t>
            </a:r>
          </a:p>
        </p:txBody>
      </p:sp>
      <p:sp>
        <p:nvSpPr>
          <p:cNvPr id="7" name="Name &amp; Date">
            <a:extLst>
              <a:ext uri="{FF2B5EF4-FFF2-40B4-BE49-F238E27FC236}">
                <a16:creationId xmlns:a16="http://schemas.microsoft.com/office/drawing/2014/main" id="{9AD3CCE8-62E5-16B4-5226-2F2BB0581B3E}"/>
              </a:ext>
            </a:extLst>
          </p:cNvPr>
          <p:cNvSpPr txBox="1"/>
          <p:nvPr/>
        </p:nvSpPr>
        <p:spPr>
          <a:xfrm>
            <a:off x="986657" y="3061610"/>
            <a:ext cx="8397487" cy="1785104"/>
          </a:xfrm>
          <a:prstGeom prst="rect">
            <a:avLst/>
          </a:prstGeom>
          <a:noFill/>
        </p:spPr>
        <p:txBody>
          <a:bodyPr wrap="square" rtlCol="0">
            <a:spAutoFit/>
          </a:bodyPr>
          <a:lstStyle/>
          <a:p>
            <a:pPr>
              <a:spcBef>
                <a:spcPts val="1200"/>
              </a:spcBef>
            </a:pPr>
            <a:r>
              <a:rPr lang="en-US" sz="2000" dirty="0">
                <a:solidFill>
                  <a:schemeClr val="bg1"/>
                </a:solidFill>
                <a:latin typeface="Arial" panose="020B0604020202020204" pitchFamily="34" charset="0"/>
                <a:cs typeface="Arial" panose="020B0604020202020204" pitchFamily="34" charset="0"/>
              </a:rPr>
              <a:t>Donald Kirkwood, Manager of Data Release and Procurement</a:t>
            </a:r>
          </a:p>
          <a:p>
            <a:pPr>
              <a:spcBef>
                <a:spcPts val="1200"/>
              </a:spcBef>
            </a:pPr>
            <a:r>
              <a:rPr lang="en-US" sz="2000" dirty="0">
                <a:solidFill>
                  <a:schemeClr val="bg1"/>
                </a:solidFill>
                <a:latin typeface="Arial" panose="020B0604020202020204" pitchFamily="34" charset="0"/>
                <a:cs typeface="Arial" panose="020B0604020202020204" pitchFamily="34" charset="0"/>
              </a:rPr>
              <a:t>Anne Medinus, Senior Research Account Specialist</a:t>
            </a:r>
          </a:p>
          <a:p>
            <a:pPr>
              <a:spcBef>
                <a:spcPts val="1200"/>
              </a:spcBef>
            </a:pPr>
            <a:r>
              <a:rPr lang="en-US" sz="2000" dirty="0">
                <a:solidFill>
                  <a:schemeClr val="bg1"/>
                </a:solidFill>
                <a:latin typeface="Arial" panose="020B0604020202020204" pitchFamily="34" charset="0"/>
                <a:cs typeface="Arial" panose="020B0604020202020204" pitchFamily="34" charset="0"/>
              </a:rPr>
              <a:t>Sylvia Hobbs, Associate Director of Data Strategy and User Support</a:t>
            </a:r>
          </a:p>
          <a:p>
            <a:pPr>
              <a:spcBef>
                <a:spcPts val="1200"/>
              </a:spcBef>
            </a:pPr>
            <a:r>
              <a:rPr lang="en-US" sz="2000" dirty="0">
                <a:solidFill>
                  <a:schemeClr val="bg1"/>
                </a:solidFill>
                <a:latin typeface="Arial" panose="020B0604020202020204" pitchFamily="34" charset="0"/>
                <a:cs typeface="Arial" panose="020B0604020202020204" pitchFamily="34" charset="0"/>
              </a:rPr>
              <a:t>October 22, 2024</a:t>
            </a:r>
          </a:p>
        </p:txBody>
      </p:sp>
      <p:sp>
        <p:nvSpPr>
          <p:cNvPr id="8" name="Footer">
            <a:extLst>
              <a:ext uri="{FF2B5EF4-FFF2-40B4-BE49-F238E27FC236}">
                <a16:creationId xmlns:a16="http://schemas.microsoft.com/office/drawing/2014/main" id="{A6C39D8E-0FBD-FD09-78BD-4A82D2F583BA}"/>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October 22, 2024</a:t>
            </a:r>
          </a:p>
        </p:txBody>
      </p:sp>
      <p:cxnSp>
        <p:nvCxnSpPr>
          <p:cNvPr id="9" name="Decorative: horizontal rule">
            <a:extLst>
              <a:ext uri="{FF2B5EF4-FFF2-40B4-BE49-F238E27FC236}">
                <a16:creationId xmlns:a16="http://schemas.microsoft.com/office/drawing/2014/main" id="{4C4E9E53-94D2-B624-B91B-20D01E3A9A6F}"/>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CHIA Logo" descr="CHIA logo">
            <a:extLst>
              <a:ext uri="{FF2B5EF4-FFF2-40B4-BE49-F238E27FC236}">
                <a16:creationId xmlns:a16="http://schemas.microsoft.com/office/drawing/2014/main" id="{2A76CA9A-1E03-E86F-4C83-4BDE0187B549}"/>
              </a:ext>
            </a:extLst>
          </p:cNvPr>
          <p:cNvPicPr>
            <a:picLocks noChangeAspect="1"/>
          </p:cNvPicPr>
          <p:nvPr/>
        </p:nvPicPr>
        <p:blipFill>
          <a:blip r:embed="rId3"/>
          <a:stretch>
            <a:fillRect/>
          </a:stretch>
        </p:blipFill>
        <p:spPr>
          <a:xfrm>
            <a:off x="11145130" y="6299971"/>
            <a:ext cx="475741" cy="475741"/>
          </a:xfrm>
          <a:prstGeom prst="rect">
            <a:avLst/>
          </a:prstGeom>
        </p:spPr>
      </p:pic>
    </p:spTree>
    <p:extLst>
      <p:ext uri="{BB962C8B-B14F-4D97-AF65-F5344CB8AC3E}">
        <p14:creationId xmlns:p14="http://schemas.microsoft.com/office/powerpoint/2010/main" val="388888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555CB9-F7E3-2AD0-B253-CA829072745A}"/>
              </a:ext>
            </a:extLst>
          </p:cNvPr>
          <p:cNvPicPr>
            <a:picLocks noChangeAspect="1"/>
          </p:cNvPicPr>
          <p:nvPr/>
        </p:nvPicPr>
        <p:blipFill>
          <a:blip r:embed="rId2"/>
          <a:srcRect l="25750" t="19967" r="26750" b="23486"/>
          <a:stretch/>
        </p:blipFill>
        <p:spPr>
          <a:xfrm>
            <a:off x="681903" y="1714477"/>
            <a:ext cx="6847840" cy="4585528"/>
          </a:xfrm>
          <a:prstGeom prst="rect">
            <a:avLst/>
          </a:prstGeom>
          <a:ln w="34925">
            <a:solidFill>
              <a:schemeClr val="accent1"/>
            </a:solidFill>
          </a:ln>
        </p:spPr>
      </p:pic>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10</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41486" y="179875"/>
            <a:ext cx="11679393"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400" b="1" dirty="0">
                <a:solidFill>
                  <a:schemeClr val="tx2"/>
                </a:solidFill>
                <a:latin typeface="Arial" panose="020B0604020202020204" pitchFamily="34" charset="0"/>
                <a:ea typeface="+mn-ea"/>
                <a:cs typeface="Arial" panose="020B0604020202020204" pitchFamily="34" charset="0"/>
              </a:rPr>
              <a:t>Check the Status of Release Website </a:t>
            </a:r>
            <a:r>
              <a:rPr lang="en-US" sz="2800" b="1" dirty="0">
                <a:solidFill>
                  <a:schemeClr val="tx2"/>
                </a:solidFill>
                <a:latin typeface="Arial" panose="020B0604020202020204" pitchFamily="34" charset="0"/>
                <a:ea typeface="+mn-ea"/>
                <a:cs typeface="Arial" panose="020B0604020202020204" pitchFamily="34" charset="0"/>
              </a:rPr>
              <a:t>(Updated 10/9/2024)</a:t>
            </a:r>
          </a:p>
        </p:txBody>
      </p: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441486" y="846106"/>
            <a:ext cx="11445714" cy="523220"/>
          </a:xfrm>
          <a:prstGeom prst="rect">
            <a:avLst/>
          </a:prstGeom>
          <a:noFill/>
        </p:spPr>
        <p:txBody>
          <a:bodyPr wrap="square" rtlCol="0">
            <a:spAutoFit/>
          </a:bodyPr>
          <a:lstStyle/>
          <a:p>
            <a:pPr lvl="1">
              <a:buClr>
                <a:schemeClr val="accent1"/>
              </a:buClr>
            </a:pPr>
            <a:r>
              <a:rPr lang="en-US" sz="1400" dirty="0">
                <a:cs typeface="Arial"/>
              </a:rPr>
              <a:t>You can visit the CHIA website </a:t>
            </a:r>
            <a:r>
              <a:rPr lang="en-US" sz="1400" dirty="0">
                <a:hlinkClick r:id="rId4"/>
              </a:rPr>
              <a:t>http://www.chiamass.gov/status-of-data-requests/</a:t>
            </a:r>
            <a:r>
              <a:rPr lang="en-US" sz="1400" dirty="0"/>
              <a:t> to check the status of data extracts and releases, and sign-up to receive updates of MA APCD and case mix data requests and data release information. </a:t>
            </a: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D1DDE0-26B9-B08B-6051-1AA055724732}"/>
              </a:ext>
            </a:extLst>
          </p:cNvPr>
          <p:cNvPicPr>
            <a:picLocks noChangeAspect="1"/>
          </p:cNvPicPr>
          <p:nvPr/>
        </p:nvPicPr>
        <p:blipFill>
          <a:blip r:embed="rId5"/>
          <a:srcRect l="34500" t="15705" r="36915" b="9330"/>
          <a:stretch/>
        </p:blipFill>
        <p:spPr>
          <a:xfrm>
            <a:off x="8713820" y="1610705"/>
            <a:ext cx="2662288" cy="3927416"/>
          </a:xfrm>
          <a:prstGeom prst="rect">
            <a:avLst/>
          </a:prstGeom>
          <a:ln w="22225">
            <a:solidFill>
              <a:schemeClr val="accent1"/>
            </a:solidFill>
          </a:ln>
        </p:spPr>
      </p:pic>
      <p:cxnSp>
        <p:nvCxnSpPr>
          <p:cNvPr id="7" name="Straight Arrow Connector 6">
            <a:extLst>
              <a:ext uri="{FF2B5EF4-FFF2-40B4-BE49-F238E27FC236}">
                <a16:creationId xmlns:a16="http://schemas.microsoft.com/office/drawing/2014/main" id="{7284DA97-B3F2-417D-089C-2B32BD37BF66}"/>
              </a:ext>
            </a:extLst>
          </p:cNvPr>
          <p:cNvCxnSpPr>
            <a:cxnSpLocks/>
          </p:cNvCxnSpPr>
          <p:nvPr/>
        </p:nvCxnSpPr>
        <p:spPr>
          <a:xfrm flipV="1">
            <a:off x="6200393" y="3058160"/>
            <a:ext cx="2394967" cy="464966"/>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27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11</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October 22, 2024</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525518" y="1710598"/>
            <a:ext cx="1121453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Data User Support Questions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3468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57743A3D-7883-AD1E-4031-7700417EC80B}"/>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67D1CE52-3A3F-28F1-021B-1A522EB70FF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12</a:t>
            </a:fld>
            <a:endParaRPr lang="en-US"/>
          </a:p>
        </p:txBody>
      </p:sp>
      <p:sp>
        <p:nvSpPr>
          <p:cNvPr id="4" name="Headline">
            <a:extLst>
              <a:ext uri="{FF2B5EF4-FFF2-40B4-BE49-F238E27FC236}">
                <a16:creationId xmlns:a16="http://schemas.microsoft.com/office/drawing/2014/main" id="{23C61962-0585-0EA1-6264-2FB74A191396}"/>
              </a:ext>
            </a:extLst>
          </p:cNvPr>
          <p:cNvSpPr txBox="1">
            <a:spLocks/>
          </p:cNvSpPr>
          <p:nvPr/>
        </p:nvSpPr>
        <p:spPr>
          <a:xfrm>
            <a:off x="461103" y="330554"/>
            <a:ext cx="4433325" cy="28161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defRPr/>
            </a:pPr>
            <a:r>
              <a:rPr lang="en-US" sz="2800" b="1" dirty="0">
                <a:solidFill>
                  <a:srgbClr val="F7941E"/>
                </a:solidFill>
                <a:latin typeface="Arial" panose="020B0604020202020204" pitchFamily="34" charset="0"/>
                <a:ea typeface="+mn-ea"/>
                <a:cs typeface="Arial" panose="020B0604020202020204" pitchFamily="34" charset="0"/>
              </a:rPr>
              <a:t>Question:</a:t>
            </a:r>
          </a:p>
          <a:p>
            <a:pPr>
              <a:lnSpc>
                <a:spcPct val="100000"/>
              </a:lnSpc>
              <a:spcBef>
                <a:spcPts val="600"/>
              </a:spcBef>
              <a:defRPr/>
            </a:pPr>
            <a:r>
              <a:rPr lang="en-US" sz="1800" dirty="0">
                <a:solidFill>
                  <a:schemeClr val="tx2"/>
                </a:solidFill>
                <a:effectLst/>
                <a:latin typeface="Arial" panose="020B0604020202020204" pitchFamily="34" charset="0"/>
                <a:ea typeface="Aptos" panose="020B0004020202020204" pitchFamily="34" charset="0"/>
              </a:rPr>
              <a:t>I recently realized that the race variable is not in the latest APCD releases. Not having the race/ethnicity variable severely constrains our ability to attain the main objective of our research project. I am writing to strenuously request that you reconsider releasing the race variable for my project request.</a:t>
            </a:r>
            <a:endParaRPr lang="en-US" sz="2400" b="1" dirty="0">
              <a:solidFill>
                <a:schemeClr val="tx2"/>
              </a:solidFill>
              <a:effectLst/>
              <a:latin typeface="Arial" panose="020B0604020202020204" pitchFamily="34" charset="0"/>
              <a:ea typeface="Aptos" panose="020B0004020202020204" pitchFamily="34" charset="0"/>
              <a:cs typeface="Arial" panose="020B0604020202020204" pitchFamily="34" charset="0"/>
            </a:endParaRPr>
          </a:p>
        </p:txBody>
      </p:sp>
      <p:cxnSp>
        <p:nvCxnSpPr>
          <p:cNvPr id="6" name="Decorative: horizontal rule">
            <a:extLst>
              <a:ext uri="{FF2B5EF4-FFF2-40B4-BE49-F238E27FC236}">
                <a16:creationId xmlns:a16="http://schemas.microsoft.com/office/drawing/2014/main" id="{4D1E1C3F-DA5E-3714-DA21-119632F48CE9}"/>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a:extLst>
              <a:ext uri="{FF2B5EF4-FFF2-40B4-BE49-F238E27FC236}">
                <a16:creationId xmlns:a16="http://schemas.microsoft.com/office/drawing/2014/main" id="{F9216A83-999F-2FF1-4CEE-5C856D796968}"/>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Data User Workgroup Webinar| 10/22/2024</a:t>
            </a:r>
          </a:p>
        </p:txBody>
      </p:sp>
      <p:pic>
        <p:nvPicPr>
          <p:cNvPr id="8" name="Decorative: CHIA Logo">
            <a:extLst>
              <a:ext uri="{FF2B5EF4-FFF2-40B4-BE49-F238E27FC236}">
                <a16:creationId xmlns:a16="http://schemas.microsoft.com/office/drawing/2014/main" id="{07749D4A-B236-B6EA-4927-12474AF961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1" name="Headline">
            <a:extLst>
              <a:ext uri="{FF2B5EF4-FFF2-40B4-BE49-F238E27FC236}">
                <a16:creationId xmlns:a16="http://schemas.microsoft.com/office/drawing/2014/main" id="{FB09C597-F169-6FBC-8450-1BA61C06A694}"/>
              </a:ext>
            </a:extLst>
          </p:cNvPr>
          <p:cNvSpPr txBox="1">
            <a:spLocks/>
          </p:cNvSpPr>
          <p:nvPr/>
        </p:nvSpPr>
        <p:spPr>
          <a:xfrm>
            <a:off x="5377543" y="330554"/>
            <a:ext cx="6672943" cy="60247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spcAft>
                <a:spcPts val="600"/>
              </a:spcAft>
              <a:defRPr/>
            </a:pPr>
            <a:r>
              <a:rPr lang="en-US" sz="2800" b="1" dirty="0">
                <a:solidFill>
                  <a:srgbClr val="F7941E"/>
                </a:solidFill>
                <a:latin typeface="Arial" panose="020B0604020202020204" pitchFamily="34" charset="0"/>
                <a:ea typeface="+mn-ea"/>
                <a:cs typeface="Arial" panose="020B0604020202020204" pitchFamily="34" charset="0"/>
              </a:rPr>
              <a:t>Answer: </a:t>
            </a:r>
          </a:p>
          <a:p>
            <a:pPr marL="0" marR="0">
              <a:lnSpc>
                <a:spcPct val="115000"/>
              </a:lnSpc>
              <a:spcBef>
                <a:spcPts val="0"/>
              </a:spcBef>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There are no Race and Ethnicity variables in the APCD.  CHIA does not collect Race and Ethnicity data as part of the APCD.  We encourage every data applicant whose study requires the use of those variables to apply for the Case Mix data, which has highly populated race and ethnicity fields.  If you must use the APCD and still need the demographics by race, and are a non-governmental data applicant, you must buy-up the 5-digit ZIP Code to link to the American Community Survey of the Census data which provides the demographic information.  Please note that you will only have one ZIP Code per person per year. </a:t>
            </a:r>
          </a:p>
          <a:p>
            <a:pPr marL="0" marR="0">
              <a:lnSpc>
                <a:spcPct val="115000"/>
              </a:lnSpc>
              <a:spcBef>
                <a:spcPts val="0"/>
              </a:spcBef>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For more information on the data elements available to Non-Government Data applicants, click on the following link and select “APCD Non-Government Data Specification Workbook (Excel)”: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https://www.chiamass.gov/application-documents/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0"/>
              </a:spcBef>
              <a:defRPr/>
            </a:pPr>
            <a:endParaRPr lang="en-US" sz="2200" b="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7503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57743A3D-7883-AD1E-4031-7700417EC80B}"/>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67D1CE52-3A3F-28F1-021B-1A522EB70FF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a:p>
        </p:txBody>
      </p:sp>
      <p:sp>
        <p:nvSpPr>
          <p:cNvPr id="4" name="Headline">
            <a:extLst>
              <a:ext uri="{FF2B5EF4-FFF2-40B4-BE49-F238E27FC236}">
                <a16:creationId xmlns:a16="http://schemas.microsoft.com/office/drawing/2014/main" id="{23C61962-0585-0EA1-6264-2FB74A191396}"/>
              </a:ext>
            </a:extLst>
          </p:cNvPr>
          <p:cNvSpPr txBox="1">
            <a:spLocks/>
          </p:cNvSpPr>
          <p:nvPr/>
        </p:nvSpPr>
        <p:spPr>
          <a:xfrm>
            <a:off x="954489" y="332199"/>
            <a:ext cx="4433325" cy="4862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defRPr/>
            </a:pPr>
            <a:r>
              <a:rPr lang="en-US" sz="2800" b="1" dirty="0">
                <a:solidFill>
                  <a:srgbClr val="F7941E"/>
                </a:solidFill>
                <a:latin typeface="Arial" panose="020B0604020202020204" pitchFamily="34" charset="0"/>
                <a:ea typeface="+mn-ea"/>
                <a:cs typeface="Arial" panose="020B0604020202020204" pitchFamily="34" charset="0"/>
              </a:rPr>
              <a:t>Question:</a:t>
            </a:r>
          </a:p>
          <a:p>
            <a:pPr>
              <a:lnSpc>
                <a:spcPct val="100000"/>
              </a:lnSpc>
              <a:spcBef>
                <a:spcPts val="600"/>
              </a:spcBef>
              <a:defRPr/>
            </a:pPr>
            <a:r>
              <a:rPr lang="en-US" sz="1800" kern="100" dirty="0">
                <a:solidFill>
                  <a:schemeClr val="tx2"/>
                </a:solidFill>
                <a:effectLst/>
                <a:latin typeface="Arial" panose="020B0604020202020204" pitchFamily="34" charset="0"/>
                <a:ea typeface="Aptos" panose="020B0004020202020204" pitchFamily="34" charset="0"/>
                <a:cs typeface="Times New Roman" panose="02020603050405020304" pitchFamily="18" charset="0"/>
              </a:rPr>
              <a:t>We initially submitted a government request but were approved for a non-government request following a discussion with a CHIA staff.  We are missing many variables, some of which are *</a:t>
            </a:r>
            <a:r>
              <a:rPr lang="en-US" sz="1800" b="1" kern="100" dirty="0">
                <a:solidFill>
                  <a:schemeClr val="tx2"/>
                </a:solidFill>
                <a:effectLst/>
                <a:latin typeface="Arial" panose="020B0604020202020204" pitchFamily="34" charset="0"/>
                <a:ea typeface="Aptos" panose="020B0004020202020204" pitchFamily="34" charset="0"/>
                <a:cs typeface="Times New Roman" panose="02020603050405020304" pitchFamily="18" charset="0"/>
              </a:rPr>
              <a:t>critical</a:t>
            </a:r>
            <a:r>
              <a:rPr lang="en-US" sz="1800" kern="100" dirty="0">
                <a:solidFill>
                  <a:schemeClr val="tx2"/>
                </a:solidFill>
                <a:effectLst/>
                <a:latin typeface="Arial" panose="020B0604020202020204" pitchFamily="34" charset="0"/>
                <a:ea typeface="Aptos" panose="020B0004020202020204" pitchFamily="34" charset="0"/>
                <a:cs typeface="Times New Roman" panose="02020603050405020304" pitchFamily="18" charset="0"/>
              </a:rPr>
              <a:t>* to any attempt to meet our aims. Most notably, we cannot identify where patients are getting hospitalized and receiving their care without provider addresses.  This is a major aim of the study, and, at a minimum, we need more details about the providers.</a:t>
            </a:r>
            <a:endParaRPr lang="en-US" sz="1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600"/>
              </a:spcBef>
              <a:defRPr/>
            </a:pPr>
            <a:endParaRPr lang="en-US" b="1" dirty="0">
              <a:solidFill>
                <a:srgbClr val="F7941E"/>
              </a:solidFill>
              <a:latin typeface="Arial" panose="020B0604020202020204" pitchFamily="34" charset="0"/>
              <a:ea typeface="+mn-ea"/>
              <a:cs typeface="Arial" panose="020B0604020202020204" pitchFamily="34" charset="0"/>
            </a:endParaRPr>
          </a:p>
        </p:txBody>
      </p:sp>
      <p:cxnSp>
        <p:nvCxnSpPr>
          <p:cNvPr id="6" name="Decorative: horizontal rule">
            <a:extLst>
              <a:ext uri="{FF2B5EF4-FFF2-40B4-BE49-F238E27FC236}">
                <a16:creationId xmlns:a16="http://schemas.microsoft.com/office/drawing/2014/main" id="{4D1E1C3F-DA5E-3714-DA21-119632F48CE9}"/>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a:extLst>
              <a:ext uri="{FF2B5EF4-FFF2-40B4-BE49-F238E27FC236}">
                <a16:creationId xmlns:a16="http://schemas.microsoft.com/office/drawing/2014/main" id="{F9216A83-999F-2FF1-4CEE-5C856D796968}"/>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Data User Workgroup Webinar|  10/22/2024</a:t>
            </a:r>
          </a:p>
        </p:txBody>
      </p:sp>
      <p:pic>
        <p:nvPicPr>
          <p:cNvPr id="8" name="Decorative: CHIA Logo">
            <a:extLst>
              <a:ext uri="{FF2B5EF4-FFF2-40B4-BE49-F238E27FC236}">
                <a16:creationId xmlns:a16="http://schemas.microsoft.com/office/drawing/2014/main" id="{07749D4A-B236-B6EA-4927-12474AF961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1" name="Headline">
            <a:extLst>
              <a:ext uri="{FF2B5EF4-FFF2-40B4-BE49-F238E27FC236}">
                <a16:creationId xmlns:a16="http://schemas.microsoft.com/office/drawing/2014/main" id="{FB09C597-F169-6FBC-8450-1BA61C06A694}"/>
              </a:ext>
            </a:extLst>
          </p:cNvPr>
          <p:cNvSpPr txBox="1">
            <a:spLocks/>
          </p:cNvSpPr>
          <p:nvPr/>
        </p:nvSpPr>
        <p:spPr>
          <a:xfrm>
            <a:off x="5387814" y="154895"/>
            <a:ext cx="6608243" cy="667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2800" b="1" dirty="0">
                <a:solidFill>
                  <a:srgbClr val="F7941E"/>
                </a:solidFill>
                <a:latin typeface="Arial" panose="020B0604020202020204" pitchFamily="34" charset="0"/>
                <a:ea typeface="+mn-ea"/>
                <a:cs typeface="Arial" panose="020B0604020202020204" pitchFamily="34" charset="0"/>
              </a:rPr>
              <a:t>Answer:</a:t>
            </a:r>
            <a:r>
              <a:rPr lang="en-US" sz="4000" b="1" dirty="0">
                <a:solidFill>
                  <a:srgbClr val="F7941E"/>
                </a:solidFill>
                <a:latin typeface="Arial" panose="020B0604020202020204" pitchFamily="34" charset="0"/>
                <a:ea typeface="+mn-ea"/>
                <a:cs typeface="Arial" panose="020B0604020202020204" pitchFamily="34" charset="0"/>
              </a:rPr>
              <a:t> </a:t>
            </a:r>
          </a:p>
          <a:p>
            <a:pPr marL="0" marR="0">
              <a:lnSpc>
                <a:spcPct val="100000"/>
              </a:lnSpc>
              <a:spcBef>
                <a:spcPts val="0"/>
              </a:spcBef>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There is a difference between government and non-government applications. Not all data elements available to government applicants are available to non-government applicants.  That is the reason you believe there are missing data elements.  If some of the government only elements are required for your study and you believe you are entitled to receive them, please provide us the proof of your legal authority to receive such data.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00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To identify provider location, you should request that data element on the spreadsheet, and also request decrypted National Provider Identifier (NPI) to link to the CMS National Plan and Provider Enumeration System (NPPES) data.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0"/>
              </a:spcBef>
              <a:spcAft>
                <a:spcPts val="800"/>
              </a:spcAft>
            </a:pPr>
            <a:endParaRPr lang="en-US" sz="1800" kern="100" dirty="0">
              <a:latin typeface="Arial"/>
              <a:ea typeface="Aptos" panose="020B0004020202020204" pitchFamily="34" charset="0"/>
              <a:cs typeface="Times New Roman"/>
            </a:endParaRPr>
          </a:p>
          <a:p>
            <a:pPr marL="0" marR="0">
              <a:lnSpc>
                <a:spcPct val="100000"/>
              </a:lnSpc>
              <a:spcBef>
                <a:spcPts val="0"/>
              </a:spcBef>
              <a:spcAft>
                <a:spcPts val="800"/>
              </a:spcAft>
            </a:pPr>
            <a:r>
              <a:rPr lang="en-US" sz="1800" kern="100" dirty="0">
                <a:effectLst/>
                <a:latin typeface="Arial"/>
                <a:ea typeface="Aptos" panose="020B0004020202020204" pitchFamily="34" charset="0"/>
                <a:cs typeface="Times New Roman"/>
              </a:rPr>
              <a:t>For more information on the data elements available to Non-Government Data applicants, please click on the following link and select “APCD Non-Government Data Specification Workbook (Excel)”:</a:t>
            </a:r>
            <a:endParaRPr lang="en-US" dirty="0"/>
          </a:p>
          <a:p>
            <a:pPr marL="0" marR="0">
              <a:lnSpc>
                <a:spcPct val="115000"/>
              </a:lnSpc>
              <a:spcBef>
                <a:spcPts val="0"/>
              </a:spcBef>
              <a:spcAft>
                <a:spcPts val="800"/>
              </a:spcAft>
            </a:pPr>
            <a:r>
              <a:rPr lang="en-US" sz="18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4"/>
              </a:rPr>
              <a:t>https://www.chiamass.gov/application-documents/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1000"/>
              </a:spcBef>
            </a:pPr>
            <a:endParaRPr lang="en-US" sz="2000" dirty="0">
              <a:latin typeface="Arial"/>
              <a:cs typeface="Arial"/>
            </a:endParaRPr>
          </a:p>
        </p:txBody>
      </p:sp>
    </p:spTree>
    <p:extLst>
      <p:ext uri="{BB962C8B-B14F-4D97-AF65-F5344CB8AC3E}">
        <p14:creationId xmlns:p14="http://schemas.microsoft.com/office/powerpoint/2010/main" val="264993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57743A3D-7883-AD1E-4031-7700417EC80B}"/>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67D1CE52-3A3F-28F1-021B-1A522EB70FF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dirty="0"/>
          </a:p>
        </p:txBody>
      </p:sp>
      <p:cxnSp>
        <p:nvCxnSpPr>
          <p:cNvPr id="6" name="Decorative: horizontal rule">
            <a:extLst>
              <a:ext uri="{FF2B5EF4-FFF2-40B4-BE49-F238E27FC236}">
                <a16:creationId xmlns:a16="http://schemas.microsoft.com/office/drawing/2014/main" id="{4D1E1C3F-DA5E-3714-DA21-119632F48CE9}"/>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a:extLst>
              <a:ext uri="{FF2B5EF4-FFF2-40B4-BE49-F238E27FC236}">
                <a16:creationId xmlns:a16="http://schemas.microsoft.com/office/drawing/2014/main" id="{F9216A83-999F-2FF1-4CEE-5C856D796968}"/>
              </a:ext>
              <a:ext uri="{C183D7F6-B498-43B3-948B-1728B52AA6E4}">
                <adec:decorative xmlns:adec="http://schemas.microsoft.com/office/drawing/2017/decorative" val="1"/>
              </a:ext>
            </a:extLst>
          </p:cNvPr>
          <p:cNvSpPr>
            <a:spLocks noGrp="1"/>
          </p:cNvSpPr>
          <p:nvPr>
            <p:ph type="ftr" sz="quarter" idx="11"/>
          </p:nvPr>
        </p:nvSpPr>
        <p:spPr>
          <a:xfrm>
            <a:off x="4531059"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Data User Workgroup Webinar| 10/22/2024</a:t>
            </a:r>
          </a:p>
        </p:txBody>
      </p:sp>
      <p:pic>
        <p:nvPicPr>
          <p:cNvPr id="8" name="Decorative: CHIA Logo">
            <a:extLst>
              <a:ext uri="{FF2B5EF4-FFF2-40B4-BE49-F238E27FC236}">
                <a16:creationId xmlns:a16="http://schemas.microsoft.com/office/drawing/2014/main" id="{07749D4A-B236-B6EA-4927-12474AF961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1" name="Headline">
            <a:extLst>
              <a:ext uri="{FF2B5EF4-FFF2-40B4-BE49-F238E27FC236}">
                <a16:creationId xmlns:a16="http://schemas.microsoft.com/office/drawing/2014/main" id="{FB09C597-F169-6FBC-8450-1BA61C06A694}"/>
              </a:ext>
            </a:extLst>
          </p:cNvPr>
          <p:cNvSpPr txBox="1">
            <a:spLocks/>
          </p:cNvSpPr>
          <p:nvPr/>
        </p:nvSpPr>
        <p:spPr>
          <a:xfrm>
            <a:off x="5279570" y="-6337"/>
            <a:ext cx="6912429" cy="70208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spcAft>
                <a:spcPts val="600"/>
              </a:spcAft>
              <a:defRPr/>
            </a:pPr>
            <a:r>
              <a:rPr lang="en-US" sz="2800" b="1" dirty="0">
                <a:solidFill>
                  <a:srgbClr val="F7941E"/>
                </a:solidFill>
                <a:latin typeface="Arial" panose="020B0604020202020204" pitchFamily="34" charset="0"/>
                <a:ea typeface="+mn-ea"/>
                <a:cs typeface="Arial" panose="020B0604020202020204" pitchFamily="34" charset="0"/>
              </a:rPr>
              <a:t>Answer:</a:t>
            </a:r>
            <a:r>
              <a:rPr lang="en-US" sz="4000" b="1" dirty="0">
                <a:solidFill>
                  <a:srgbClr val="F7941E"/>
                </a:solidFill>
                <a:latin typeface="Arial" panose="020B0604020202020204" pitchFamily="34" charset="0"/>
                <a:ea typeface="+mn-ea"/>
                <a:cs typeface="Arial" panose="020B0604020202020204" pitchFamily="34" charset="0"/>
              </a:rPr>
              <a:t> </a:t>
            </a:r>
          </a:p>
          <a:p>
            <a:pPr marL="0" marR="0">
              <a:lnSpc>
                <a:spcPct val="115000"/>
              </a:lnSpc>
              <a:spcBef>
                <a:spcPts val="0"/>
              </a:spcBef>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Section 8 of Chapter 12C of the Massachusetts General Laws grants the Center for Health Information and Analysis (CHIA) the authority to collect data from all Massachusetts (MA) acute care hospitals.  As a result, CHIA issued Regulation 957 CMR 8:00 which governs the submission of the Case Mix and charge data by all MA acute care hospitals.  </a:t>
            </a:r>
            <a:br>
              <a:rPr lang="en-US" sz="1800" kern="100" dirty="0">
                <a:effectLst/>
                <a:latin typeface="Arial" panose="020B0604020202020204" pitchFamily="34" charset="0"/>
                <a:ea typeface="Aptos" panose="020B0004020202020204" pitchFamily="34" charset="0"/>
                <a:cs typeface="Times New Roman" panose="02020603050405020304" pitchFamily="18" charset="0"/>
              </a:rPr>
            </a:br>
            <a:r>
              <a:rPr lang="en-US" sz="1800" kern="100" dirty="0">
                <a:effectLst/>
                <a:latin typeface="Arial" panose="020B0604020202020204" pitchFamily="34" charset="0"/>
                <a:ea typeface="Aptos" panose="020B0004020202020204" pitchFamily="34" charset="0"/>
                <a:cs typeface="Times New Roman" panose="02020603050405020304" pitchFamily="18" charset="0"/>
              </a:rPr>
              <a:t>You are correct in requesting data from all three Case Mix databases for your study. However, unlike the Hospital Inpatient database, which contains all discharge-level inpatient diagnosis data, and the Outpatient Emergency database, which contains all visit-level emergency department visits, the Outpatient Observation database consists of discharge-level Outpatient Observation stay data only.  For instance, it does not have outpatient visits to primary care providers.  For more information on the MA Case Mix databases, please click on the following link: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https://www.chiamass.gov/assets/Uploads/casemix/Case-Mix-Whitepaper.pdf</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0"/>
              </a:spcBef>
              <a:spcAft>
                <a:spcPts val="600"/>
              </a:spcAft>
              <a:defRPr/>
            </a:pPr>
            <a:endParaRPr lang="en-US" sz="4000" b="1" dirty="0">
              <a:solidFill>
                <a:srgbClr val="F7941E"/>
              </a:solidFill>
              <a:latin typeface="Arial" panose="020B0604020202020204" pitchFamily="34" charset="0"/>
              <a:ea typeface="+mn-ea"/>
              <a:cs typeface="Arial" panose="020B0604020202020204" pitchFamily="34" charset="0"/>
            </a:endParaRPr>
          </a:p>
        </p:txBody>
      </p:sp>
      <p:sp>
        <p:nvSpPr>
          <p:cNvPr id="5" name="Headline">
            <a:extLst>
              <a:ext uri="{FF2B5EF4-FFF2-40B4-BE49-F238E27FC236}">
                <a16:creationId xmlns:a16="http://schemas.microsoft.com/office/drawing/2014/main" id="{6279B1D6-29DB-DBC9-2AC3-6B4DB34CAFFB}"/>
              </a:ext>
            </a:extLst>
          </p:cNvPr>
          <p:cNvSpPr txBox="1">
            <a:spLocks/>
          </p:cNvSpPr>
          <p:nvPr/>
        </p:nvSpPr>
        <p:spPr>
          <a:xfrm>
            <a:off x="657324" y="270825"/>
            <a:ext cx="4433325" cy="39857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defRPr/>
            </a:pPr>
            <a:r>
              <a:rPr lang="en-US" sz="2800" b="1" dirty="0">
                <a:solidFill>
                  <a:srgbClr val="F7941E"/>
                </a:solidFill>
                <a:latin typeface="Arial" panose="020B0604020202020204" pitchFamily="34" charset="0"/>
                <a:ea typeface="+mn-ea"/>
                <a:cs typeface="Arial" panose="020B0604020202020204" pitchFamily="34" charset="0"/>
              </a:rPr>
              <a:t>Question:</a:t>
            </a:r>
          </a:p>
          <a:p>
            <a:pPr>
              <a:lnSpc>
                <a:spcPct val="100000"/>
              </a:lnSpc>
              <a:spcBef>
                <a:spcPts val="600"/>
              </a:spcBef>
              <a:defRPr/>
            </a:pPr>
            <a:r>
              <a:rPr lang="en-US" sz="1800" kern="100" dirty="0">
                <a:solidFill>
                  <a:schemeClr val="tx2"/>
                </a:solidFill>
                <a:effectLst/>
                <a:latin typeface="Arial" panose="020B0604020202020204" pitchFamily="34" charset="0"/>
                <a:ea typeface="Aptos" panose="020B0004020202020204" pitchFamily="34" charset="0"/>
                <a:cs typeface="Times New Roman" panose="02020603050405020304" pitchFamily="18" charset="0"/>
              </a:rPr>
              <a:t>I am studying the prevalence of Cannabinoid hyperemesis syndrome, using diagnosis code for each year 2012 to 2021.  I requested ED visits, Outpatient visits, and Inpatient admissions.  Do these represent ALL ED visits, outpatients’ visits and inpatient admissions across the hospitals that participated in CHIA?</a:t>
            </a:r>
            <a:endParaRPr lang="en-US" sz="1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600"/>
              </a:spcBef>
              <a:defRPr/>
            </a:pPr>
            <a:endParaRPr lang="en-US" sz="2400" b="1" dirty="0">
              <a:solidFill>
                <a:schemeClr val="tx2"/>
              </a:solidFill>
              <a:latin typeface="Arial"/>
              <a:cs typeface="Arial"/>
            </a:endParaRPr>
          </a:p>
          <a:p>
            <a:pPr>
              <a:lnSpc>
                <a:spcPct val="100000"/>
              </a:lnSpc>
              <a:spcBef>
                <a:spcPts val="600"/>
              </a:spcBef>
              <a:defRPr/>
            </a:pPr>
            <a:endParaRPr lang="en-US" sz="2400" b="1" dirty="0">
              <a:solidFill>
                <a:srgbClr val="00548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25533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57743A3D-7883-AD1E-4031-7700417EC80B}"/>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67D1CE52-3A3F-28F1-021B-1A522EB70FF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a:p>
        </p:txBody>
      </p:sp>
      <p:sp>
        <p:nvSpPr>
          <p:cNvPr id="4" name="Headline">
            <a:extLst>
              <a:ext uri="{FF2B5EF4-FFF2-40B4-BE49-F238E27FC236}">
                <a16:creationId xmlns:a16="http://schemas.microsoft.com/office/drawing/2014/main" id="{23C61962-0585-0EA1-6264-2FB74A191396}"/>
              </a:ext>
            </a:extLst>
          </p:cNvPr>
          <p:cNvSpPr txBox="1">
            <a:spLocks/>
          </p:cNvSpPr>
          <p:nvPr/>
        </p:nvSpPr>
        <p:spPr>
          <a:xfrm>
            <a:off x="944218" y="206253"/>
            <a:ext cx="4433325" cy="36686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defRPr/>
            </a:pPr>
            <a:r>
              <a:rPr lang="en-US" sz="2800" b="1" dirty="0">
                <a:solidFill>
                  <a:srgbClr val="F7941E"/>
                </a:solidFill>
                <a:latin typeface="Arial" panose="020B0604020202020204" pitchFamily="34" charset="0"/>
                <a:ea typeface="+mn-ea"/>
                <a:cs typeface="Arial" panose="020B0604020202020204" pitchFamily="34" charset="0"/>
              </a:rPr>
              <a:t>Question:</a:t>
            </a:r>
          </a:p>
          <a:p>
            <a:pPr>
              <a:lnSpc>
                <a:spcPct val="100000"/>
              </a:lnSpc>
              <a:spcBef>
                <a:spcPts val="600"/>
              </a:spcBef>
              <a:defRPr/>
            </a:pPr>
            <a:endParaRPr lang="en-US" sz="2800" b="1" dirty="0">
              <a:solidFill>
                <a:srgbClr val="F7941E"/>
              </a:solidFill>
              <a:latin typeface="Arial" panose="020B0604020202020204" pitchFamily="34" charset="0"/>
              <a:ea typeface="+mn-ea"/>
              <a:cs typeface="Arial" panose="020B0604020202020204" pitchFamily="34" charset="0"/>
            </a:endParaRPr>
          </a:p>
          <a:p>
            <a:pPr marL="0" marR="0">
              <a:spcBef>
                <a:spcPts val="0"/>
              </a:spcBef>
              <a:spcAft>
                <a:spcPts val="0"/>
              </a:spcAft>
            </a:pPr>
            <a:r>
              <a:rPr lang="en-US" sz="1800" dirty="0">
                <a:solidFill>
                  <a:schemeClr val="tx2"/>
                </a:solidFill>
                <a:effectLst/>
                <a:latin typeface="Arial" panose="020B0604020202020204" pitchFamily="34" charset="0"/>
                <a:ea typeface="Aptos" panose="020B0004020202020204" pitchFamily="34" charset="0"/>
                <a:cs typeface="Arial" panose="020B0604020202020204" pitchFamily="34" charset="0"/>
              </a:rPr>
              <a:t>We are using the APCD file and the data we received does not appear to have a DRG variable associated with it. We have a “</a:t>
            </a:r>
            <a:r>
              <a:rPr lang="en-US" sz="1800" dirty="0" err="1">
                <a:solidFill>
                  <a:schemeClr val="tx2"/>
                </a:solidFill>
                <a:effectLst/>
                <a:latin typeface="Arial" panose="020B0604020202020204" pitchFamily="34" charset="0"/>
                <a:ea typeface="Aptos" panose="020B0004020202020204" pitchFamily="34" charset="0"/>
                <a:cs typeface="Arial" panose="020B0604020202020204" pitchFamily="34" charset="0"/>
              </a:rPr>
              <a:t>drglevel</a:t>
            </a:r>
            <a:r>
              <a:rPr lang="en-US" sz="1800" dirty="0">
                <a:solidFill>
                  <a:schemeClr val="tx2"/>
                </a:solidFill>
                <a:effectLst/>
                <a:latin typeface="Arial" panose="020B0604020202020204" pitchFamily="34" charset="0"/>
                <a:ea typeface="Aptos" panose="020B0004020202020204" pitchFamily="34" charset="0"/>
                <a:cs typeface="Arial" panose="020B0604020202020204" pitchFamily="34" charset="0"/>
              </a:rPr>
              <a:t>” variable, but do not have the associated “MC071” DRG variable. Is there a way to determine DRGs in the APCD data?</a:t>
            </a:r>
          </a:p>
          <a:p>
            <a:pPr>
              <a:lnSpc>
                <a:spcPct val="100000"/>
              </a:lnSpc>
              <a:spcBef>
                <a:spcPts val="600"/>
              </a:spcBef>
              <a:defRPr/>
            </a:pPr>
            <a:endParaRPr lang="en-US" sz="2400" b="1" dirty="0">
              <a:solidFill>
                <a:schemeClr val="tx2"/>
              </a:solidFill>
              <a:latin typeface="Arial"/>
              <a:cs typeface="Arial"/>
            </a:endParaRPr>
          </a:p>
          <a:p>
            <a:pPr>
              <a:lnSpc>
                <a:spcPct val="100000"/>
              </a:lnSpc>
              <a:spcBef>
                <a:spcPts val="600"/>
              </a:spcBef>
              <a:defRPr/>
            </a:pPr>
            <a:endParaRPr lang="en-US" sz="2400" b="1" dirty="0">
              <a:solidFill>
                <a:srgbClr val="005480"/>
              </a:solidFill>
              <a:effectLst/>
              <a:latin typeface="Arial" panose="020B0604020202020204" pitchFamily="34" charset="0"/>
              <a:ea typeface="Aptos" panose="020B0004020202020204" pitchFamily="34" charset="0"/>
              <a:cs typeface="Arial" panose="020B0604020202020204" pitchFamily="34" charset="0"/>
            </a:endParaRPr>
          </a:p>
        </p:txBody>
      </p:sp>
      <p:cxnSp>
        <p:nvCxnSpPr>
          <p:cNvPr id="6" name="Decorative: horizontal rule">
            <a:extLst>
              <a:ext uri="{FF2B5EF4-FFF2-40B4-BE49-F238E27FC236}">
                <a16:creationId xmlns:a16="http://schemas.microsoft.com/office/drawing/2014/main" id="{4D1E1C3F-DA5E-3714-DA21-119632F48CE9}"/>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a:extLst>
              <a:ext uri="{FF2B5EF4-FFF2-40B4-BE49-F238E27FC236}">
                <a16:creationId xmlns:a16="http://schemas.microsoft.com/office/drawing/2014/main" id="{F9216A83-999F-2FF1-4CEE-5C856D796968}"/>
              </a:ext>
              <a:ext uri="{C183D7F6-B498-43B3-948B-1728B52AA6E4}">
                <adec:decorative xmlns:adec="http://schemas.microsoft.com/office/drawing/2017/decorative" val="1"/>
              </a:ext>
            </a:extLst>
          </p:cNvPr>
          <p:cNvSpPr>
            <a:spLocks noGrp="1"/>
          </p:cNvSpPr>
          <p:nvPr>
            <p:ph type="ftr" sz="quarter" idx="11"/>
          </p:nvPr>
        </p:nvSpPr>
        <p:spPr>
          <a:xfrm>
            <a:off x="4531059"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Data User Workgroup Webinar|  10/22/2024</a:t>
            </a:r>
          </a:p>
        </p:txBody>
      </p:sp>
      <p:pic>
        <p:nvPicPr>
          <p:cNvPr id="8" name="Decorative: CHIA Logo">
            <a:extLst>
              <a:ext uri="{FF2B5EF4-FFF2-40B4-BE49-F238E27FC236}">
                <a16:creationId xmlns:a16="http://schemas.microsoft.com/office/drawing/2014/main" id="{07749D4A-B236-B6EA-4927-12474AF961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1" name="Headline">
            <a:extLst>
              <a:ext uri="{FF2B5EF4-FFF2-40B4-BE49-F238E27FC236}">
                <a16:creationId xmlns:a16="http://schemas.microsoft.com/office/drawing/2014/main" id="{FB09C597-F169-6FBC-8450-1BA61C06A694}"/>
              </a:ext>
            </a:extLst>
          </p:cNvPr>
          <p:cNvSpPr txBox="1">
            <a:spLocks/>
          </p:cNvSpPr>
          <p:nvPr/>
        </p:nvSpPr>
        <p:spPr>
          <a:xfrm>
            <a:off x="5377543" y="-6338"/>
            <a:ext cx="6498771" cy="24619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spcAft>
                <a:spcPts val="600"/>
              </a:spcAft>
              <a:defRPr/>
            </a:pPr>
            <a:r>
              <a:rPr lang="en-US" sz="2800" b="1" dirty="0">
                <a:solidFill>
                  <a:srgbClr val="F7941E"/>
                </a:solidFill>
                <a:latin typeface="Arial" panose="020B0604020202020204" pitchFamily="34" charset="0"/>
                <a:ea typeface="+mn-ea"/>
                <a:cs typeface="Arial" panose="020B0604020202020204" pitchFamily="34" charset="0"/>
              </a:rPr>
              <a:t>Answer:</a:t>
            </a:r>
            <a:r>
              <a:rPr lang="en-US" sz="4000" b="1" dirty="0">
                <a:solidFill>
                  <a:srgbClr val="F7941E"/>
                </a:solidFill>
                <a:latin typeface="Arial" panose="020B0604020202020204" pitchFamily="34" charset="0"/>
                <a:ea typeface="+mn-ea"/>
                <a:cs typeface="Arial" panose="020B0604020202020204" pitchFamily="34" charset="0"/>
              </a:rPr>
              <a:t> </a:t>
            </a:r>
          </a:p>
          <a:p>
            <a:pPr marL="0" marR="0">
              <a:lnSpc>
                <a:spcPct val="115000"/>
              </a:lnSpc>
              <a:spcBef>
                <a:spcPts val="0"/>
              </a:spcBef>
              <a:spcAft>
                <a:spcPts val="800"/>
              </a:spcAf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dirty="0">
                <a:effectLst/>
                <a:latin typeface="Arial" panose="020B0604020202020204" pitchFamily="34" charset="0"/>
                <a:ea typeface="Aptos" panose="020B0004020202020204" pitchFamily="34" charset="0"/>
                <a:cs typeface="Arial" panose="020B0604020202020204" pitchFamily="34" charset="0"/>
              </a:rPr>
              <a:t>Please note that there are no groupers in the MA APCD.  There are groupers in the MA Case Mix data.  If your study requires the use of DRGs, you need to apply for the Case Mix data. </a:t>
            </a:r>
            <a:r>
              <a:rPr lang="en-US" sz="1800" dirty="0">
                <a:effectLst/>
                <a:latin typeface="Aptos" panose="020B0004020202020204" pitchFamily="34" charset="0"/>
                <a:ea typeface="Aptos" panose="020B0004020202020204" pitchFamily="34" charset="0"/>
                <a:cs typeface="Calibri" panose="020F0502020204030204" pitchFamily="34" charset="0"/>
              </a:rPr>
              <a:t> </a:t>
            </a:r>
            <a:endParaRPr lang="en-US" sz="4000" b="1" dirty="0">
              <a:solidFill>
                <a:srgbClr val="F7941E"/>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261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5" name="Headline">
            <a:extLst>
              <a:ext uri="{FF2B5EF4-FFF2-40B4-BE49-F238E27FC236}">
                <a16:creationId xmlns:a16="http://schemas.microsoft.com/office/drawing/2014/main" id="{A17608BE-1117-970F-B35A-CC3A7AAB4E7E}"/>
              </a:ext>
            </a:extLst>
          </p:cNvPr>
          <p:cNvSpPr txBox="1">
            <a:spLocks/>
          </p:cNvSpPr>
          <p:nvPr/>
        </p:nvSpPr>
        <p:spPr>
          <a:xfrm>
            <a:off x="491978" y="246820"/>
            <a:ext cx="9668022" cy="1047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300" b="1" dirty="0">
                <a:solidFill>
                  <a:schemeClr val="tx2"/>
                </a:solidFill>
                <a:latin typeface="Arial" panose="020B0604020202020204" pitchFamily="34" charset="0"/>
                <a:ea typeface="+mn-ea"/>
                <a:cs typeface="Arial" panose="020B0604020202020204" pitchFamily="34" charset="0"/>
              </a:rPr>
              <a:t>Question: I am applying for the MA APCD to study the correlation between parental and neonatal health status. Which specific fields facilitate linkage of newborn medical claims to parent claims?</a:t>
            </a:r>
          </a:p>
        </p:txBody>
      </p:sp>
      <p:grpSp>
        <p:nvGrpSpPr>
          <p:cNvPr id="21" name="Group 20">
            <a:extLst>
              <a:ext uri="{FF2B5EF4-FFF2-40B4-BE49-F238E27FC236}">
                <a16:creationId xmlns:a16="http://schemas.microsoft.com/office/drawing/2014/main" id="{07E270CC-9E19-6BE6-1CF9-F51C880BEABB}"/>
              </a:ext>
            </a:extLst>
          </p:cNvPr>
          <p:cNvGrpSpPr/>
          <p:nvPr/>
        </p:nvGrpSpPr>
        <p:grpSpPr>
          <a:xfrm>
            <a:off x="9984249" y="189037"/>
            <a:ext cx="1910080" cy="1200329"/>
            <a:chOff x="9984249" y="189037"/>
            <a:chExt cx="1910080" cy="1200329"/>
          </a:xfrm>
        </p:grpSpPr>
        <p:sp>
          <p:nvSpPr>
            <p:cNvPr id="10" name="TextBox 9">
              <a:extLst>
                <a:ext uri="{FF2B5EF4-FFF2-40B4-BE49-F238E27FC236}">
                  <a16:creationId xmlns:a16="http://schemas.microsoft.com/office/drawing/2014/main" id="{DC52C0D3-C1C3-AA12-212E-A50930C97B93}"/>
                </a:ext>
              </a:extLst>
            </p:cNvPr>
            <p:cNvSpPr txBox="1"/>
            <p:nvPr/>
          </p:nvSpPr>
          <p:spPr>
            <a:xfrm>
              <a:off x="9984249" y="189037"/>
              <a:ext cx="1910080" cy="1200329"/>
            </a:xfrm>
            <a:prstGeom prst="rect">
              <a:avLst/>
            </a:prstGeom>
            <a:noFill/>
            <a:ln w="31750">
              <a:solidFill>
                <a:schemeClr val="accent1"/>
              </a:solidFill>
            </a:ln>
          </p:spPr>
          <p:txBody>
            <a:bodyPr wrap="square" rtlCol="0">
              <a:spAutoFit/>
            </a:bodyPr>
            <a:lstStyle/>
            <a:p>
              <a:r>
                <a:rPr lang="en-US" b="1" dirty="0">
                  <a:ln w="0"/>
                  <a:solidFill>
                    <a:schemeClr val="accent1"/>
                  </a:solidFill>
                  <a:effectLst>
                    <a:outerShdw blurRad="38100" dist="25400" dir="5400000" algn="ctr" rotWithShape="0">
                      <a:srgbClr val="6E747A">
                        <a:alpha val="43000"/>
                      </a:srgbClr>
                    </a:outerShdw>
                  </a:effectLst>
                </a:rPr>
                <a:t>Relationship Data</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7A77DDE9-E61A-36F5-B3D4-C07A49C666C2}"/>
                </a:ext>
              </a:extLst>
            </p:cNvPr>
            <p:cNvPicPr>
              <a:picLocks noChangeAspect="1"/>
            </p:cNvPicPr>
            <p:nvPr/>
          </p:nvPicPr>
          <p:blipFill>
            <a:blip r:embed="rId3"/>
            <a:srcRect l="23159" t="17154" r="21069" b="7951"/>
            <a:stretch/>
          </p:blipFill>
          <p:spPr>
            <a:xfrm>
              <a:off x="10543868" y="519586"/>
              <a:ext cx="878715" cy="780690"/>
            </a:xfrm>
            <a:prstGeom prst="rect">
              <a:avLst/>
            </a:prstGeom>
          </p:spPr>
        </p:pic>
      </p:grpSp>
      <p:sp>
        <p:nvSpPr>
          <p:cNvPr id="16" name="TextBox 15">
            <a:extLst>
              <a:ext uri="{FF2B5EF4-FFF2-40B4-BE49-F238E27FC236}">
                <a16:creationId xmlns:a16="http://schemas.microsoft.com/office/drawing/2014/main" id="{D5EFB26C-B580-FB65-7FF4-0FA71E22C9EA}"/>
              </a:ext>
            </a:extLst>
          </p:cNvPr>
          <p:cNvSpPr txBox="1"/>
          <p:nvPr/>
        </p:nvSpPr>
        <p:spPr>
          <a:xfrm>
            <a:off x="354511" y="1490608"/>
            <a:ext cx="11563169" cy="5047536"/>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In the MA APCD, </a:t>
            </a:r>
            <a:r>
              <a:rPr lang="en-US" sz="1600" dirty="0"/>
              <a:t>associating a parent with a newborn typically requires the use of  specific fields that link the  claims and eligibility data between family members. Combining some  of the fields listed below facilitate linking claims and eligibility records of a parent and newborn. </a:t>
            </a:r>
          </a:p>
          <a:p>
            <a:endParaRPr lang="en-US" sz="1600" b="1" u="sng" dirty="0"/>
          </a:p>
          <a:p>
            <a:pPr marL="285750" indent="-285750">
              <a:buFont typeface="Arial" panose="020B0604020202020204" pitchFamily="34" charset="0"/>
              <a:buChar char="•"/>
            </a:pPr>
            <a:r>
              <a:rPr lang="en-US" sz="1600" b="1" u="sng" dirty="0"/>
              <a:t>Individual Relationship Code</a:t>
            </a:r>
            <a:r>
              <a:rPr lang="en-US" sz="1600" dirty="0"/>
              <a:t>: Patient to Subscriber Relationship Code field is in both the medical claims table and member eligibility table. This code can be used to explicitly state the relationship of the newborn to the parent.</a:t>
            </a:r>
          </a:p>
          <a:p>
            <a:pPr marL="285750" indent="-285750">
              <a:buFont typeface="Arial" panose="020B0604020202020204" pitchFamily="34" charset="0"/>
              <a:buChar char="•"/>
            </a:pPr>
            <a:r>
              <a:rPr lang="en-US" sz="1600" b="1" u="sng" dirty="0"/>
              <a:t>Subscriber ID</a:t>
            </a:r>
            <a:r>
              <a:rPr lang="en-US" sz="1600" dirty="0"/>
              <a:t>: Newborns are typically covered under their parent's insurance plan, in these instances, the subscriber ID of  parent and newborn should match. Using this match in combination with the Individual Relationship Code should accurately confirm relationship.</a:t>
            </a:r>
          </a:p>
          <a:p>
            <a:pPr marL="285750" indent="-285750">
              <a:buFont typeface="Arial" panose="020B0604020202020204" pitchFamily="34" charset="0"/>
              <a:buChar char="•"/>
            </a:pPr>
            <a:r>
              <a:rPr lang="en-US" sz="1600" b="1" u="sng" dirty="0"/>
              <a:t>Insurance Plan and Product Codes</a:t>
            </a:r>
            <a:r>
              <a:rPr lang="en-US" sz="1600" dirty="0"/>
              <a:t>: These codes can show that the parent and newborn are covered under the same insurance plan, which can further help in confirming the relationship.</a:t>
            </a:r>
          </a:p>
          <a:p>
            <a:pPr marL="285750" indent="-285750">
              <a:buFont typeface="Arial" panose="020B0604020202020204" pitchFamily="34" charset="0"/>
              <a:buChar char="•"/>
            </a:pPr>
            <a:r>
              <a:rPr lang="en-US" sz="1600" b="1" u="sng" dirty="0"/>
              <a:t>Cover Level Code</a:t>
            </a:r>
            <a:r>
              <a:rPr lang="en-US" sz="1600" dirty="0"/>
              <a:t>: These codes (see below) that defines the dependent coverage, which can further help in confirming the relationship.</a:t>
            </a:r>
          </a:p>
          <a:p>
            <a:endParaRPr lang="en-US" sz="1600" dirty="0"/>
          </a:p>
          <a:p>
            <a:pPr lvl="2"/>
            <a:r>
              <a:rPr lang="en-US" sz="1600" dirty="0"/>
              <a:t>CHD	Children Only			DEP	Dependents Only</a:t>
            </a:r>
          </a:p>
          <a:p>
            <a:pPr lvl="2"/>
            <a:r>
              <a:rPr lang="en-US" sz="1600" dirty="0"/>
              <a:t>ECH	Employee and Children		ELF	Employee and Life Partner</a:t>
            </a:r>
          </a:p>
          <a:p>
            <a:pPr lvl="2"/>
            <a:r>
              <a:rPr lang="en-US" sz="1600" dirty="0"/>
              <a:t>EMP	Employee Only			ESP	Employee and Spouse</a:t>
            </a:r>
          </a:p>
          <a:p>
            <a:pPr lvl="2"/>
            <a:r>
              <a:rPr lang="en-US" sz="1600" dirty="0"/>
              <a:t>FAM	Family				IND	Individual</a:t>
            </a:r>
          </a:p>
          <a:p>
            <a:pPr lvl="2"/>
            <a:r>
              <a:rPr lang="en-US" sz="1600" dirty="0"/>
              <a:t>SPC	Spouse and Children			SPO	Spouse Only</a:t>
            </a:r>
          </a:p>
          <a:p>
            <a:pPr lvl="2"/>
            <a:r>
              <a:rPr lang="en-US" sz="1600" dirty="0"/>
              <a:t>UNK	Unknown</a:t>
            </a:r>
          </a:p>
          <a:p>
            <a:endParaRPr lang="en-US" dirty="0"/>
          </a:p>
        </p:txBody>
      </p:sp>
    </p:spTree>
    <p:extLst>
      <p:ext uri="{BB962C8B-B14F-4D97-AF65-F5344CB8AC3E}">
        <p14:creationId xmlns:p14="http://schemas.microsoft.com/office/powerpoint/2010/main" val="177141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699C6-938F-C179-310D-FB70A4C4785E}"/>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F977FDDF-E0B9-B7BB-0B9C-B88D885708FE}"/>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358FA275-C808-80B9-976C-EAA62D94313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a:p>
        </p:txBody>
      </p:sp>
      <p:cxnSp>
        <p:nvCxnSpPr>
          <p:cNvPr id="7" name="Decorative: horizontal rule">
            <a:extLst>
              <a:ext uri="{FF2B5EF4-FFF2-40B4-BE49-F238E27FC236}">
                <a16:creationId xmlns:a16="http://schemas.microsoft.com/office/drawing/2014/main" id="{EC387AE7-8E7D-BB1F-B2EA-20092C1D4ACD}"/>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46F9CE2F-AE75-A35E-D420-E03835393E83}"/>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74B21566-CBBE-4FF4-01BD-0DB639CC25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6" name="TextBox 5">
            <a:extLst>
              <a:ext uri="{FF2B5EF4-FFF2-40B4-BE49-F238E27FC236}">
                <a16:creationId xmlns:a16="http://schemas.microsoft.com/office/drawing/2014/main" id="{45AC5887-DC1B-7799-47AF-54F4DE363BF9}"/>
              </a:ext>
            </a:extLst>
          </p:cNvPr>
          <p:cNvSpPr txBox="1"/>
          <p:nvPr/>
        </p:nvSpPr>
        <p:spPr>
          <a:xfrm>
            <a:off x="343935" y="167533"/>
            <a:ext cx="9907505" cy="1323439"/>
          </a:xfrm>
          <a:prstGeom prst="rect">
            <a:avLst/>
          </a:prstGeom>
          <a:noFill/>
        </p:spPr>
        <p:txBody>
          <a:bodyPr wrap="square">
            <a:spAutoFit/>
          </a:bodyPr>
          <a:lstStyle/>
          <a:p>
            <a:pPr marL="0" marR="0">
              <a:spcBef>
                <a:spcPts val="0"/>
              </a:spcBef>
              <a:spcAft>
                <a:spcPts val="0"/>
              </a:spcAft>
            </a:pPr>
            <a:r>
              <a:rPr lang="en-US" sz="2000" b="1" dirty="0">
                <a:solidFill>
                  <a:schemeClr val="tx2"/>
                </a:solidFill>
                <a:latin typeface="Arial" panose="020B0604020202020204" pitchFamily="34" charset="0"/>
                <a:cs typeface="Arial" panose="020B0604020202020204" pitchFamily="34" charset="0"/>
              </a:rPr>
              <a:t>Question: I plan to study differences in emergency procedures for patients in urban, suburban, and rural areas, focusing on timeliness of care. Does the MA APCD contain HCPCS/CPT code modifiers to indicate emergency care services administered in pre-hospital or in-hospital emergency department settings?</a:t>
            </a:r>
          </a:p>
        </p:txBody>
      </p:sp>
      <p:sp>
        <p:nvSpPr>
          <p:cNvPr id="12" name="TextBox 11">
            <a:extLst>
              <a:ext uri="{FF2B5EF4-FFF2-40B4-BE49-F238E27FC236}">
                <a16:creationId xmlns:a16="http://schemas.microsoft.com/office/drawing/2014/main" id="{46B50D00-1FEC-68EF-8294-54C94E6FC8C6}"/>
              </a:ext>
            </a:extLst>
          </p:cNvPr>
          <p:cNvSpPr txBox="1"/>
          <p:nvPr/>
        </p:nvSpPr>
        <p:spPr>
          <a:xfrm>
            <a:off x="343935" y="1490972"/>
            <a:ext cx="11634705" cy="4555093"/>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Yes, the MA APCD contains four procedure code modifier fields (MC056, MC057, MC058, and MC059). The medical claims filing specifications instruct carriers to populate these fields when the modifier clarifies/improves the accuracy of the procedure code. Specific modifiers that facilitate a detailed analysis of emergency care utilization, including patterns of emergency interventions across geographies found in the MA APCD are listed below:</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u="sng" dirty="0">
                <a:latin typeface="Arial" panose="020B0604020202020204" pitchFamily="34" charset="0"/>
                <a:cs typeface="Arial" panose="020B0604020202020204" pitchFamily="34" charset="0"/>
              </a:rPr>
              <a:t>ET</a:t>
            </a:r>
            <a:r>
              <a:rPr lang="en-US" sz="1500" dirty="0">
                <a:latin typeface="Arial" panose="020B0604020202020204" pitchFamily="34" charset="0"/>
                <a:cs typeface="Arial" panose="020B0604020202020204" pitchFamily="34" charset="0"/>
              </a:rPr>
              <a:t>: Emergency Services. This modifier is specifically used to designate care as an emergency service, making it highly useful for distinguishing emergency episodes of care across geographic or population-based studies.</a:t>
            </a:r>
          </a:p>
          <a:p>
            <a:pPr marL="285750" indent="-285750">
              <a:buFont typeface="Arial" panose="020B0604020202020204" pitchFamily="34" charset="0"/>
              <a:buChar char="•"/>
            </a:pPr>
            <a:r>
              <a:rPr lang="en-US" sz="1500" b="1" u="sng" dirty="0">
                <a:latin typeface="Arial" panose="020B0604020202020204" pitchFamily="34" charset="0"/>
                <a:cs typeface="Arial" panose="020B0604020202020204" pitchFamily="34" charset="0"/>
              </a:rPr>
              <a:t>25</a:t>
            </a:r>
            <a:r>
              <a:rPr lang="en-US" sz="1500" dirty="0">
                <a:latin typeface="Arial" panose="020B0604020202020204" pitchFamily="34" charset="0"/>
                <a:cs typeface="Arial" panose="020B0604020202020204" pitchFamily="34" charset="0"/>
              </a:rPr>
              <a:t>: Significant, separately identifiable evaluation and management service by the same physician on the same day of the procedure or other service. This modifier can be used to identify instances where emergency care includes additional services beyond the primary intervention.</a:t>
            </a:r>
          </a:p>
          <a:p>
            <a:pPr marL="285750" indent="-285750">
              <a:buFont typeface="Arial" panose="020B0604020202020204" pitchFamily="34" charset="0"/>
              <a:buChar char="•"/>
            </a:pPr>
            <a:r>
              <a:rPr lang="en-US" sz="1500" b="1" u="sng" dirty="0">
                <a:latin typeface="Arial" panose="020B0604020202020204" pitchFamily="34" charset="0"/>
                <a:cs typeface="Arial" panose="020B0604020202020204" pitchFamily="34" charset="0"/>
              </a:rPr>
              <a:t>76</a:t>
            </a:r>
            <a:r>
              <a:rPr lang="en-US" sz="1500" dirty="0">
                <a:latin typeface="Arial" panose="020B0604020202020204" pitchFamily="34" charset="0"/>
                <a:cs typeface="Arial" panose="020B0604020202020204" pitchFamily="34" charset="0"/>
              </a:rPr>
              <a:t>: Repeat Procedure by the Same Physician. This modifier indicates the repetition of an emergency procedure, which could be critical in analyzing the frequency of emergency interventions.</a:t>
            </a:r>
          </a:p>
          <a:p>
            <a:pPr marL="285750" indent="-285750">
              <a:buFont typeface="Arial" panose="020B0604020202020204" pitchFamily="34" charset="0"/>
              <a:buChar char="•"/>
            </a:pPr>
            <a:r>
              <a:rPr lang="en-US" sz="1500" b="1" u="sng" dirty="0">
                <a:latin typeface="Arial" panose="020B0604020202020204" pitchFamily="34" charset="0"/>
                <a:cs typeface="Arial" panose="020B0604020202020204" pitchFamily="34" charset="0"/>
              </a:rPr>
              <a:t>59</a:t>
            </a:r>
            <a:r>
              <a:rPr lang="en-US" sz="1500" dirty="0">
                <a:latin typeface="Arial" panose="020B0604020202020204" pitchFamily="34" charset="0"/>
                <a:cs typeface="Arial" panose="020B0604020202020204" pitchFamily="34" charset="0"/>
              </a:rPr>
              <a:t>: Distinct procedural service. This modifier is applied to indicate that emergency care included a distinct or separate service from other interventions provided on the same day.</a:t>
            </a:r>
          </a:p>
          <a:p>
            <a:pPr marL="285750" indent="-285750">
              <a:buFont typeface="Arial" panose="020B0604020202020204" pitchFamily="34" charset="0"/>
              <a:buChar char="•"/>
            </a:pPr>
            <a:r>
              <a:rPr lang="en-US" sz="1500" b="1" u="sng" dirty="0">
                <a:latin typeface="Arial" panose="020B0604020202020204" pitchFamily="34" charset="0"/>
                <a:cs typeface="Arial" panose="020B0604020202020204" pitchFamily="34" charset="0"/>
              </a:rPr>
              <a:t>77</a:t>
            </a:r>
            <a:r>
              <a:rPr lang="en-US" sz="1500" dirty="0">
                <a:latin typeface="Arial" panose="020B0604020202020204" pitchFamily="34" charset="0"/>
                <a:cs typeface="Arial" panose="020B0604020202020204" pitchFamily="34" charset="0"/>
              </a:rPr>
              <a:t>: Repeat Procedure by Another Physician. It can be employed to capture situations where emergency care required subsequent intervention by a different provider, often relevant in multi-stage or time-sensitive emergency treatments.</a:t>
            </a:r>
          </a:p>
          <a:p>
            <a:pPr marL="285750" indent="-285750">
              <a:buFont typeface="Arial" panose="020B0604020202020204" pitchFamily="34" charset="0"/>
              <a:buChar char="•"/>
            </a:pPr>
            <a:r>
              <a:rPr lang="en-US" sz="1500" b="1" u="sng" dirty="0">
                <a:latin typeface="Arial" panose="020B0604020202020204" pitchFamily="34" charset="0"/>
                <a:cs typeface="Arial" panose="020B0604020202020204" pitchFamily="34" charset="0"/>
              </a:rPr>
              <a:t>G0</a:t>
            </a:r>
            <a:r>
              <a:rPr lang="en-US" sz="1500" dirty="0">
                <a:latin typeface="Arial" panose="020B0604020202020204" pitchFamily="34" charset="0"/>
                <a:cs typeface="Arial" panose="020B0604020202020204" pitchFamily="34" charset="0"/>
              </a:rPr>
              <a:t>: Telehealth services for diagnosis, evaluation, or treatment of symptoms of an acute stroke. This can be critical in analyzing telemedicine-based emergency care, especially in rural or underserved areas where physical emergency services may not be immediately accessible.</a:t>
            </a:r>
          </a:p>
        </p:txBody>
      </p:sp>
      <p:sp>
        <p:nvSpPr>
          <p:cNvPr id="5" name="TextBox 4">
            <a:extLst>
              <a:ext uri="{FF2B5EF4-FFF2-40B4-BE49-F238E27FC236}">
                <a16:creationId xmlns:a16="http://schemas.microsoft.com/office/drawing/2014/main" id="{5A92931B-239A-7F5F-E0E0-3C996943AB95}"/>
              </a:ext>
            </a:extLst>
          </p:cNvPr>
          <p:cNvSpPr txBox="1"/>
          <p:nvPr/>
        </p:nvSpPr>
        <p:spPr>
          <a:xfrm>
            <a:off x="10322561" y="197572"/>
            <a:ext cx="1525504" cy="1200329"/>
          </a:xfrm>
          <a:prstGeom prst="rect">
            <a:avLst/>
          </a:prstGeom>
          <a:ln w="22225">
            <a:solidFill>
              <a:schemeClr val="accent1"/>
            </a:solid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accent3"/>
                </a:solidFill>
              </a:rPr>
              <a:t>Procedure Code Modifiers</a:t>
            </a:r>
          </a:p>
        </p:txBody>
      </p:sp>
    </p:spTree>
    <p:extLst>
      <p:ext uri="{BB962C8B-B14F-4D97-AF65-F5344CB8AC3E}">
        <p14:creationId xmlns:p14="http://schemas.microsoft.com/office/powerpoint/2010/main" val="439493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6" name="TextBox 5">
            <a:extLst>
              <a:ext uri="{FF2B5EF4-FFF2-40B4-BE49-F238E27FC236}">
                <a16:creationId xmlns:a16="http://schemas.microsoft.com/office/drawing/2014/main" id="{9BF6BFFC-E27B-B843-AA66-C890DA324C1E}"/>
              </a:ext>
            </a:extLst>
          </p:cNvPr>
          <p:cNvSpPr txBox="1"/>
          <p:nvPr/>
        </p:nvSpPr>
        <p:spPr>
          <a:xfrm>
            <a:off x="343935" y="167533"/>
            <a:ext cx="9033745" cy="1631216"/>
          </a:xfrm>
          <a:prstGeom prst="rect">
            <a:avLst/>
          </a:prstGeom>
          <a:noFill/>
        </p:spPr>
        <p:txBody>
          <a:bodyPr wrap="square">
            <a:spAutoFit/>
          </a:bodyPr>
          <a:lstStyle/>
          <a:p>
            <a:pPr marL="0" marR="0">
              <a:spcBef>
                <a:spcPts val="0"/>
              </a:spcBef>
              <a:spcAft>
                <a:spcPts val="0"/>
              </a:spcAft>
            </a:pPr>
            <a:r>
              <a:rPr lang="en-US" sz="2000" b="1" dirty="0">
                <a:solidFill>
                  <a:schemeClr val="tx2"/>
                </a:solidFill>
                <a:latin typeface="Arial" panose="020B0604020202020204" pitchFamily="34" charset="0"/>
                <a:cs typeface="Arial" panose="020B0604020202020204" pitchFamily="34" charset="0"/>
              </a:rPr>
              <a:t>Question: I am interested in applying for the MA APCD to analyze the continuity of care for behavioral health patients across diverse healthcare settings. Does the MA APCD contain specific  facility taxonomy information that would facilitate evaluating variations in patient volume across different types of behavioral health care settings?</a:t>
            </a:r>
          </a:p>
        </p:txBody>
      </p:sp>
      <p:sp>
        <p:nvSpPr>
          <p:cNvPr id="12" name="TextBox 11">
            <a:extLst>
              <a:ext uri="{FF2B5EF4-FFF2-40B4-BE49-F238E27FC236}">
                <a16:creationId xmlns:a16="http://schemas.microsoft.com/office/drawing/2014/main" id="{213E6DC1-B96D-2DDC-EB02-95A9A6D13A85}"/>
              </a:ext>
            </a:extLst>
          </p:cNvPr>
          <p:cNvSpPr txBox="1"/>
          <p:nvPr/>
        </p:nvSpPr>
        <p:spPr>
          <a:xfrm>
            <a:off x="456457" y="1966158"/>
            <a:ext cx="11279085" cy="3785652"/>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Yes, the MA APCD includes over thirty types of behavioral health care settings. Some of the top care settings by taxonomy are as follows:</a:t>
            </a:r>
          </a:p>
          <a:p>
            <a:endParaRPr lang="en-US" sz="16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Clinic/Center, Adolescent and Children Mental Health (Code: 261QM0855X)</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Crisis Intervention (Code: 261QM0900X)</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Clinic/Center, Substance Use Disorder (Code: 261QR0405X)</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Rehabilitation Hospital, Substance Use Disorder (Code: 276400000X)</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Psychiatric Unit, within another care setting (Code: 273R00000X)</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Partial Hospitalization, Mental Health (Code: 2835P2200X)</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Adult Residential Facility (Code: 310400000X)</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Long Term Care Hospital (Code: 282E00000X)</a:t>
            </a:r>
          </a:p>
          <a:p>
            <a:pPr marL="8001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It is important to note that some facilities providing psychiatric care have multiple taxonomies not limited to behavioral health. Therefore, the taxonomy codes listed in the medical claims as primary specialty that are not categorically behavioral health related could also be a source of high-volume care. Multiple specialties can be found by linking to the provider table.</a:t>
            </a:r>
          </a:p>
        </p:txBody>
      </p:sp>
      <p:grpSp>
        <p:nvGrpSpPr>
          <p:cNvPr id="26" name="Group 25">
            <a:extLst>
              <a:ext uri="{FF2B5EF4-FFF2-40B4-BE49-F238E27FC236}">
                <a16:creationId xmlns:a16="http://schemas.microsoft.com/office/drawing/2014/main" id="{A40346ED-516D-8DB2-743B-27D14E9E74A4}"/>
              </a:ext>
            </a:extLst>
          </p:cNvPr>
          <p:cNvGrpSpPr/>
          <p:nvPr/>
        </p:nvGrpSpPr>
        <p:grpSpPr>
          <a:xfrm>
            <a:off x="9966201" y="5890985"/>
            <a:ext cx="1729048" cy="307777"/>
            <a:chOff x="9966201" y="5890985"/>
            <a:chExt cx="1729048" cy="307777"/>
          </a:xfrm>
        </p:grpSpPr>
        <p:sp>
          <p:nvSpPr>
            <p:cNvPr id="24" name="TextBox 23">
              <a:extLst>
                <a:ext uri="{FF2B5EF4-FFF2-40B4-BE49-F238E27FC236}">
                  <a16:creationId xmlns:a16="http://schemas.microsoft.com/office/drawing/2014/main" id="{FA2839A0-A392-5223-DE74-005BAE0F6AD2}"/>
                </a:ext>
              </a:extLst>
            </p:cNvPr>
            <p:cNvSpPr txBox="1"/>
            <p:nvPr/>
          </p:nvSpPr>
          <p:spPr>
            <a:xfrm>
              <a:off x="9966201" y="5890985"/>
              <a:ext cx="922112" cy="307777"/>
            </a:xfrm>
            <a:prstGeom prst="rect">
              <a:avLst/>
            </a:prstGeom>
            <a:noFill/>
          </p:spPr>
          <p:txBody>
            <a:bodyPr wrap="none" rtlCol="0">
              <a:spAutoFit/>
            </a:bodyPr>
            <a:lstStyle/>
            <a:p>
              <a:r>
                <a:rPr lang="en-US" sz="1400" dirty="0">
                  <a:solidFill>
                    <a:srgbClr val="FF0000"/>
                  </a:solidFill>
                </a:rPr>
                <a:t>continued</a:t>
              </a:r>
            </a:p>
          </p:txBody>
        </p:sp>
        <p:sp>
          <p:nvSpPr>
            <p:cNvPr id="25" name="Arrow: Right 24">
              <a:extLst>
                <a:ext uri="{FF2B5EF4-FFF2-40B4-BE49-F238E27FC236}">
                  <a16:creationId xmlns:a16="http://schemas.microsoft.com/office/drawing/2014/main" id="{FBD2A3D8-6E3E-3B2A-B147-D7F6362F4C8F}"/>
                </a:ext>
              </a:extLst>
            </p:cNvPr>
            <p:cNvSpPr/>
            <p:nvPr/>
          </p:nvSpPr>
          <p:spPr>
            <a:xfrm>
              <a:off x="10888313" y="5971280"/>
              <a:ext cx="806936" cy="12622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50DF80D-66AC-6ABF-E8E5-4812C2E6EDC7}"/>
              </a:ext>
            </a:extLst>
          </p:cNvPr>
          <p:cNvGrpSpPr/>
          <p:nvPr/>
        </p:nvGrpSpPr>
        <p:grpSpPr>
          <a:xfrm>
            <a:off x="9377680" y="321421"/>
            <a:ext cx="2570480" cy="1477328"/>
            <a:chOff x="9377680" y="321421"/>
            <a:chExt cx="2570480" cy="1477328"/>
          </a:xfrm>
        </p:grpSpPr>
        <p:sp>
          <p:nvSpPr>
            <p:cNvPr id="10" name="TextBox 9">
              <a:extLst>
                <a:ext uri="{FF2B5EF4-FFF2-40B4-BE49-F238E27FC236}">
                  <a16:creationId xmlns:a16="http://schemas.microsoft.com/office/drawing/2014/main" id="{9F68C708-8444-A60C-701C-47B662C13B96}"/>
                </a:ext>
              </a:extLst>
            </p:cNvPr>
            <p:cNvSpPr txBox="1"/>
            <p:nvPr/>
          </p:nvSpPr>
          <p:spPr>
            <a:xfrm>
              <a:off x="9377680" y="321421"/>
              <a:ext cx="2570480" cy="1477328"/>
            </a:xfrm>
            <a:prstGeom prst="rect">
              <a:avLst/>
            </a:prstGeom>
            <a:noFill/>
            <a:ln w="31750">
              <a:solidFill>
                <a:schemeClr val="accent1"/>
              </a:solidFill>
            </a:ln>
          </p:spPr>
          <p:txBody>
            <a:bodyPr wrap="square" rtlCol="0">
              <a:spAutoFit/>
            </a:bodyPr>
            <a:lstStyle/>
            <a:p>
              <a:r>
                <a:rPr lang="en-US" b="1" dirty="0">
                  <a:ln w="0"/>
                  <a:solidFill>
                    <a:schemeClr val="accent1"/>
                  </a:solidFill>
                  <a:effectLst>
                    <a:outerShdw blurRad="38100" dist="25400" dir="5400000" algn="ctr" rotWithShape="0">
                      <a:srgbClr val="6E747A">
                        <a:alpha val="43000"/>
                      </a:srgbClr>
                    </a:outerShdw>
                  </a:effectLst>
                </a:rPr>
                <a:t>Psychiatric Care Settings</a:t>
              </a:r>
            </a:p>
            <a:p>
              <a:endParaRPr lang="en-US" b="1" dirty="0">
                <a:ln w="0"/>
                <a:solidFill>
                  <a:schemeClr val="accent1"/>
                </a:solidFill>
                <a:effectLst>
                  <a:outerShdw blurRad="38100" dist="25400" dir="5400000" algn="ctr" rotWithShape="0">
                    <a:srgbClr val="6E747A">
                      <a:alpha val="43000"/>
                    </a:srgbClr>
                  </a:outerShdw>
                </a:effectLst>
              </a:endParaRPr>
            </a:p>
            <a:p>
              <a:endParaRPr lang="en-US" dirty="0"/>
            </a:p>
            <a:p>
              <a:endParaRPr lang="en-US" dirty="0"/>
            </a:p>
            <a:p>
              <a:endParaRPr lang="en-US" dirty="0"/>
            </a:p>
          </p:txBody>
        </p:sp>
        <p:pic>
          <p:nvPicPr>
            <p:cNvPr id="4" name="Picture 3">
              <a:extLst>
                <a:ext uri="{FF2B5EF4-FFF2-40B4-BE49-F238E27FC236}">
                  <a16:creationId xmlns:a16="http://schemas.microsoft.com/office/drawing/2014/main" id="{49FB1CD0-A0EF-58B3-95C5-CEEF4CB8FF04}"/>
                </a:ext>
              </a:extLst>
            </p:cNvPr>
            <p:cNvPicPr>
              <a:picLocks noChangeAspect="1"/>
            </p:cNvPicPr>
            <p:nvPr/>
          </p:nvPicPr>
          <p:blipFill>
            <a:blip r:embed="rId3"/>
            <a:srcRect l="11925" t="12373" r="10763" b="13899"/>
            <a:stretch/>
          </p:blipFill>
          <p:spPr>
            <a:xfrm>
              <a:off x="9868527" y="694192"/>
              <a:ext cx="1683299" cy="1069464"/>
            </a:xfrm>
            <a:prstGeom prst="rect">
              <a:avLst/>
            </a:prstGeom>
          </p:spPr>
        </p:pic>
      </p:grpSp>
    </p:spTree>
    <p:extLst>
      <p:ext uri="{BB962C8B-B14F-4D97-AF65-F5344CB8AC3E}">
        <p14:creationId xmlns:p14="http://schemas.microsoft.com/office/powerpoint/2010/main" val="175627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95A04-8F0A-97DB-63FD-3759D2728849}"/>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5FDF978D-AD64-714A-5D1F-B147C617893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C67C0A79-46F2-0CBC-224C-66F5560D9FBB}"/>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a:p>
        </p:txBody>
      </p:sp>
      <p:cxnSp>
        <p:nvCxnSpPr>
          <p:cNvPr id="7" name="Decorative: horizontal rule">
            <a:extLst>
              <a:ext uri="{FF2B5EF4-FFF2-40B4-BE49-F238E27FC236}">
                <a16:creationId xmlns:a16="http://schemas.microsoft.com/office/drawing/2014/main" id="{A4A0E17B-A6F2-6C6F-8C09-4D17054C6D74}"/>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1BD405FF-14E1-845C-35EF-FDBB4B8CF51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81EFE2B1-9166-D20F-923C-013B48E529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DCC82C25-6411-F6EB-B320-540369C42AAC}"/>
              </a:ext>
            </a:extLst>
          </p:cNvPr>
          <p:cNvSpPr txBox="1"/>
          <p:nvPr/>
        </p:nvSpPr>
        <p:spPr>
          <a:xfrm>
            <a:off x="1666240" y="1402675"/>
            <a:ext cx="10374449" cy="4478149"/>
          </a:xfrm>
          <a:prstGeom prst="rect">
            <a:avLst/>
          </a:prstGeom>
          <a:noFill/>
        </p:spPr>
        <p:txBody>
          <a:bodyPr wrap="square">
            <a:spAutoFit/>
          </a:bodyPr>
          <a:lstStyle/>
          <a:p>
            <a:endParaRPr lang="en-US" sz="1500" dirty="0">
              <a:latin typeface="Arial" panose="020B0604020202020204" pitchFamily="34" charset="0"/>
              <a:cs typeface="Arial" panose="020B0604020202020204" pitchFamily="34" charset="0"/>
            </a:endParaRPr>
          </a:p>
          <a:p>
            <a:pPr lvl="8"/>
            <a:r>
              <a:rPr lang="en-US" sz="1500" dirty="0">
                <a:latin typeface="Arial" panose="020B0604020202020204" pitchFamily="34" charset="0"/>
                <a:cs typeface="Arial" panose="020B0604020202020204" pitchFamily="34" charset="0"/>
              </a:rPr>
              <a:t>In the case mix hospital inpatient discharge (HID) care setting (see Figure 1), there has been a steady decline over the six-year fiscal years in patients with a principal diagnosis in the behavioral health code range. From a high of 58,588 episodes in 2018, decreasing progressively, with a marked drop by 2022. The 2023 volume (44,651) represents a substantial reduction.</a:t>
            </a:r>
          </a:p>
          <a:p>
            <a:pPr lvl="8"/>
            <a:endParaRPr lang="en-US" sz="1500" dirty="0">
              <a:latin typeface="Arial" panose="020B0604020202020204" pitchFamily="34" charset="0"/>
              <a:cs typeface="Arial" panose="020B0604020202020204" pitchFamily="34" charset="0"/>
            </a:endParaRPr>
          </a:p>
          <a:p>
            <a:pPr lvl="8"/>
            <a:r>
              <a:rPr lang="en-US" sz="1500" dirty="0">
                <a:latin typeface="Arial" panose="020B0604020202020204" pitchFamily="34" charset="0"/>
                <a:cs typeface="Arial" panose="020B0604020202020204" pitchFamily="34" charset="0"/>
              </a:rPr>
              <a:t>In the case mix emergency department (ED) care setting. There was likewise been a sharp and consistent reduction in volume. Beginning at 165,794 episodes in 2018, and a significant decline to 112,400 by 2023. This suggests a noteworthy shift away from emergency department care for behavioral health issues, possibly due to either improved preventative care, alternative outpatient care settings which can be found in the MA APCD.</a:t>
            </a:r>
          </a:p>
          <a:p>
            <a:pPr lvl="8"/>
            <a:endParaRPr lang="en-US" sz="1500" dirty="0">
              <a:latin typeface="Arial" panose="020B0604020202020204" pitchFamily="34" charset="0"/>
              <a:cs typeface="Arial" panose="020B0604020202020204" pitchFamily="34" charset="0"/>
            </a:endParaRPr>
          </a:p>
          <a:p>
            <a:pPr lvl="8"/>
            <a:r>
              <a:rPr lang="en-US" sz="1500" dirty="0">
                <a:latin typeface="Arial" panose="020B0604020202020204" pitchFamily="34" charset="0"/>
                <a:cs typeface="Arial" panose="020B0604020202020204" pitchFamily="34" charset="0"/>
              </a:rPr>
              <a:t>Most notably, in the case mix outpatient observation stay (OSD)care setting, behavioral health demonstrates a notable increase in episodes, particularly in 2023, where the volume (19,469) nearly doubles the count from 2018. This could reflect an expansion of or increasing reliance on alternative care models or outpatient services for managing behavioral health conditions.</a:t>
            </a:r>
          </a:p>
        </p:txBody>
      </p:sp>
      <p:grpSp>
        <p:nvGrpSpPr>
          <p:cNvPr id="11" name="Group 10">
            <a:extLst>
              <a:ext uri="{FF2B5EF4-FFF2-40B4-BE49-F238E27FC236}">
                <a16:creationId xmlns:a16="http://schemas.microsoft.com/office/drawing/2014/main" id="{E77E5788-33DD-BA4B-7E0F-F24588C93421}"/>
              </a:ext>
            </a:extLst>
          </p:cNvPr>
          <p:cNvGrpSpPr/>
          <p:nvPr/>
        </p:nvGrpSpPr>
        <p:grpSpPr>
          <a:xfrm>
            <a:off x="9461622" y="168870"/>
            <a:ext cx="2476378" cy="1378275"/>
            <a:chOff x="9377680" y="321421"/>
            <a:chExt cx="2570480" cy="1477328"/>
          </a:xfrm>
        </p:grpSpPr>
        <p:sp>
          <p:nvSpPr>
            <p:cNvPr id="10" name="TextBox 9">
              <a:extLst>
                <a:ext uri="{FF2B5EF4-FFF2-40B4-BE49-F238E27FC236}">
                  <a16:creationId xmlns:a16="http://schemas.microsoft.com/office/drawing/2014/main" id="{13F7C234-2A89-19EE-09BC-4C3E97899187}"/>
                </a:ext>
              </a:extLst>
            </p:cNvPr>
            <p:cNvSpPr txBox="1"/>
            <p:nvPr/>
          </p:nvSpPr>
          <p:spPr>
            <a:xfrm>
              <a:off x="9377680" y="321421"/>
              <a:ext cx="2570480" cy="1477328"/>
            </a:xfrm>
            <a:prstGeom prst="rect">
              <a:avLst/>
            </a:prstGeom>
            <a:noFill/>
            <a:ln w="31750">
              <a:solidFill>
                <a:schemeClr val="accent1"/>
              </a:solidFill>
            </a:ln>
          </p:spPr>
          <p:txBody>
            <a:bodyPr wrap="square" rtlCol="0">
              <a:spAutoFit/>
            </a:bodyPr>
            <a:lstStyle/>
            <a:p>
              <a:r>
                <a:rPr lang="en-US" b="1" dirty="0">
                  <a:ln w="0"/>
                  <a:solidFill>
                    <a:schemeClr val="accent1"/>
                  </a:solidFill>
                  <a:effectLst>
                    <a:outerShdw blurRad="38100" dist="25400" dir="5400000" algn="ctr" rotWithShape="0">
                      <a:srgbClr val="6E747A">
                        <a:alpha val="43000"/>
                      </a:srgbClr>
                    </a:outerShdw>
                  </a:effectLst>
                </a:rPr>
                <a:t>Psychiatric Care Settings</a:t>
              </a:r>
            </a:p>
            <a:p>
              <a:endParaRPr lang="en-US" b="1" dirty="0">
                <a:ln w="0"/>
                <a:solidFill>
                  <a:schemeClr val="accent1"/>
                </a:solidFill>
                <a:effectLst>
                  <a:outerShdw blurRad="38100" dist="25400" dir="5400000" algn="ctr" rotWithShape="0">
                    <a:srgbClr val="6E747A">
                      <a:alpha val="43000"/>
                    </a:srgbClr>
                  </a:outerShdw>
                </a:effectLst>
              </a:endParaRPr>
            </a:p>
            <a:p>
              <a:endParaRPr lang="en-US" dirty="0"/>
            </a:p>
            <a:p>
              <a:endParaRPr lang="en-US" dirty="0"/>
            </a:p>
            <a:p>
              <a:endParaRPr lang="en-US" dirty="0"/>
            </a:p>
          </p:txBody>
        </p:sp>
        <p:pic>
          <p:nvPicPr>
            <p:cNvPr id="4" name="Picture 3">
              <a:extLst>
                <a:ext uri="{FF2B5EF4-FFF2-40B4-BE49-F238E27FC236}">
                  <a16:creationId xmlns:a16="http://schemas.microsoft.com/office/drawing/2014/main" id="{2E5C277B-8672-563B-F903-991C30EA4AE6}"/>
                </a:ext>
              </a:extLst>
            </p:cNvPr>
            <p:cNvPicPr>
              <a:picLocks noChangeAspect="1"/>
            </p:cNvPicPr>
            <p:nvPr/>
          </p:nvPicPr>
          <p:blipFill>
            <a:blip r:embed="rId3"/>
            <a:srcRect l="11925" t="12373" r="10763" b="13899"/>
            <a:stretch/>
          </p:blipFill>
          <p:spPr>
            <a:xfrm>
              <a:off x="9868527" y="694192"/>
              <a:ext cx="1683299" cy="1069464"/>
            </a:xfrm>
            <a:prstGeom prst="rect">
              <a:avLst/>
            </a:prstGeom>
          </p:spPr>
        </p:pic>
      </p:grpSp>
      <p:grpSp>
        <p:nvGrpSpPr>
          <p:cNvPr id="15" name="Group 14">
            <a:extLst>
              <a:ext uri="{FF2B5EF4-FFF2-40B4-BE49-F238E27FC236}">
                <a16:creationId xmlns:a16="http://schemas.microsoft.com/office/drawing/2014/main" id="{1A93EAFF-5613-9B72-F9AA-5982BC95BCC6}"/>
              </a:ext>
            </a:extLst>
          </p:cNvPr>
          <p:cNvGrpSpPr/>
          <p:nvPr/>
        </p:nvGrpSpPr>
        <p:grpSpPr>
          <a:xfrm>
            <a:off x="635824" y="1301433"/>
            <a:ext cx="4538180" cy="4363463"/>
            <a:chOff x="557711" y="1678782"/>
            <a:chExt cx="4917440" cy="4363463"/>
          </a:xfrm>
        </p:grpSpPr>
        <p:graphicFrame>
          <p:nvGraphicFramePr>
            <p:cNvPr id="5" name="Chart 4">
              <a:extLst>
                <a:ext uri="{FF2B5EF4-FFF2-40B4-BE49-F238E27FC236}">
                  <a16:creationId xmlns:a16="http://schemas.microsoft.com/office/drawing/2014/main" id="{42AA63BF-40AC-6861-C057-71BD8B21892D}"/>
                </a:ext>
              </a:extLst>
            </p:cNvPr>
            <p:cNvGraphicFramePr/>
            <p:nvPr>
              <p:extLst>
                <p:ext uri="{D42A27DB-BD31-4B8C-83A1-F6EECF244321}">
                  <p14:modId xmlns:p14="http://schemas.microsoft.com/office/powerpoint/2010/main" val="3945944762"/>
                </p:ext>
              </p:extLst>
            </p:nvPr>
          </p:nvGraphicFramePr>
          <p:xfrm>
            <a:off x="557711" y="1678782"/>
            <a:ext cx="4917440" cy="1378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CDB05A18-4074-2127-FD3F-4C7FAC9F824F}"/>
                </a:ext>
              </a:extLst>
            </p:cNvPr>
            <p:cNvGraphicFramePr/>
            <p:nvPr>
              <p:extLst>
                <p:ext uri="{D42A27DB-BD31-4B8C-83A1-F6EECF244321}">
                  <p14:modId xmlns:p14="http://schemas.microsoft.com/office/powerpoint/2010/main" val="3311138129"/>
                </p:ext>
              </p:extLst>
            </p:nvPr>
          </p:nvGraphicFramePr>
          <p:xfrm>
            <a:off x="557711" y="3096233"/>
            <a:ext cx="4917440" cy="13782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F16CE00C-D4DD-B753-FCEC-A08A3FBC6A87}"/>
                </a:ext>
              </a:extLst>
            </p:cNvPr>
            <p:cNvGraphicFramePr/>
            <p:nvPr>
              <p:extLst>
                <p:ext uri="{D42A27DB-BD31-4B8C-83A1-F6EECF244321}">
                  <p14:modId xmlns:p14="http://schemas.microsoft.com/office/powerpoint/2010/main" val="1552977395"/>
                </p:ext>
              </p:extLst>
            </p:nvPr>
          </p:nvGraphicFramePr>
          <p:xfrm>
            <a:off x="557711" y="4663970"/>
            <a:ext cx="4917440" cy="1378275"/>
          </p:xfrm>
          <a:graphic>
            <a:graphicData uri="http://schemas.openxmlformats.org/drawingml/2006/chart">
              <c:chart xmlns:c="http://schemas.openxmlformats.org/drawingml/2006/chart" xmlns:r="http://schemas.openxmlformats.org/officeDocument/2006/relationships" r:id="rId6"/>
            </a:graphicData>
          </a:graphic>
        </p:graphicFrame>
      </p:grpSp>
      <p:sp>
        <p:nvSpPr>
          <p:cNvPr id="17" name="TextBox 16">
            <a:extLst>
              <a:ext uri="{FF2B5EF4-FFF2-40B4-BE49-F238E27FC236}">
                <a16:creationId xmlns:a16="http://schemas.microsoft.com/office/drawing/2014/main" id="{B81BCA65-87D5-6C2D-E590-9C67FC12042E}"/>
              </a:ext>
            </a:extLst>
          </p:cNvPr>
          <p:cNvSpPr txBox="1"/>
          <p:nvPr/>
        </p:nvSpPr>
        <p:spPr>
          <a:xfrm>
            <a:off x="635824" y="298744"/>
            <a:ext cx="8916852" cy="830997"/>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 (continued)</a:t>
            </a:r>
            <a:r>
              <a:rPr lang="en-US" sz="1600" dirty="0">
                <a:latin typeface="Arial" panose="020B0604020202020204" pitchFamily="34" charset="0"/>
                <a:cs typeface="Arial" panose="020B0604020202020204" pitchFamily="34" charset="0"/>
              </a:rPr>
              <a:t>: In addition to facilities designating their primary specialty by taxonomy as</a:t>
            </a:r>
          </a:p>
          <a:p>
            <a:r>
              <a:rPr lang="en-US" sz="1600" dirty="0">
                <a:latin typeface="Arial" panose="020B0604020202020204" pitchFamily="34" charset="0"/>
                <a:cs typeface="Arial" panose="020B0604020202020204" pitchFamily="34" charset="0"/>
              </a:rPr>
              <a:t>behavioral health in the MA APCD, the acute care case mix data also contains a significant</a:t>
            </a:r>
          </a:p>
          <a:p>
            <a:r>
              <a:rPr lang="en-US" sz="1600" dirty="0">
                <a:latin typeface="Arial" panose="020B0604020202020204" pitchFamily="34" charset="0"/>
                <a:cs typeface="Arial" panose="020B0604020202020204" pitchFamily="34" charset="0"/>
              </a:rPr>
              <a:t>volume of behavioral health care. </a:t>
            </a:r>
          </a:p>
        </p:txBody>
      </p:sp>
    </p:spTree>
    <p:extLst>
      <p:ext uri="{BB962C8B-B14F-4D97-AF65-F5344CB8AC3E}">
        <p14:creationId xmlns:p14="http://schemas.microsoft.com/office/powerpoint/2010/main" val="303053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17805" y="216252"/>
            <a:ext cx="993012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dirty="0">
                <a:solidFill>
                  <a:schemeClr val="tx2"/>
                </a:solidFill>
                <a:latin typeface="Arial" panose="020B0604020202020204" pitchFamily="34" charset="0"/>
                <a:ea typeface="+mn-ea"/>
                <a:cs typeface="Arial" panose="020B0604020202020204" pitchFamily="34" charset="0"/>
              </a:rPr>
              <a:t>Agenda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F43D4C1E-B83B-39FB-5642-1444C7707B24}"/>
              </a:ext>
            </a:extLst>
          </p:cNvPr>
          <p:cNvSpPr txBox="1"/>
          <p:nvPr/>
        </p:nvSpPr>
        <p:spPr>
          <a:xfrm>
            <a:off x="1554575" y="1019100"/>
            <a:ext cx="8210068" cy="5016758"/>
          </a:xfrm>
          <a:prstGeom prst="rect">
            <a:avLst/>
          </a:prstGeom>
          <a:noFill/>
        </p:spPr>
        <p:txBody>
          <a:bodyPr wrap="square" rtlCol="0">
            <a:spAutoFit/>
          </a:bodyPr>
          <a:lstStyle/>
          <a:p>
            <a:pPr marL="342900" indent="-342900">
              <a:buFont typeface="Wingdings" panose="05000000000000000000" pitchFamily="2" charset="2"/>
              <a:buChar char="Ø"/>
            </a:pPr>
            <a:r>
              <a:rPr lang="en-US" sz="1600" b="1"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1600" dirty="0">
                <a:solidFill>
                  <a:srgbClr val="63666A"/>
                </a:solidFill>
                <a:latin typeface="Arial"/>
                <a:cs typeface="Arial"/>
              </a:rPr>
              <a:t>All FY2023 Case Mix Releases Now Available</a:t>
            </a:r>
          </a:p>
          <a:p>
            <a:pPr marL="742950" lvl="1" indent="-285750">
              <a:buClr>
                <a:schemeClr val="accent1"/>
              </a:buClr>
              <a:buFont typeface="Wingdings" charset="2"/>
              <a:buChar char="§"/>
            </a:pPr>
            <a:r>
              <a:rPr lang="en-US" sz="1600" dirty="0">
                <a:solidFill>
                  <a:srgbClr val="63666A"/>
                </a:solidFill>
                <a:latin typeface="Arial"/>
                <a:cs typeface="Arial"/>
              </a:rPr>
              <a:t>Case Mix Documentation and Release Notes</a:t>
            </a:r>
          </a:p>
          <a:p>
            <a:pPr marL="742950" lvl="1" indent="-285750">
              <a:buClr>
                <a:schemeClr val="accent1"/>
              </a:buClr>
              <a:buFont typeface="Wingdings" charset="2"/>
              <a:buChar char="§"/>
            </a:pPr>
            <a:r>
              <a:rPr lang="en-US" sz="1600" dirty="0">
                <a:solidFill>
                  <a:srgbClr val="63666A"/>
                </a:solidFill>
                <a:latin typeface="Arial"/>
                <a:cs typeface="Arial"/>
              </a:rPr>
              <a:t>MA APCD Releases CY2021 and CY2022</a:t>
            </a:r>
          </a:p>
          <a:p>
            <a:pPr marL="742950" lvl="1" indent="-285750">
              <a:buClr>
                <a:schemeClr val="accent1"/>
              </a:buClr>
              <a:buFont typeface="Wingdings" charset="2"/>
              <a:buChar char="§"/>
            </a:pPr>
            <a:r>
              <a:rPr lang="en-US" sz="1600" dirty="0">
                <a:solidFill>
                  <a:srgbClr val="63666A"/>
                </a:solidFill>
                <a:latin typeface="Arial"/>
                <a:cs typeface="Arial"/>
              </a:rPr>
              <a:t>ZIP Code Data in MA APCD Application</a:t>
            </a:r>
          </a:p>
          <a:p>
            <a:pPr lvl="1">
              <a:buClr>
                <a:schemeClr val="accent1"/>
              </a:buClr>
            </a:pPr>
            <a:endParaRPr lang="en-US" sz="1600" dirty="0">
              <a:solidFill>
                <a:srgbClr val="63666A"/>
              </a:solidFill>
              <a:latin typeface="Arial"/>
              <a:cs typeface="Arial"/>
            </a:endParaRPr>
          </a:p>
          <a:p>
            <a:pPr marL="342900" indent="-342900">
              <a:buFont typeface="Wingdings" panose="05000000000000000000" pitchFamily="2" charset="2"/>
              <a:buChar char="Ø"/>
            </a:pPr>
            <a:r>
              <a:rPr lang="en-US" sz="1600" b="1" dirty="0">
                <a:solidFill>
                  <a:srgbClr val="63666A"/>
                </a:solidFill>
                <a:latin typeface="Arial"/>
                <a:cs typeface="Arial"/>
              </a:rPr>
              <a:t>Website Updates</a:t>
            </a:r>
          </a:p>
          <a:p>
            <a:pPr marL="742950" lvl="1" indent="-285750">
              <a:buClr>
                <a:schemeClr val="accent1"/>
              </a:buClr>
              <a:buFont typeface="Wingdings" charset="2"/>
              <a:buChar char="§"/>
            </a:pPr>
            <a:r>
              <a:rPr lang="en-US" sz="1600" dirty="0">
                <a:solidFill>
                  <a:srgbClr val="63666A"/>
                </a:solidFill>
                <a:latin typeface="Arial"/>
                <a:cs typeface="Arial"/>
              </a:rPr>
              <a:t>Check the Status of Releases</a:t>
            </a:r>
          </a:p>
          <a:p>
            <a:pPr marL="742950" lvl="1" indent="-285750">
              <a:buClr>
                <a:schemeClr val="accent1"/>
              </a:buClr>
              <a:buFont typeface="Wingdings" charset="2"/>
              <a:buChar char="§"/>
            </a:pPr>
            <a:r>
              <a:rPr lang="en-US" sz="1600" dirty="0">
                <a:solidFill>
                  <a:srgbClr val="63666A"/>
                </a:solidFill>
                <a:latin typeface="Arial"/>
                <a:cs typeface="Arial"/>
              </a:rPr>
              <a:t>Data Applications Received and Commenting</a:t>
            </a:r>
          </a:p>
          <a:p>
            <a:endParaRPr lang="en-US" sz="1600" dirty="0">
              <a:solidFill>
                <a:srgbClr val="63666A"/>
              </a:solidFill>
              <a:latin typeface="Arial"/>
              <a:cs typeface="Arial"/>
            </a:endParaRPr>
          </a:p>
          <a:p>
            <a:pPr marL="342900" indent="-342900">
              <a:buFont typeface="Wingdings" panose="05000000000000000000" pitchFamily="2" charset="2"/>
              <a:buChar char="Ø"/>
            </a:pPr>
            <a:r>
              <a:rPr lang="en-US" sz="1600" b="1" dirty="0">
                <a:solidFill>
                  <a:srgbClr val="63666A"/>
                </a:solidFill>
                <a:latin typeface="Arial"/>
                <a:cs typeface="Arial"/>
              </a:rPr>
              <a:t>Data User Support Questions</a:t>
            </a:r>
          </a:p>
          <a:p>
            <a:pPr marL="742950" marR="0" lvl="1" indent="-285750">
              <a:spcBef>
                <a:spcPts val="0"/>
              </a:spcBef>
              <a:spcAft>
                <a:spcPts val="0"/>
              </a:spcAft>
              <a:buClr>
                <a:schemeClr val="accent1"/>
              </a:buClr>
              <a:buFont typeface="Wingdings" charset="2"/>
              <a:buChar char="§"/>
            </a:pPr>
            <a:r>
              <a:rPr lang="en-US" sz="1600" dirty="0">
                <a:solidFill>
                  <a:srgbClr val="63666A"/>
                </a:solidFill>
                <a:latin typeface="Arial"/>
                <a:cs typeface="Arial"/>
              </a:rPr>
              <a:t>Race and Ethnicity variables</a:t>
            </a:r>
          </a:p>
          <a:p>
            <a:pPr marL="742950" marR="0" lvl="1" indent="-285750">
              <a:spcBef>
                <a:spcPts val="0"/>
              </a:spcBef>
              <a:spcAft>
                <a:spcPts val="0"/>
              </a:spcAft>
              <a:buClr>
                <a:schemeClr val="accent1"/>
              </a:buClr>
              <a:buFont typeface="Wingdings" charset="2"/>
              <a:buChar char="§"/>
            </a:pPr>
            <a:r>
              <a:rPr lang="en-US" sz="1600" dirty="0">
                <a:solidFill>
                  <a:srgbClr val="63666A"/>
                </a:solidFill>
                <a:latin typeface="Arial"/>
                <a:cs typeface="Arial"/>
              </a:rPr>
              <a:t>Government versus non-government applications</a:t>
            </a:r>
          </a:p>
          <a:p>
            <a:pPr marL="742950" marR="0" lvl="1" indent="-285750">
              <a:spcBef>
                <a:spcPts val="0"/>
              </a:spcBef>
              <a:spcAft>
                <a:spcPts val="0"/>
              </a:spcAft>
              <a:buClr>
                <a:schemeClr val="accent1"/>
              </a:buClr>
              <a:buFont typeface="Wingdings" charset="2"/>
              <a:buChar char="§"/>
            </a:pPr>
            <a:r>
              <a:rPr lang="en-US" sz="1600" dirty="0">
                <a:solidFill>
                  <a:srgbClr val="63666A"/>
                </a:solidFill>
                <a:latin typeface="Arial"/>
                <a:cs typeface="Arial"/>
              </a:rPr>
              <a:t>Contents of the HIDD, EDD and the OOD</a:t>
            </a:r>
          </a:p>
          <a:p>
            <a:pPr marL="742950" marR="0" lvl="1" indent="-285750">
              <a:spcBef>
                <a:spcPts val="0"/>
              </a:spcBef>
              <a:spcAft>
                <a:spcPts val="0"/>
              </a:spcAft>
              <a:buClr>
                <a:schemeClr val="accent1"/>
              </a:buClr>
              <a:buFont typeface="Wingdings" charset="2"/>
              <a:buChar char="§"/>
            </a:pPr>
            <a:r>
              <a:rPr lang="en-US" sz="1600" dirty="0">
                <a:solidFill>
                  <a:srgbClr val="63666A"/>
                </a:solidFill>
                <a:latin typeface="Arial"/>
                <a:cs typeface="Arial"/>
              </a:rPr>
              <a:t>Groupers in the MA APCD?</a:t>
            </a:r>
          </a:p>
          <a:p>
            <a:pPr marL="742950" marR="0" lvl="1" indent="-285750">
              <a:spcBef>
                <a:spcPts val="0"/>
              </a:spcBef>
              <a:spcAft>
                <a:spcPts val="0"/>
              </a:spcAft>
              <a:buClr>
                <a:schemeClr val="accent1"/>
              </a:buClr>
              <a:buFont typeface="Wingdings" charset="2"/>
              <a:buChar char="§"/>
            </a:pPr>
            <a:r>
              <a:rPr lang="en-US" sz="1600" dirty="0">
                <a:solidFill>
                  <a:srgbClr val="63666A"/>
                </a:solidFill>
                <a:latin typeface="Arial"/>
                <a:cs typeface="Arial"/>
              </a:rPr>
              <a:t>Member and Subscriber Relationship Codes</a:t>
            </a:r>
          </a:p>
          <a:p>
            <a:pPr marL="742950" marR="0" lvl="1" indent="-285750">
              <a:spcBef>
                <a:spcPts val="0"/>
              </a:spcBef>
              <a:spcAft>
                <a:spcPts val="0"/>
              </a:spcAft>
              <a:buClr>
                <a:schemeClr val="accent1"/>
              </a:buClr>
              <a:buFont typeface="Wingdings" charset="2"/>
              <a:buChar char="§"/>
            </a:pPr>
            <a:r>
              <a:rPr lang="en-US" sz="1600" dirty="0">
                <a:solidFill>
                  <a:srgbClr val="63666A"/>
                </a:solidFill>
                <a:latin typeface="Arial"/>
                <a:cs typeface="Arial"/>
              </a:rPr>
              <a:t>Psychiatric Care Settings in MA APCD</a:t>
            </a:r>
          </a:p>
          <a:p>
            <a:pPr marL="742950" marR="0" lvl="1" indent="-285750">
              <a:spcBef>
                <a:spcPts val="0"/>
              </a:spcBef>
              <a:spcAft>
                <a:spcPts val="0"/>
              </a:spcAft>
              <a:buClr>
                <a:schemeClr val="accent1"/>
              </a:buClr>
              <a:buFont typeface="Wingdings" charset="2"/>
              <a:buChar char="§"/>
            </a:pPr>
            <a:r>
              <a:rPr lang="en-US" sz="1600" dirty="0">
                <a:solidFill>
                  <a:srgbClr val="63666A"/>
                </a:solidFill>
                <a:latin typeface="Arial"/>
                <a:cs typeface="Arial"/>
              </a:rPr>
              <a:t>Procedure Code Modifiers for Emergency Care</a:t>
            </a:r>
          </a:p>
          <a:p>
            <a:pPr marL="342900" indent="-342900">
              <a:buFont typeface="Wingdings" panose="05000000000000000000" pitchFamily="2" charset="2"/>
              <a:buChar char="Ø"/>
            </a:pPr>
            <a:endParaRPr lang="en-US" sz="1600" b="1" dirty="0">
              <a:solidFill>
                <a:srgbClr val="63666A"/>
              </a:solidFill>
              <a:latin typeface="Arial"/>
              <a:cs typeface="Arial"/>
            </a:endParaRPr>
          </a:p>
          <a:p>
            <a:pPr marL="342900" indent="-342900">
              <a:buFont typeface="Wingdings" panose="05000000000000000000" pitchFamily="2" charset="2"/>
              <a:buChar char="Ø"/>
            </a:pPr>
            <a:r>
              <a:rPr lang="en-US" sz="1600" b="1" dirty="0">
                <a:solidFill>
                  <a:srgbClr val="63666A"/>
                </a:solidFill>
                <a:latin typeface="Arial"/>
                <a:cs typeface="Arial"/>
              </a:rPr>
              <a:t>Q&amp;A</a:t>
            </a:r>
            <a:endParaRPr lang="en-US" sz="1600" dirty="0">
              <a:latin typeface="Arial"/>
              <a:cs typeface="Arial"/>
            </a:endParaRPr>
          </a:p>
        </p:txBody>
      </p:sp>
    </p:spTree>
    <p:extLst>
      <p:ext uri="{BB962C8B-B14F-4D97-AF65-F5344CB8AC3E}">
        <p14:creationId xmlns:p14="http://schemas.microsoft.com/office/powerpoint/2010/main" val="1033344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20</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1028" name="Picture 4" descr="Megaphone Generic Simple Colors icon ...">
            <a:extLst>
              <a:ext uri="{FF2B5EF4-FFF2-40B4-BE49-F238E27FC236}">
                <a16:creationId xmlns:a16="http://schemas.microsoft.com/office/drawing/2014/main" id="{1501EC48-7C0B-A1A6-C07C-83A4871FA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566399" y="144992"/>
            <a:ext cx="1076868" cy="9387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0AB44E1-5B56-EB25-6DF1-26249F9DDF58}"/>
              </a:ext>
            </a:extLst>
          </p:cNvPr>
          <p:cNvSpPr txBox="1"/>
          <p:nvPr/>
        </p:nvSpPr>
        <p:spPr>
          <a:xfrm>
            <a:off x="5466079" y="1161959"/>
            <a:ext cx="6586485" cy="4524315"/>
          </a:xfrm>
          <a:prstGeom prst="rect">
            <a:avLst/>
          </a:prstGeom>
          <a:noFill/>
        </p:spPr>
        <p:txBody>
          <a:bodyPr wrap="square" rtlCol="0">
            <a:spAutoFit/>
          </a:bodyPr>
          <a:lstStyle/>
          <a:p>
            <a:r>
              <a:rPr lang="en-US" sz="1600" dirty="0"/>
              <a:t>The August 2024 report, “</a:t>
            </a:r>
            <a:r>
              <a:rPr lang="en-US" sz="1600" b="1" dirty="0"/>
              <a:t>Leveraging a Standardized State Methodology that Measures Behavioral Health Clinical Spending to Improve Care</a:t>
            </a:r>
            <a:r>
              <a:rPr lang="en-US" sz="1600" dirty="0"/>
              <a:t>”  available at </a:t>
            </a:r>
          </a:p>
          <a:p>
            <a:r>
              <a:rPr lang="en-US" sz="1600" dirty="0">
                <a:hlinkClick r:id="rId4"/>
              </a:rPr>
              <a:t>https://www.milbank.org/wp-content/uploads/2024/08/MMF-BH-Spend-Measurement-Policy.pdf</a:t>
            </a:r>
            <a:r>
              <a:rPr lang="en-US" sz="1600" dirty="0"/>
              <a:t> discusses how a standardized methodology for behavioral health spending measurement offers policymakers and stakeholders a baseline for understanding the landscape of behavioral health in their state. The report includes an overview of how Massachusetts, Maine, and Rhode Island measure behavioral health spending across the clinical care continuum defining spending using a combination of diagnosis codes, procedure codes, and provider taxonomy codes. The co-authors initial report published in April 2024  </a:t>
            </a:r>
            <a:r>
              <a:rPr lang="en-US" sz="1600" dirty="0">
                <a:hlinkClick r:id="rId5"/>
              </a:rPr>
              <a:t>https://www.milbank.org/wp-content/uploads/2024/04/BH_SPENDING61824.pdf</a:t>
            </a:r>
            <a:r>
              <a:rPr lang="en-US" sz="1600" dirty="0"/>
              <a:t> , included an accompanying code set </a:t>
            </a:r>
            <a:r>
              <a:rPr lang="en-US" sz="1600" dirty="0">
                <a:hlinkClick r:id="rId6"/>
              </a:rPr>
              <a:t>https://www.milbank.org/wp-content/uploads/2024/03/Appendix-A-Code-Set-Final.xlsx</a:t>
            </a:r>
            <a:r>
              <a:rPr lang="en-US" sz="1600" dirty="0"/>
              <a:t> , and technical specifications </a:t>
            </a:r>
            <a:r>
              <a:rPr lang="en-US" sz="1600" dirty="0">
                <a:hlinkClick r:id="rId7"/>
              </a:rPr>
              <a:t>https://www.milbank.org/wp-content/uploads/2024/08/BH-Measurement-Technical-Specifications.pdf</a:t>
            </a:r>
            <a:r>
              <a:rPr lang="en-US" sz="1600" dirty="0"/>
              <a:t> to allow states to tailor behavioral health spending measurement based on their priorities and analyze spending data to improve behavioral health care delivery and outcomes.  </a:t>
            </a:r>
            <a:endParaRPr lang="en-US" sz="1500" dirty="0"/>
          </a:p>
        </p:txBody>
      </p:sp>
      <p:pic>
        <p:nvPicPr>
          <p:cNvPr id="5" name="Picture 4">
            <a:extLst>
              <a:ext uri="{FF2B5EF4-FFF2-40B4-BE49-F238E27FC236}">
                <a16:creationId xmlns:a16="http://schemas.microsoft.com/office/drawing/2014/main" id="{C6774163-B55F-CB4D-D8AB-99FFC861E0FA}"/>
              </a:ext>
            </a:extLst>
          </p:cNvPr>
          <p:cNvPicPr>
            <a:picLocks noChangeAspect="1"/>
          </p:cNvPicPr>
          <p:nvPr/>
        </p:nvPicPr>
        <p:blipFill>
          <a:blip r:embed="rId8"/>
          <a:srcRect l="45414" t="20640" r="23083" b="7330"/>
          <a:stretch/>
        </p:blipFill>
        <p:spPr>
          <a:xfrm>
            <a:off x="830655" y="380384"/>
            <a:ext cx="4463043" cy="5740120"/>
          </a:xfrm>
          <a:prstGeom prst="rect">
            <a:avLst/>
          </a:prstGeom>
          <a:ln>
            <a:solidFill>
              <a:schemeClr val="accent1"/>
            </a:solidFill>
          </a:ln>
        </p:spPr>
      </p:pic>
      <p:sp>
        <p:nvSpPr>
          <p:cNvPr id="10" name="TextBox 9">
            <a:extLst>
              <a:ext uri="{FF2B5EF4-FFF2-40B4-BE49-F238E27FC236}">
                <a16:creationId xmlns:a16="http://schemas.microsoft.com/office/drawing/2014/main" id="{062AB7D4-1F78-2886-AD29-107F337B6578}"/>
              </a:ext>
            </a:extLst>
          </p:cNvPr>
          <p:cNvSpPr txBox="1"/>
          <p:nvPr/>
        </p:nvSpPr>
        <p:spPr>
          <a:xfrm>
            <a:off x="7581980" y="402728"/>
            <a:ext cx="2354684"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sz="2400" dirty="0">
                <a:ln w="0"/>
                <a:solidFill>
                  <a:schemeClr val="tx1"/>
                </a:solidFill>
                <a:effectLst>
                  <a:outerShdw blurRad="38100" dist="19050" dir="2700000" algn="tl" rotWithShape="0">
                    <a:schemeClr val="dk1">
                      <a:alpha val="40000"/>
                    </a:schemeClr>
                  </a:outerShdw>
                </a:effectLst>
              </a:rPr>
              <a:t>New Report Alert</a:t>
            </a:r>
          </a:p>
        </p:txBody>
      </p:sp>
    </p:spTree>
    <p:extLst>
      <p:ext uri="{BB962C8B-B14F-4D97-AF65-F5344CB8AC3E}">
        <p14:creationId xmlns:p14="http://schemas.microsoft.com/office/powerpoint/2010/main" val="154106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21</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27018" y="451292"/>
            <a:ext cx="115649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When is the next Data User Group meeting? </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B4DE9B5F-EA8A-1404-F74D-79CF6D89BD81}"/>
              </a:ext>
            </a:extLst>
          </p:cNvPr>
          <p:cNvSpPr txBox="1"/>
          <p:nvPr/>
        </p:nvSpPr>
        <p:spPr>
          <a:xfrm>
            <a:off x="1586204" y="1852394"/>
            <a:ext cx="9171992" cy="923330"/>
          </a:xfrm>
          <a:prstGeom prst="rect">
            <a:avLst/>
          </a:prstGeom>
          <a:noFill/>
        </p:spPr>
        <p:txBody>
          <a:bodyPr wrap="square">
            <a:spAutoFit/>
          </a:bodyPr>
          <a:lstStyle/>
          <a:p>
            <a:pPr marL="742950" lvl="1" indent="-285750">
              <a:buClr>
                <a:schemeClr val="accent1"/>
              </a:buClr>
              <a:buFont typeface="Wingdings" charset="2"/>
              <a:buChar char="§"/>
            </a:pPr>
            <a:r>
              <a:rPr lang="en-US" dirty="0">
                <a:solidFill>
                  <a:srgbClr val="63666A"/>
                </a:solidFill>
                <a:latin typeface="Arial"/>
                <a:cs typeface="Arial"/>
              </a:rPr>
              <a:t>The next User Group will meet Tuesday, November 26, 2024.</a:t>
            </a:r>
          </a:p>
          <a:p>
            <a:pPr lvl="1">
              <a:buClr>
                <a:schemeClr val="accent1"/>
              </a:buClr>
            </a:pPr>
            <a:endParaRPr lang="en-US" dirty="0">
              <a:solidFill>
                <a:srgbClr val="63666A"/>
              </a:solidFill>
              <a:latin typeface="Arial"/>
              <a:cs typeface="Arial"/>
            </a:endParaRPr>
          </a:p>
          <a:p>
            <a:pPr marL="742950" lvl="1" indent="-285750">
              <a:buClr>
                <a:schemeClr val="accent1"/>
              </a:buClr>
              <a:buFont typeface="Wingdings" charset="2"/>
              <a:buChar char="§"/>
            </a:pPr>
            <a:r>
              <a:rPr lang="en-US" sz="1800" dirty="0">
                <a:hlinkClick r:id="rId3"/>
              </a:rPr>
              <a:t>http://www.chiamass.gov/ma-apcd-and-case-mix-user-workgroup-information/</a:t>
            </a:r>
            <a:endParaRPr lang="en-US" sz="1800" dirty="0"/>
          </a:p>
        </p:txBody>
      </p:sp>
    </p:spTree>
    <p:extLst>
      <p:ext uri="{BB962C8B-B14F-4D97-AF65-F5344CB8AC3E}">
        <p14:creationId xmlns:p14="http://schemas.microsoft.com/office/powerpoint/2010/main" val="2500259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8D69627-5510-7A0F-B0BD-BDFC5C55674E}"/>
              </a:ext>
            </a:extLst>
          </p:cNvPr>
          <p:cNvSpPr txBox="1">
            <a:spLocks/>
          </p:cNvSpPr>
          <p:nvPr/>
        </p:nvSpPr>
        <p:spPr>
          <a:xfrm>
            <a:off x="944218" y="576470"/>
            <a:ext cx="1069904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Questions?</a:t>
            </a:r>
            <a:endParaRPr lang="en-US" b="1" dirty="0">
              <a:solidFill>
                <a:schemeClr val="accent1"/>
              </a:solidFill>
              <a:latin typeface="Arial" panose="020B0604020202020204" pitchFamily="34" charset="0"/>
              <a:ea typeface="+mn-ea"/>
              <a:cs typeface="Arial" panose="020B0604020202020204" pitchFamily="34" charset="0"/>
            </a:endParaRPr>
          </a:p>
        </p:txBody>
      </p:sp>
      <p:sp>
        <p:nvSpPr>
          <p:cNvPr id="3" name="Decorative: Blue Sidebar">
            <a:extLst>
              <a:ext uri="{FF2B5EF4-FFF2-40B4-BE49-F238E27FC236}">
                <a16:creationId xmlns:a16="http://schemas.microsoft.com/office/drawing/2014/main" id="{F556CC58-4F4F-61BD-B5AA-D77732FE81B5}"/>
              </a:ext>
              <a:ext uri="{C183D7F6-B498-43B3-948B-1728B52AA6E4}">
                <adec:decorative xmlns:adec="http://schemas.microsoft.com/office/drawing/2017/decorative" val="1"/>
              </a:ext>
            </a:extLst>
          </p:cNvPr>
          <p:cNvSpPr/>
          <p:nvPr/>
        </p:nvSpPr>
        <p:spPr>
          <a:xfrm>
            <a:off x="0" y="0"/>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5677248-BBB9-E42A-33CC-0CBEA2AB41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22</a:t>
            </a:fld>
            <a:endParaRPr lang="en-US"/>
          </a:p>
        </p:txBody>
      </p:sp>
      <p:sp>
        <p:nvSpPr>
          <p:cNvPr id="5" name="Footer Placeholder 4">
            <a:extLst>
              <a:ext uri="{FF2B5EF4-FFF2-40B4-BE49-F238E27FC236}">
                <a16:creationId xmlns:a16="http://schemas.microsoft.com/office/drawing/2014/main" id="{BEBD38E9-55EA-5BB6-3B76-D33EDD22E59D}"/>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t>CHIA Data User Workgroup  |  October 22, 2024</a:t>
            </a:r>
          </a:p>
        </p:txBody>
      </p:sp>
      <p:pic>
        <p:nvPicPr>
          <p:cNvPr id="6" name="Decorative: CHIA Logo">
            <a:extLst>
              <a:ext uri="{FF2B5EF4-FFF2-40B4-BE49-F238E27FC236}">
                <a16:creationId xmlns:a16="http://schemas.microsoft.com/office/drawing/2014/main" id="{C2F50C6E-D440-E8D2-8B7B-955CFF4A7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cxnSp>
        <p:nvCxnSpPr>
          <p:cNvPr id="7" name="Decorative: horizontal rule">
            <a:extLst>
              <a:ext uri="{FF2B5EF4-FFF2-40B4-BE49-F238E27FC236}">
                <a16:creationId xmlns:a16="http://schemas.microsoft.com/office/drawing/2014/main" id="{89030621-2E93-9DFD-4CC5-393F2F23D22C}"/>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FA2CA1-AF41-5C15-AB75-25A4CE2EF15B}"/>
              </a:ext>
            </a:extLst>
          </p:cNvPr>
          <p:cNvSpPr txBox="1"/>
          <p:nvPr/>
        </p:nvSpPr>
        <p:spPr>
          <a:xfrm>
            <a:off x="944218" y="1736229"/>
            <a:ext cx="6892190" cy="1495281"/>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MA APCD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a:rPr>
              <a:t>apcd.data@chiamass.gov</a:t>
            </a:r>
            <a:endParaRPr lang="en-US" sz="18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Case Mix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casemix.data@chiamass.gov</a:t>
            </a:r>
            <a:r>
              <a:rPr lang="en-US" sz="18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6C49FE9C-37CE-8B44-DB82-D84917714777}"/>
              </a:ext>
            </a:extLst>
          </p:cNvPr>
          <p:cNvPicPr>
            <a:picLocks noChangeAspect="1"/>
          </p:cNvPicPr>
          <p:nvPr/>
        </p:nvPicPr>
        <p:blipFill>
          <a:blip r:embed="rId5"/>
          <a:stretch>
            <a:fillRect/>
          </a:stretch>
        </p:blipFill>
        <p:spPr>
          <a:xfrm>
            <a:off x="8628577" y="1015944"/>
            <a:ext cx="2537672" cy="2537672"/>
          </a:xfrm>
          <a:prstGeom prst="rect">
            <a:avLst/>
          </a:prstGeom>
        </p:spPr>
      </p:pic>
      <p:sp>
        <p:nvSpPr>
          <p:cNvPr id="10" name="TextBox 9">
            <a:extLst>
              <a:ext uri="{FF2B5EF4-FFF2-40B4-BE49-F238E27FC236}">
                <a16:creationId xmlns:a16="http://schemas.microsoft.com/office/drawing/2014/main" id="{C178F155-3F6D-378A-8D07-F061D2E822AE}"/>
              </a:ext>
            </a:extLst>
          </p:cNvPr>
          <p:cNvSpPr txBox="1"/>
          <p:nvPr/>
        </p:nvSpPr>
        <p:spPr>
          <a:xfrm>
            <a:off x="1683067" y="3571174"/>
            <a:ext cx="8162910" cy="2431435"/>
          </a:xfrm>
          <a:prstGeom prst="rect">
            <a:avLst/>
          </a:prstGeom>
          <a:noFill/>
          <a:ln w="47625">
            <a:solidFill>
              <a:schemeClr val="accent1"/>
            </a:solidFill>
          </a:ln>
        </p:spPr>
        <p:txBody>
          <a:bodyPr wrap="square" rtlCol="0">
            <a:spAutoFit/>
          </a:bodyPr>
          <a:lstStyle/>
          <a:p>
            <a:endParaRPr lang="en-US" sz="800" dirty="0"/>
          </a:p>
          <a:p>
            <a:pPr algn="ctr"/>
            <a:r>
              <a:rPr lang="en-US" b="1" u="sng" dirty="0"/>
              <a:t>REMINDER</a:t>
            </a:r>
          </a:p>
          <a:p>
            <a:endParaRPr lang="en-US" sz="800" dirty="0"/>
          </a:p>
          <a:p>
            <a:endParaRPr lang="en-US" sz="1000" dirty="0"/>
          </a:p>
          <a:p>
            <a:r>
              <a:rPr lang="en-US" dirty="0"/>
              <a:t>CHIA still receives a high volume of email from data users who do not include their IRBNet ID. If you are in the process of or have already submitted a data application to CHIA through IRBNet </a:t>
            </a:r>
            <a:r>
              <a:rPr lang="en-US" dirty="0">
                <a:hlinkClick r:id="rId6"/>
              </a:rPr>
              <a:t>https://www.irbnet.org/release/home.html</a:t>
            </a:r>
            <a:r>
              <a:rPr lang="en-US" dirty="0"/>
              <a:t>, due to the volume of email CHIA receives, please remember to always include your IRBNET ID# in the subject line of your email.  Doing so facilitates tracking your application and expediting responses to any questions.</a:t>
            </a:r>
          </a:p>
        </p:txBody>
      </p:sp>
    </p:spTree>
    <p:extLst>
      <p:ext uri="{BB962C8B-B14F-4D97-AF65-F5344CB8AC3E}">
        <p14:creationId xmlns:p14="http://schemas.microsoft.com/office/powerpoint/2010/main" val="300725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3</a:t>
            </a:fld>
            <a:endParaRPr lang="en-US" dirty="0">
              <a:solidFill>
                <a:schemeClr val="bg1"/>
              </a:solidFill>
            </a:endParaRP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Announcements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October 22, 2024</a:t>
            </a:r>
          </a:p>
        </p:txBody>
      </p: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52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43281" y="142361"/>
            <a:ext cx="1108456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All Case Mix FY2023 Releases Now Available</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1569373" y="1360771"/>
            <a:ext cx="8809068" cy="4096634"/>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ALL RELEASES AVAILABLE FOR THE FOLLOWING FILE:</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Hospital Inpatient Discharge Data FY2023 (HIDD) </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Outpatient Emergency Department Visit Data FY2023 (EDD)</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Outpatient Observation Stay Data FY2023(OSD)</a:t>
            </a:r>
          </a:p>
          <a:p>
            <a:pPr lvl="1">
              <a:lnSpc>
                <a:spcPct val="150000"/>
              </a:lnSpc>
              <a:buClr>
                <a:srgbClr val="F8921E"/>
              </a:buClr>
            </a:pPr>
            <a:r>
              <a:rPr lang="en-US" dirty="0">
                <a:solidFill>
                  <a:schemeClr val="accent6"/>
                </a:solidFill>
                <a:cs typeface="Arial"/>
              </a:rPr>
              <a:t>	</a:t>
            </a:r>
            <a:endParaRPr lang="en-US" sz="1000" b="1" dirty="0">
              <a:solidFill>
                <a:schemeClr val="accent5"/>
              </a:solidFill>
              <a:latin typeface="Arial" panose="020B0604020202020204" pitchFamily="34" charset="0"/>
              <a:cs typeface="Arial" panose="020B0604020202020204" pitchFamily="34" charset="0"/>
            </a:endParaRPr>
          </a:p>
          <a:p>
            <a:pPr marL="742950" lvl="1" indent="-285750" algn="just">
              <a:buClr>
                <a:srgbClr val="F8921E"/>
              </a:buClr>
              <a:buFont typeface="Wingdings" panose="05000000000000000000" pitchFamily="2" charset="2"/>
              <a:buChar char="§"/>
            </a:pPr>
            <a:r>
              <a:rPr lang="en-US" dirty="0">
                <a:latin typeface="Arial" panose="020B0604020202020204" pitchFamily="34" charset="0"/>
                <a:ea typeface="Times New Roman" panose="02020603050405020304" pitchFamily="18" charset="0"/>
                <a:cs typeface="Arial" panose="020B0604020202020204" pitchFamily="34" charset="0"/>
              </a:rPr>
              <a:t>Applicants with </a:t>
            </a:r>
            <a:r>
              <a:rPr lang="en-US" i="1" dirty="0">
                <a:latin typeface="Arial" panose="020B0604020202020204" pitchFamily="34" charset="0"/>
                <a:ea typeface="Times New Roman" panose="02020603050405020304" pitchFamily="18" charset="0"/>
                <a:cs typeface="Arial" panose="020B0604020202020204" pitchFamily="34" charset="0"/>
              </a:rPr>
              <a:t>approved projects</a:t>
            </a:r>
            <a:r>
              <a:rPr lang="en-US" dirty="0">
                <a:latin typeface="Arial" panose="020B0604020202020204" pitchFamily="34" charset="0"/>
                <a:ea typeface="Times New Roman" panose="02020603050405020304" pitchFamily="18" charset="0"/>
                <a:cs typeface="Arial" panose="020B0604020202020204" pitchFamily="34" charset="0"/>
              </a:rPr>
              <a:t> using previous years data that require newly available year 2023  case mix data should submit to CHIA a completed Exhibit B (</a:t>
            </a:r>
            <a:r>
              <a:rPr lang="en-US" i="1" dirty="0">
                <a:latin typeface="Arial" panose="020B0604020202020204" pitchFamily="34" charset="0"/>
                <a:ea typeface="Times New Roman" panose="02020603050405020304" pitchFamily="18" charset="0"/>
                <a:cs typeface="Arial" panose="020B0604020202020204" pitchFamily="34" charset="0"/>
              </a:rPr>
              <a:t>Certificate of Continued Need and Compliance</a:t>
            </a:r>
            <a:r>
              <a:rPr lang="en-US" dirty="0">
                <a:latin typeface="Arial" panose="020B0604020202020204" pitchFamily="34" charset="0"/>
                <a:ea typeface="Times New Roman" panose="02020603050405020304" pitchFamily="18" charset="0"/>
                <a:cs typeface="Arial" panose="020B0604020202020204" pitchFamily="34" charset="0"/>
              </a:rPr>
              <a:t>) of the Data Use Agreement. After submitting a completed Exhibit B you will receive an invoice (if applicable) for the requested data.  Upon payment of the invoice the order for the data will be placed.</a:t>
            </a:r>
            <a:endParaRPr lang="en-US" dirty="0">
              <a:latin typeface="Arial" panose="020B0604020202020204" pitchFamily="34" charset="0"/>
              <a:ea typeface="Calibri" panose="020F0502020204030204" pitchFamily="34" charset="0"/>
              <a:cs typeface="Arial" panose="020B0604020202020204" pitchFamily="34" charset="0"/>
            </a:endParaRPr>
          </a:p>
          <a:p>
            <a:pPr lvl="1">
              <a:lnSpc>
                <a:spcPct val="150000"/>
              </a:lnSpc>
              <a:buClr>
                <a:srgbClr val="F8921E"/>
              </a:buClr>
            </a:pPr>
            <a:endParaRPr lang="en-US" b="1" dirty="0">
              <a:solidFill>
                <a:srgbClr val="00B050"/>
              </a:solidFill>
              <a:cs typeface="Arial"/>
            </a:endParaRPr>
          </a:p>
        </p:txBody>
      </p:sp>
    </p:spTree>
    <p:extLst>
      <p:ext uri="{BB962C8B-B14F-4D97-AF65-F5344CB8AC3E}">
        <p14:creationId xmlns:p14="http://schemas.microsoft.com/office/powerpoint/2010/main" val="336632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51852" y="142361"/>
            <a:ext cx="976072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Case Mix Release Documentation</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809133" y="827252"/>
            <a:ext cx="10667520" cy="1261884"/>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Review Documentation and Release Notes</a:t>
            </a:r>
          </a:p>
          <a:p>
            <a:r>
              <a:rPr lang="en-US" sz="1400" dirty="0">
                <a:latin typeface="Arial" panose="020B0604020202020204" pitchFamily="34" charset="0"/>
                <a:cs typeface="Arial" panose="020B0604020202020204" pitchFamily="34" charset="0"/>
              </a:rPr>
              <a:t>Data users are advised to review CHIA’s comprehensive case mix documentation manuals and release notes which provide information on</a:t>
            </a:r>
            <a:r>
              <a:rPr lang="en-US" sz="1400" b="0" i="0" dirty="0">
                <a:effectLst/>
                <a:highlight>
                  <a:srgbClr val="FFFFFF"/>
                </a:highlight>
                <a:latin typeface="Arial" panose="020B0604020202020204" pitchFamily="34" charset="0"/>
                <a:cs typeface="Arial" panose="020B0604020202020204" pitchFamily="34" charset="0"/>
              </a:rPr>
              <a:t> data quality issues connected with certain data elements and includes background on the database’s development and the DRG Groupers. The release notes also contains hospital-reported discrepancies received in response to the data verification process. Also, t</a:t>
            </a:r>
            <a:r>
              <a:rPr lang="en-US" sz="1400" dirty="0">
                <a:highlight>
                  <a:srgbClr val="FFFFFF"/>
                </a:highlight>
                <a:latin typeface="Arial" panose="020B0604020202020204" pitchFamily="34" charset="0"/>
                <a:cs typeface="Arial" panose="020B0604020202020204" pitchFamily="34" charset="0"/>
              </a:rPr>
              <a:t>wenty-four years of historical documentation are available online on the documentation archive website</a:t>
            </a:r>
            <a:endParaRPr lang="en-US" sz="1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9064477-5614-2D93-8631-C980548647F7}"/>
              </a:ext>
            </a:extLst>
          </p:cNvPr>
          <p:cNvSpPr txBox="1"/>
          <p:nvPr/>
        </p:nvSpPr>
        <p:spPr>
          <a:xfrm>
            <a:off x="902737" y="2161983"/>
            <a:ext cx="4117132" cy="338554"/>
          </a:xfrm>
          <a:prstGeom prst="rect">
            <a:avLst/>
          </a:prstGeom>
          <a:noFill/>
        </p:spPr>
        <p:txBody>
          <a:bodyPr wrap="square">
            <a:spAutoFit/>
          </a:bodyPr>
          <a:lstStyle/>
          <a:p>
            <a:r>
              <a:rPr lang="en-US" sz="1600" b="1" dirty="0">
                <a:hlinkClick r:id="rId3"/>
              </a:rPr>
              <a:t>https://www.chiamass.gov/case-mix-data/</a:t>
            </a:r>
            <a:r>
              <a:rPr lang="en-US" sz="1600" b="1" dirty="0"/>
              <a:t> </a:t>
            </a:r>
          </a:p>
        </p:txBody>
      </p:sp>
      <p:sp>
        <p:nvSpPr>
          <p:cNvPr id="14" name="Arrow: Right 13">
            <a:extLst>
              <a:ext uri="{FF2B5EF4-FFF2-40B4-BE49-F238E27FC236}">
                <a16:creationId xmlns:a16="http://schemas.microsoft.com/office/drawing/2014/main" id="{1DB78F76-F34F-7CEF-317F-BB14187ADC66}"/>
              </a:ext>
            </a:extLst>
          </p:cNvPr>
          <p:cNvSpPr/>
          <p:nvPr/>
        </p:nvSpPr>
        <p:spPr>
          <a:xfrm>
            <a:off x="4810363" y="5379937"/>
            <a:ext cx="2136711" cy="727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Link to Archive</a:t>
            </a:r>
          </a:p>
        </p:txBody>
      </p:sp>
      <p:pic>
        <p:nvPicPr>
          <p:cNvPr id="17" name="Picture 16">
            <a:extLst>
              <a:ext uri="{FF2B5EF4-FFF2-40B4-BE49-F238E27FC236}">
                <a16:creationId xmlns:a16="http://schemas.microsoft.com/office/drawing/2014/main" id="{2520A347-7529-460C-4DCC-0BFB4EA21F12}"/>
              </a:ext>
            </a:extLst>
          </p:cNvPr>
          <p:cNvPicPr>
            <a:picLocks noChangeAspect="1"/>
          </p:cNvPicPr>
          <p:nvPr/>
        </p:nvPicPr>
        <p:blipFill>
          <a:blip r:embed="rId4"/>
          <a:stretch>
            <a:fillRect/>
          </a:stretch>
        </p:blipFill>
        <p:spPr>
          <a:xfrm>
            <a:off x="7099195" y="2780172"/>
            <a:ext cx="3671033" cy="2055778"/>
          </a:xfrm>
          <a:prstGeom prst="rect">
            <a:avLst/>
          </a:prstGeom>
        </p:spPr>
      </p:pic>
      <p:sp>
        <p:nvSpPr>
          <p:cNvPr id="19" name="TextBox 18">
            <a:extLst>
              <a:ext uri="{FF2B5EF4-FFF2-40B4-BE49-F238E27FC236}">
                <a16:creationId xmlns:a16="http://schemas.microsoft.com/office/drawing/2014/main" id="{2C84580E-1FB1-5902-638F-D08AFFBC9898}"/>
              </a:ext>
            </a:extLst>
          </p:cNvPr>
          <p:cNvSpPr txBox="1"/>
          <p:nvPr/>
        </p:nvSpPr>
        <p:spPr>
          <a:xfrm>
            <a:off x="5745325" y="2161983"/>
            <a:ext cx="6097554" cy="338554"/>
          </a:xfrm>
          <a:prstGeom prst="rect">
            <a:avLst/>
          </a:prstGeom>
          <a:noFill/>
        </p:spPr>
        <p:txBody>
          <a:bodyPr wrap="square">
            <a:spAutoFit/>
          </a:bodyPr>
          <a:lstStyle/>
          <a:p>
            <a:r>
              <a:rPr lang="en-US" sz="1600" b="1" dirty="0">
                <a:hlinkClick r:id="rId5"/>
              </a:rPr>
              <a:t>https://www.chiamass.gov/case-mix-data-documentation-archive/</a:t>
            </a:r>
            <a:r>
              <a:rPr lang="en-US" sz="1600" b="1" dirty="0"/>
              <a:t> </a:t>
            </a:r>
          </a:p>
        </p:txBody>
      </p:sp>
      <p:sp>
        <p:nvSpPr>
          <p:cNvPr id="20" name="TextBox 19">
            <a:extLst>
              <a:ext uri="{FF2B5EF4-FFF2-40B4-BE49-F238E27FC236}">
                <a16:creationId xmlns:a16="http://schemas.microsoft.com/office/drawing/2014/main" id="{0BE1A8E0-FFF3-6B41-CB86-39AE4A0D7907}"/>
              </a:ext>
            </a:extLst>
          </p:cNvPr>
          <p:cNvSpPr txBox="1"/>
          <p:nvPr/>
        </p:nvSpPr>
        <p:spPr>
          <a:xfrm>
            <a:off x="7070105" y="5061232"/>
            <a:ext cx="4006392"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documentation archive contains outpatient emergency department, outpatient observation stay, and hospital inpatient discharges documents dating back to fiscal year 2000.</a:t>
            </a:r>
          </a:p>
        </p:txBody>
      </p:sp>
      <p:pic>
        <p:nvPicPr>
          <p:cNvPr id="15" name="Picture 14">
            <a:extLst>
              <a:ext uri="{FF2B5EF4-FFF2-40B4-BE49-F238E27FC236}">
                <a16:creationId xmlns:a16="http://schemas.microsoft.com/office/drawing/2014/main" id="{A4C8AEE0-65EF-876B-8B45-81592922C6D5}"/>
              </a:ext>
            </a:extLst>
          </p:cNvPr>
          <p:cNvPicPr>
            <a:picLocks noChangeAspect="1"/>
          </p:cNvPicPr>
          <p:nvPr/>
        </p:nvPicPr>
        <p:blipFill>
          <a:blip r:embed="rId6"/>
          <a:srcRect l="56124" t="51020" r="21444" b="11089"/>
          <a:stretch/>
        </p:blipFill>
        <p:spPr>
          <a:xfrm>
            <a:off x="1016299" y="2527360"/>
            <a:ext cx="3671033" cy="3487979"/>
          </a:xfrm>
          <a:prstGeom prst="rect">
            <a:avLst/>
          </a:prstGeom>
          <a:ln w="22225">
            <a:solidFill>
              <a:schemeClr val="accent1"/>
            </a:solidFill>
          </a:ln>
        </p:spPr>
      </p:pic>
    </p:spTree>
    <p:extLst>
      <p:ext uri="{BB962C8B-B14F-4D97-AF65-F5344CB8AC3E}">
        <p14:creationId xmlns:p14="http://schemas.microsoft.com/office/powerpoint/2010/main" val="305268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089394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MA APCD CY2021 and CY2022 Releases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460340" y="883813"/>
            <a:ext cx="11445714" cy="2062103"/>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          CY2021 and CY2022 Available for Request</a:t>
            </a:r>
          </a:p>
          <a:p>
            <a:endParaRPr lang="en-US" sz="1000" b="1" dirty="0">
              <a:solidFill>
                <a:srgbClr val="000000"/>
              </a:solidFill>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400" b="1" dirty="0">
                <a:solidFill>
                  <a:srgbClr val="00B050"/>
                </a:solidFill>
                <a:latin typeface="Arial" panose="020B0604020202020204" pitchFamily="34" charset="0"/>
                <a:cs typeface="Arial" panose="020B0604020202020204" pitchFamily="34" charset="0"/>
              </a:rPr>
              <a:t>CY 2021 Data </a:t>
            </a:r>
            <a:r>
              <a:rPr lang="en-US" sz="1400" dirty="0">
                <a:latin typeface="Arial" panose="020B0604020202020204" pitchFamily="34" charset="0"/>
                <a:cs typeface="Arial" panose="020B0604020202020204" pitchFamily="34" charset="0"/>
              </a:rPr>
              <a:t>which includes medical, pharmacy, and dental claims incurred between </a:t>
            </a:r>
            <a:r>
              <a:rPr lang="en-US" sz="1400" b="1" dirty="0">
                <a:latin typeface="Arial" panose="020B0604020202020204" pitchFamily="34" charset="0"/>
                <a:cs typeface="Arial" panose="020B0604020202020204" pitchFamily="34" charset="0"/>
              </a:rPr>
              <a:t>January 1, 2017, and December 31, 2021, and it includes six (6) months of run-out (paid claims through June 30, 2022) </a:t>
            </a:r>
            <a:r>
              <a:rPr lang="en-US" sz="1400" dirty="0">
                <a:latin typeface="Arial" panose="020B0604020202020204" pitchFamily="34" charset="0"/>
                <a:cs typeface="Arial" panose="020B0604020202020204" pitchFamily="34" charset="0"/>
              </a:rPr>
              <a:t>and the new </a:t>
            </a:r>
            <a:r>
              <a:rPr lang="en-US" sz="1400" b="1" dirty="0">
                <a:solidFill>
                  <a:srgbClr val="00B050"/>
                </a:solidFill>
                <a:latin typeface="Arial" panose="020B0604020202020204" pitchFamily="34" charset="0"/>
                <a:cs typeface="Arial" panose="020B0604020202020204" pitchFamily="34" charset="0"/>
              </a:rPr>
              <a:t>CY 2022 Data  </a:t>
            </a:r>
            <a:r>
              <a:rPr lang="en-US" sz="1400" dirty="0">
                <a:latin typeface="Arial" panose="020B0604020202020204" pitchFamily="34" charset="0"/>
                <a:cs typeface="Arial" panose="020B0604020202020204" pitchFamily="34" charset="0"/>
              </a:rPr>
              <a:t>which includes claims incurred from </a:t>
            </a:r>
            <a:r>
              <a:rPr lang="en-US" sz="1400" b="1" dirty="0">
                <a:latin typeface="Arial" panose="020B0604020202020204" pitchFamily="34" charset="0"/>
                <a:cs typeface="Arial" panose="020B0604020202020204" pitchFamily="34" charset="0"/>
              </a:rPr>
              <a:t>January 1, 2018, through December 31, 2022, and includes six (6) months of run-out (paid claims through June 30, 2023) </a:t>
            </a:r>
            <a:r>
              <a:rPr lang="en-US" sz="1400" dirty="0">
                <a:latin typeface="Arial" panose="020B0604020202020204" pitchFamily="34" charset="0"/>
                <a:cs typeface="Arial" panose="020B0604020202020204" pitchFamily="34" charset="0"/>
              </a:rPr>
              <a:t>are available for request</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In addition to claims data, the releases contain relevant reference files including member eligibility, providers, products, and benefit plans. This data encompasses public and private payers as well as fully-insured and self-insured plans. Keep in mind that due to the Supreme Court decision, </a:t>
            </a:r>
            <a:r>
              <a:rPr lang="en-US" sz="1400" i="1" dirty="0">
                <a:latin typeface="Arial" panose="020B0604020202020204" pitchFamily="34" charset="0"/>
                <a:cs typeface="Arial" panose="020B0604020202020204" pitchFamily="34" charset="0"/>
              </a:rPr>
              <a:t>Gobeille v. Liberty Mutual</a:t>
            </a:r>
            <a:r>
              <a:rPr lang="en-US" sz="1400" dirty="0">
                <a:latin typeface="Arial" panose="020B0604020202020204" pitchFamily="34" charset="0"/>
                <a:cs typeface="Arial" panose="020B0604020202020204" pitchFamily="34" charset="0"/>
              </a:rPr>
              <a:t>, the self-insured plans are severely reduced starting in 2016. The releases also includes MassHealth Medicaid data. </a:t>
            </a:r>
          </a:p>
        </p:txBody>
      </p:sp>
      <p:sp>
        <p:nvSpPr>
          <p:cNvPr id="6" name="TextBox 5">
            <a:extLst>
              <a:ext uri="{FF2B5EF4-FFF2-40B4-BE49-F238E27FC236}">
                <a16:creationId xmlns:a16="http://schemas.microsoft.com/office/drawing/2014/main" id="{D0641946-196B-736E-43D0-3F4112C4F72C}"/>
              </a:ext>
            </a:extLst>
          </p:cNvPr>
          <p:cNvSpPr txBox="1"/>
          <p:nvPr/>
        </p:nvSpPr>
        <p:spPr>
          <a:xfrm>
            <a:off x="443059" y="3013826"/>
            <a:ext cx="7060677" cy="2677656"/>
          </a:xfrm>
          <a:prstGeom prst="rect">
            <a:avLst/>
          </a:prstGeom>
          <a:noFill/>
        </p:spPr>
        <p:txBody>
          <a:bodyPr wrap="square" rtlCol="0">
            <a:spAutoFit/>
          </a:bodyPr>
          <a:lstStyle/>
          <a:p>
            <a:pPr marL="742950" lvl="1" indent="-285750">
              <a:buClr>
                <a:schemeClr val="accent1"/>
              </a:buClr>
              <a:buFont typeface="Wingdings" charset="2"/>
              <a:buChar char="§"/>
            </a:pPr>
            <a:r>
              <a:rPr lang="en-US" sz="1400" dirty="0">
                <a:latin typeface="Arial" panose="020B0604020202020204" pitchFamily="34" charset="0"/>
                <a:cs typeface="Arial" panose="020B0604020202020204" pitchFamily="34" charset="0"/>
              </a:rPr>
              <a:t>Applicants with </a:t>
            </a:r>
            <a:r>
              <a:rPr lang="en-US" sz="1400" i="1" dirty="0">
                <a:latin typeface="Arial" panose="020B0604020202020204" pitchFamily="34" charset="0"/>
                <a:cs typeface="Arial" panose="020B0604020202020204" pitchFamily="34" charset="0"/>
              </a:rPr>
              <a:t>approved projects</a:t>
            </a:r>
            <a:r>
              <a:rPr lang="en-US" sz="1400" dirty="0">
                <a:latin typeface="Arial" panose="020B0604020202020204" pitchFamily="34" charset="0"/>
                <a:cs typeface="Arial" panose="020B0604020202020204" pitchFamily="34" charset="0"/>
              </a:rPr>
              <a:t> that require updated MA APCD data (CY 2021 Data or CY2022) should submit to CHIA a completed Exhibit B (</a:t>
            </a:r>
            <a:r>
              <a:rPr lang="en-US" sz="1400" i="1" dirty="0">
                <a:latin typeface="Arial" panose="020B0604020202020204" pitchFamily="34" charset="0"/>
                <a:cs typeface="Arial" panose="020B0604020202020204" pitchFamily="34" charset="0"/>
              </a:rPr>
              <a:t>Certificate of Continued Need and Compliance</a:t>
            </a:r>
            <a:r>
              <a:rPr lang="en-US" sz="1400" dirty="0">
                <a:latin typeface="Arial" panose="020B0604020202020204" pitchFamily="34" charset="0"/>
                <a:cs typeface="Arial" panose="020B0604020202020204" pitchFamily="34" charset="0"/>
              </a:rPr>
              <a:t>) of the Data Use Agreement. After submitting a completed Exhibit B, you will receive an invoice (if applicable) for the requested data.  Upon payment of the invoice the order for the data will be placed.</a:t>
            </a:r>
          </a:p>
          <a:p>
            <a:pPr lvl="1">
              <a:buClr>
                <a:schemeClr val="accent1"/>
              </a:buClr>
            </a:pPr>
            <a:endParaRPr lang="en-US" sz="1400"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400" dirty="0">
                <a:latin typeface="Arial" panose="020B0604020202020204" pitchFamily="34" charset="0"/>
                <a:cs typeface="Arial" panose="020B0604020202020204" pitchFamily="34" charset="0"/>
              </a:rPr>
              <a:t>The new CY 2022 MA APCD Documentation Guide and Release Notes are available on CHIA’s website for your review before using the data. The CY2021 MA APCD Documentation are available online in the documentation archive.</a:t>
            </a:r>
          </a:p>
          <a:p>
            <a:pPr lvl="1">
              <a:buClr>
                <a:schemeClr val="accent1"/>
              </a:buClr>
            </a:pPr>
            <a:r>
              <a:rPr lang="en-US" sz="1400" dirty="0">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2D954E2D-48D3-EF7A-96F0-7DE2F67BD7B2}"/>
              </a:ext>
            </a:extLst>
          </p:cNvPr>
          <p:cNvPicPr>
            <a:picLocks noChangeAspect="1"/>
          </p:cNvPicPr>
          <p:nvPr/>
        </p:nvPicPr>
        <p:blipFill rotWithShape="1">
          <a:blip r:embed="rId3"/>
          <a:srcRect l="59380" t="32989" r="14098" b="23574"/>
          <a:stretch/>
        </p:blipFill>
        <p:spPr>
          <a:xfrm>
            <a:off x="8380429" y="3139124"/>
            <a:ext cx="3233393" cy="2978871"/>
          </a:xfrm>
          <a:prstGeom prst="rect">
            <a:avLst/>
          </a:prstGeom>
          <a:ln w="15875">
            <a:solidFill>
              <a:schemeClr val="accent1"/>
            </a:solidFill>
          </a:ln>
        </p:spPr>
      </p:pic>
      <p:sp>
        <p:nvSpPr>
          <p:cNvPr id="18" name="TextBox 17">
            <a:extLst>
              <a:ext uri="{FF2B5EF4-FFF2-40B4-BE49-F238E27FC236}">
                <a16:creationId xmlns:a16="http://schemas.microsoft.com/office/drawing/2014/main" id="{FF285271-F585-096C-BABC-777F96509DBE}"/>
              </a:ext>
            </a:extLst>
          </p:cNvPr>
          <p:cNvSpPr txBox="1"/>
          <p:nvPr/>
        </p:nvSpPr>
        <p:spPr>
          <a:xfrm>
            <a:off x="7711126" y="2756496"/>
            <a:ext cx="4974996" cy="338554"/>
          </a:xfrm>
          <a:prstGeom prst="rect">
            <a:avLst/>
          </a:prstGeom>
          <a:noFill/>
        </p:spPr>
        <p:txBody>
          <a:bodyPr wrap="square">
            <a:spAutoFit/>
          </a:bodyPr>
          <a:lstStyle/>
          <a:p>
            <a:pPr lvl="1">
              <a:buClr>
                <a:schemeClr val="accent1"/>
              </a:buClr>
            </a:pPr>
            <a:r>
              <a:rPr lang="en-US" sz="1600" dirty="0">
                <a:latin typeface="Arial" panose="020B0604020202020204" pitchFamily="34" charset="0"/>
                <a:cs typeface="Arial" panose="020B0604020202020204" pitchFamily="34" charset="0"/>
                <a:hlinkClick r:id="rId4"/>
              </a:rPr>
              <a:t>https://www.chiamass.gov/ma-apcd/</a:t>
            </a:r>
            <a:r>
              <a:rPr lang="en-US" sz="1600" dirty="0">
                <a:latin typeface="Arial" panose="020B0604020202020204" pitchFamily="34" charset="0"/>
                <a:cs typeface="Arial" panose="020B0604020202020204" pitchFamily="34" charset="0"/>
              </a:rPr>
              <a:t> </a:t>
            </a:r>
          </a:p>
        </p:txBody>
      </p:sp>
      <p:sp>
        <p:nvSpPr>
          <p:cNvPr id="21" name="Arrow: Right 20">
            <a:extLst>
              <a:ext uri="{FF2B5EF4-FFF2-40B4-BE49-F238E27FC236}">
                <a16:creationId xmlns:a16="http://schemas.microsoft.com/office/drawing/2014/main" id="{EFE0B998-4464-5ABF-7EA0-03E706C2FD51}"/>
              </a:ext>
            </a:extLst>
          </p:cNvPr>
          <p:cNvSpPr/>
          <p:nvPr/>
        </p:nvSpPr>
        <p:spPr>
          <a:xfrm rot="10800000" flipH="1" flipV="1">
            <a:off x="7334054" y="4515440"/>
            <a:ext cx="952107" cy="727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6AB77CD-849E-5DB2-5451-CC1489C0AE65}"/>
              </a:ext>
            </a:extLst>
          </p:cNvPr>
          <p:cNvPicPr>
            <a:picLocks noChangeAspect="1"/>
          </p:cNvPicPr>
          <p:nvPr/>
        </p:nvPicPr>
        <p:blipFill>
          <a:blip r:embed="rId5"/>
          <a:stretch>
            <a:fillRect/>
          </a:stretch>
        </p:blipFill>
        <p:spPr>
          <a:xfrm>
            <a:off x="10482606" y="111434"/>
            <a:ext cx="1360211" cy="1159524"/>
          </a:xfrm>
          <a:prstGeom prst="rect">
            <a:avLst/>
          </a:prstGeom>
        </p:spPr>
      </p:pic>
    </p:spTree>
    <p:extLst>
      <p:ext uri="{BB962C8B-B14F-4D97-AF65-F5344CB8AC3E}">
        <p14:creationId xmlns:p14="http://schemas.microsoft.com/office/powerpoint/2010/main" val="386345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133796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rgbClr val="005480"/>
                </a:solidFill>
                <a:latin typeface="Arial"/>
                <a:cs typeface="Arial"/>
              </a:rPr>
              <a:t>ZIP Code Data in the MA APCD Application</a:t>
            </a:r>
            <a:endParaRPr lang="en-US" sz="3200" dirty="0">
              <a:solidFill>
                <a:schemeClr val="tx2"/>
              </a:solidFill>
              <a:latin typeface="Arial" panose="020B0604020202020204" pitchFamily="34" charset="0"/>
              <a:ea typeface="+mn-ea"/>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615820" y="902474"/>
            <a:ext cx="11187404" cy="126957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December 2023 revision to MA APCD application specifies that the member ZIP code geographic data is now only released at the level of one ZIP code per person per year based on the member’s ZIP code reported in the member’s earliest submission year month.</a:t>
            </a:r>
          </a:p>
          <a:p>
            <a:endParaRPr lang="en-US" sz="1050" dirty="0">
              <a:cs typeface="Arial"/>
            </a:endParaRPr>
          </a:p>
          <a:p>
            <a:r>
              <a:rPr lang="en-US" b="1" i="1" dirty="0">
                <a:latin typeface="Arial" panose="020B0604020202020204" pitchFamily="34" charset="0"/>
                <a:cs typeface="Arial" panose="020B0604020202020204" pitchFamily="34" charset="0"/>
              </a:rPr>
              <a:t>See application excerpt below. </a:t>
            </a:r>
            <a:endParaRPr lang="en-US" sz="1400" dirty="0">
              <a:latin typeface="Arial" panose="020B0604020202020204" pitchFamily="34" charset="0"/>
              <a:cs typeface="Arial" panose="020B0604020202020204" pitchFamily="34" charset="0"/>
            </a:endParaRPr>
          </a:p>
        </p:txBody>
      </p:sp>
      <p:sp>
        <p:nvSpPr>
          <p:cNvPr id="10" name="Arrow: Left 9">
            <a:extLst>
              <a:ext uri="{FF2B5EF4-FFF2-40B4-BE49-F238E27FC236}">
                <a16:creationId xmlns:a16="http://schemas.microsoft.com/office/drawing/2014/main" id="{05138C2F-F259-C5B8-EAFE-6613F4F5CC83}"/>
              </a:ext>
            </a:extLst>
          </p:cNvPr>
          <p:cNvSpPr/>
          <p:nvPr/>
        </p:nvSpPr>
        <p:spPr>
          <a:xfrm>
            <a:off x="10355964" y="2865996"/>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A920D62-92C1-D451-F1A7-7D1EE7561437}"/>
              </a:ext>
            </a:extLst>
          </p:cNvPr>
          <p:cNvPicPr>
            <a:picLocks noChangeAspect="1"/>
          </p:cNvPicPr>
          <p:nvPr/>
        </p:nvPicPr>
        <p:blipFill>
          <a:blip r:embed="rId4"/>
          <a:srcRect l="18889" t="32502" r="19833" b="27136"/>
          <a:stretch/>
        </p:blipFill>
        <p:spPr>
          <a:xfrm>
            <a:off x="736005" y="2407919"/>
            <a:ext cx="9444315" cy="3499170"/>
          </a:xfrm>
          <a:prstGeom prst="rect">
            <a:avLst/>
          </a:prstGeom>
          <a:ln w="22225">
            <a:solidFill>
              <a:schemeClr val="accent1"/>
            </a:solidFill>
          </a:ln>
        </p:spPr>
      </p:pic>
    </p:spTree>
    <p:extLst>
      <p:ext uri="{BB962C8B-B14F-4D97-AF65-F5344CB8AC3E}">
        <p14:creationId xmlns:p14="http://schemas.microsoft.com/office/powerpoint/2010/main" val="183053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8</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October 22, 2024</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Website Updates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78577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6558E-5DD6-EF77-C0F7-540A272A8106}"/>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DA66877-DAF9-41BA-D7E1-257A8A56D2F7}"/>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F4255F66-BFE7-BC54-04CD-7181523C7ECB}"/>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a:p>
        </p:txBody>
      </p:sp>
      <p:sp>
        <p:nvSpPr>
          <p:cNvPr id="4" name="Headline">
            <a:extLst>
              <a:ext uri="{FF2B5EF4-FFF2-40B4-BE49-F238E27FC236}">
                <a16:creationId xmlns:a16="http://schemas.microsoft.com/office/drawing/2014/main" id="{479D83BE-B2AA-960A-A11C-7AC801792259}"/>
              </a:ext>
            </a:extLst>
          </p:cNvPr>
          <p:cNvSpPr txBox="1">
            <a:spLocks/>
          </p:cNvSpPr>
          <p:nvPr/>
        </p:nvSpPr>
        <p:spPr>
          <a:xfrm>
            <a:off x="441486" y="179875"/>
            <a:ext cx="11679393"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400" b="1" dirty="0">
                <a:solidFill>
                  <a:schemeClr val="tx2"/>
                </a:solidFill>
                <a:latin typeface="Arial" panose="020B0604020202020204" pitchFamily="34" charset="0"/>
                <a:ea typeface="+mn-ea"/>
                <a:cs typeface="Arial" panose="020B0604020202020204" pitchFamily="34" charset="0"/>
              </a:rPr>
              <a:t>Instructions for Linking One ZIP Table to Claims</a:t>
            </a:r>
            <a:endParaRPr lang="en-US" sz="2800" b="1" dirty="0">
              <a:solidFill>
                <a:schemeClr val="tx2"/>
              </a:solidFill>
              <a:latin typeface="Arial" panose="020B0604020202020204" pitchFamily="34" charset="0"/>
              <a:ea typeface="+mn-ea"/>
              <a:cs typeface="Arial" panose="020B0604020202020204" pitchFamily="34" charset="0"/>
            </a:endParaRPr>
          </a:p>
        </p:txBody>
      </p:sp>
      <p:sp>
        <p:nvSpPr>
          <p:cNvPr id="8" name="Footer">
            <a:extLst>
              <a:ext uri="{FF2B5EF4-FFF2-40B4-BE49-F238E27FC236}">
                <a16:creationId xmlns:a16="http://schemas.microsoft.com/office/drawing/2014/main" id="{1ADA81E7-2267-3139-1A2C-B0333A07D0CA}"/>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October 22, 2024</a:t>
            </a:r>
          </a:p>
        </p:txBody>
      </p:sp>
      <p:pic>
        <p:nvPicPr>
          <p:cNvPr id="9" name="Decorative: CHIA Logo">
            <a:extLst>
              <a:ext uri="{FF2B5EF4-FFF2-40B4-BE49-F238E27FC236}">
                <a16:creationId xmlns:a16="http://schemas.microsoft.com/office/drawing/2014/main" id="{A617B027-FEFB-C18E-4C04-432381DC2B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6" name="TextBox 15">
            <a:extLst>
              <a:ext uri="{FF2B5EF4-FFF2-40B4-BE49-F238E27FC236}">
                <a16:creationId xmlns:a16="http://schemas.microsoft.com/office/drawing/2014/main" id="{171C1EA8-5AE8-730B-CD15-FEEFD68763D6}"/>
              </a:ext>
            </a:extLst>
          </p:cNvPr>
          <p:cNvSpPr txBox="1"/>
          <p:nvPr/>
        </p:nvSpPr>
        <p:spPr>
          <a:xfrm>
            <a:off x="570948" y="967939"/>
            <a:ext cx="11074400" cy="313932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Researchers and data users are advised that ZIP code-level information is stored in a distinct table, which is included on the Massachusetts All-Payer Claims Database (MA APCD) hard drive provided upon distribution. Access to the ‘Member Eligibility One ZIP’ table is available as an additional purchase (buy-up) for data applicants specifically requesting member-level ZIP code data. This specialized dataset comprises six key variables: ‘orgid’ (organization identifier), ‘</a:t>
            </a:r>
            <a:r>
              <a:rPr lang="en-US" dirty="0" err="1">
                <a:latin typeface="Arial" panose="020B0604020202020204" pitchFamily="34" charset="0"/>
                <a:cs typeface="Arial" panose="020B0604020202020204" pitchFamily="34" charset="0"/>
              </a:rPr>
              <a:t>chiacarrierspecificuniqueid</a:t>
            </a:r>
            <a:r>
              <a:rPr lang="en-US" dirty="0">
                <a:latin typeface="Arial" panose="020B0604020202020204" pitchFamily="34" charset="0"/>
                <a:cs typeface="Arial" panose="020B0604020202020204" pitchFamily="34" charset="0"/>
              </a:rPr>
              <a:t>’ (carrier-specific unique member identifier), ‘</a:t>
            </a:r>
            <a:r>
              <a:rPr lang="en-US" dirty="0" err="1">
                <a:latin typeface="Arial" panose="020B0604020202020204" pitchFamily="34" charset="0"/>
                <a:cs typeface="Arial" panose="020B0604020202020204" pitchFamily="34" charset="0"/>
              </a:rPr>
              <a:t>calendaryear</a:t>
            </a:r>
            <a:r>
              <a:rPr lang="en-US" dirty="0">
                <a:latin typeface="Arial" panose="020B0604020202020204" pitchFamily="34" charset="0"/>
                <a:cs typeface="Arial" panose="020B0604020202020204" pitchFamily="34" charset="0"/>
              </a:rPr>
              <a:t>’ (year of eligibility), ‘submissionyearmonth’ (the month and year of data submission), ‘</a:t>
            </a:r>
            <a:r>
              <a:rPr lang="en-US" dirty="0" err="1">
                <a:latin typeface="Arial" panose="020B0604020202020204" pitchFamily="34" charset="0"/>
                <a:cs typeface="Arial" panose="020B0604020202020204" pitchFamily="34" charset="0"/>
              </a:rPr>
              <a:t>zipcode</a:t>
            </a:r>
            <a:r>
              <a:rPr lang="en-US" dirty="0">
                <a:latin typeface="Arial" panose="020B0604020202020204" pitchFamily="34" charset="0"/>
                <a:cs typeface="Arial" panose="020B0604020202020204" pitchFamily="34" charset="0"/>
              </a:rPr>
              <a:t>’ (member’s ZIP code), and ‘state’ (member’s state of residence). These variables are available upon request for approved users.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Instructions for linking the data are available on the CHIA website at: </a:t>
            </a:r>
            <a:r>
              <a:rPr lang="en-US" dirty="0">
                <a:latin typeface="Arial" panose="020B0604020202020204" pitchFamily="34" charset="0"/>
                <a:cs typeface="Arial" panose="020B0604020202020204" pitchFamily="34" charset="0"/>
                <a:hlinkClick r:id="rId3"/>
              </a:rPr>
              <a:t>https://www.chiamass.gov/chia-data-user-workgroup-information/</a:t>
            </a:r>
            <a:r>
              <a:rPr lang="en-US" dirty="0">
                <a:latin typeface="Arial" panose="020B0604020202020204" pitchFamily="34" charset="0"/>
                <a:cs typeface="Arial" panose="020B0604020202020204" pitchFamily="34" charset="0"/>
              </a:rPr>
              <a:t> </a:t>
            </a:r>
          </a:p>
        </p:txBody>
      </p:sp>
      <p:pic>
        <p:nvPicPr>
          <p:cNvPr id="18" name="Picture 17">
            <a:extLst>
              <a:ext uri="{FF2B5EF4-FFF2-40B4-BE49-F238E27FC236}">
                <a16:creationId xmlns:a16="http://schemas.microsoft.com/office/drawing/2014/main" id="{F829B23F-35BE-8609-A5AD-ACF49F2A2535}"/>
              </a:ext>
            </a:extLst>
          </p:cNvPr>
          <p:cNvPicPr>
            <a:picLocks noChangeAspect="1"/>
          </p:cNvPicPr>
          <p:nvPr/>
        </p:nvPicPr>
        <p:blipFill>
          <a:blip r:embed="rId4"/>
          <a:srcRect l="15833" t="42036" r="17917" b="42370"/>
          <a:stretch/>
        </p:blipFill>
        <p:spPr>
          <a:xfrm>
            <a:off x="570948" y="4406701"/>
            <a:ext cx="11203199" cy="1483360"/>
          </a:xfrm>
          <a:prstGeom prst="rect">
            <a:avLst/>
          </a:prstGeom>
          <a:ln w="44450">
            <a:solidFill>
              <a:schemeClr val="accent1"/>
            </a:solidFill>
          </a:ln>
        </p:spPr>
      </p:pic>
    </p:spTree>
    <p:extLst>
      <p:ext uri="{BB962C8B-B14F-4D97-AF65-F5344CB8AC3E}">
        <p14:creationId xmlns:p14="http://schemas.microsoft.com/office/powerpoint/2010/main" val="3354902261"/>
      </p:ext>
    </p:extLst>
  </p:cSld>
  <p:clrMapOvr>
    <a:masterClrMapping/>
  </p:clrMapOvr>
</p:sld>
</file>

<file path=ppt/theme/theme1.xml><?xml version="1.0" encoding="utf-8"?>
<a:theme xmlns:a="http://schemas.openxmlformats.org/drawingml/2006/main" name="Office Theme">
  <a:themeElements>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ppt/theme/themeOverride2.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97add02-3ae3-4f9c-9101-c360ebb5e37d" xsi:nil="true"/>
    <lcf76f155ced4ddcb4097134ff3c332f xmlns="8542ab4e-69b2-4b1e-b651-a90a38827c99">
      <Terms xmlns="http://schemas.microsoft.com/office/infopath/2007/PartnerControls"/>
    </lcf76f155ced4ddcb4097134ff3c332f>
    <SharedWithUsers xmlns="f97add02-3ae3-4f9c-9101-c360ebb5e37d">
      <UserInfo>
        <DisplayName>William Moy</DisplayName>
        <AccountId>444</AccountId>
        <AccountType/>
      </UserInfo>
      <UserInfo>
        <DisplayName>Dova Romelus</DisplayName>
        <AccountId>199</AccountId>
        <AccountType/>
      </UserInfo>
      <UserInfo>
        <DisplayName>Tonya Bourassa</DisplayName>
        <AccountId>101</AccountId>
        <AccountType/>
      </UserInfo>
      <UserInfo>
        <DisplayName>Daniel Wilczynski</DisplayName>
        <AccountId>137</AccountId>
        <AccountType/>
      </UserInfo>
      <UserInfo>
        <DisplayName>Steven Freedman</DisplayName>
        <AccountId>88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AE3DB15B2B204E8306A7EA26C1C8D1" ma:contentTypeVersion="18" ma:contentTypeDescription="Create a new document." ma:contentTypeScope="" ma:versionID="a30b027bf1b3f4331b6e98980ab366a8">
  <xsd:schema xmlns:xsd="http://www.w3.org/2001/XMLSchema" xmlns:xs="http://www.w3.org/2001/XMLSchema" xmlns:p="http://schemas.microsoft.com/office/2006/metadata/properties" xmlns:ns2="8542ab4e-69b2-4b1e-b651-a90a38827c99" xmlns:ns3="f97add02-3ae3-4f9c-9101-c360ebb5e37d" targetNamespace="http://schemas.microsoft.com/office/2006/metadata/properties" ma:root="true" ma:fieldsID="bcb28502606c72939917671955d94b39" ns2:_="" ns3:_="">
    <xsd:import namespace="8542ab4e-69b2-4b1e-b651-a90a38827c99"/>
    <xsd:import namespace="f97add02-3ae3-4f9c-9101-c360ebb5e3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2ab4e-69b2-4b1e-b651-a90a38827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7add02-3ae3-4f9c-9101-c360ebb5e3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2906c4-d980-45ed-9205-25acdc871aab}" ma:internalName="TaxCatchAll" ma:showField="CatchAllData" ma:web="f97add02-3ae3-4f9c-9101-c360ebb5e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8CDC38-D41E-4B52-B5E1-70BCADA26703}">
  <ds:schemaRefs>
    <ds:schemaRef ds:uri="http://schemas.microsoft.com/sharepoint/v3/contenttype/forms"/>
  </ds:schemaRefs>
</ds:datastoreItem>
</file>

<file path=customXml/itemProps2.xml><?xml version="1.0" encoding="utf-8"?>
<ds:datastoreItem xmlns:ds="http://schemas.openxmlformats.org/officeDocument/2006/customXml" ds:itemID="{C2F032A5-AD5A-4F39-8670-0148F02F7167}">
  <ds:schemaRefs>
    <ds:schemaRef ds:uri="http://schemas.microsoft.com/office/2006/metadata/properties"/>
    <ds:schemaRef ds:uri="http://schemas.microsoft.com/office/infopath/2007/PartnerControls"/>
    <ds:schemaRef ds:uri="f97add02-3ae3-4f9c-9101-c360ebb5e37d"/>
    <ds:schemaRef ds:uri="8542ab4e-69b2-4b1e-b651-a90a38827c99"/>
  </ds:schemaRefs>
</ds:datastoreItem>
</file>

<file path=customXml/itemProps3.xml><?xml version="1.0" encoding="utf-8"?>
<ds:datastoreItem xmlns:ds="http://schemas.openxmlformats.org/officeDocument/2006/customXml" ds:itemID="{C0805975-F502-4D50-A9CE-F5F109D86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2ab4e-69b2-4b1e-b651-a90a38827c99"/>
    <ds:schemaRef ds:uri="f97add02-3ae3-4f9c-9101-c360ebb5e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3532</TotalTime>
  <Words>3438</Words>
  <Application>Microsoft Office PowerPoint</Application>
  <PresentationFormat>Widescreen</PresentationFormat>
  <Paragraphs>208</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Sylvia Hobbs</cp:lastModifiedBy>
  <cp:revision>98</cp:revision>
  <dcterms:created xsi:type="dcterms:W3CDTF">2023-11-30T17:48:03Z</dcterms:created>
  <dcterms:modified xsi:type="dcterms:W3CDTF">2024-10-22T17:51:06Z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0x0101007BAE3DB15B2B204E8306A7EA26C1C8D1</vt:lpwstr>
  </property>
  <property fmtid="{D5CDD505-2E9C-101B-9397-08002B2CF9AE}" pid="3" name="MediaServiceImageTags">
    <vt:lpwstr/>
  </property>
</Properties>
</file>