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 id="2147483886" r:id="rId2"/>
    <p:sldMasterId id="2147483898" r:id="rId3"/>
    <p:sldMasterId id="2147483910" r:id="rId4"/>
  </p:sldMasterIdLst>
  <p:notesMasterIdLst>
    <p:notesMasterId r:id="rId30"/>
  </p:notesMasterIdLst>
  <p:handoutMasterIdLst>
    <p:handoutMasterId r:id="rId31"/>
  </p:handoutMasterIdLst>
  <p:sldIdLst>
    <p:sldId id="256" r:id="rId5"/>
    <p:sldId id="299" r:id="rId6"/>
    <p:sldId id="348" r:id="rId7"/>
    <p:sldId id="355" r:id="rId8"/>
    <p:sldId id="360" r:id="rId9"/>
    <p:sldId id="369" r:id="rId10"/>
    <p:sldId id="370" r:id="rId11"/>
    <p:sldId id="371" r:id="rId12"/>
    <p:sldId id="372" r:id="rId13"/>
    <p:sldId id="373" r:id="rId14"/>
    <p:sldId id="374" r:id="rId15"/>
    <p:sldId id="375" r:id="rId16"/>
    <p:sldId id="376" r:id="rId17"/>
    <p:sldId id="379" r:id="rId18"/>
    <p:sldId id="377" r:id="rId19"/>
    <p:sldId id="378" r:id="rId20"/>
    <p:sldId id="383" r:id="rId21"/>
    <p:sldId id="384" r:id="rId22"/>
    <p:sldId id="381" r:id="rId23"/>
    <p:sldId id="382" r:id="rId24"/>
    <p:sldId id="380" r:id="rId25"/>
    <p:sldId id="387" r:id="rId26"/>
    <p:sldId id="386" r:id="rId27"/>
    <p:sldId id="357" r:id="rId28"/>
    <p:sldId id="277" r:id="rId29"/>
  </p:sldIdLst>
  <p:sldSz cx="9144000" cy="5143500" type="screen16x9"/>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Osaka"/>
        <a:cs typeface="Osaka"/>
      </a:defRPr>
    </a:lvl1pPr>
    <a:lvl2pPr marL="457200" algn="l" rtl="0" fontAlgn="base">
      <a:spcBef>
        <a:spcPct val="0"/>
      </a:spcBef>
      <a:spcAft>
        <a:spcPct val="0"/>
      </a:spcAft>
      <a:defRPr kern="1200">
        <a:solidFill>
          <a:schemeClr val="tx1"/>
        </a:solidFill>
        <a:latin typeface="Arial" pitchFamily="34" charset="0"/>
        <a:ea typeface="Osaka"/>
        <a:cs typeface="Osaka"/>
      </a:defRPr>
    </a:lvl2pPr>
    <a:lvl3pPr marL="914400" algn="l" rtl="0" fontAlgn="base">
      <a:spcBef>
        <a:spcPct val="0"/>
      </a:spcBef>
      <a:spcAft>
        <a:spcPct val="0"/>
      </a:spcAft>
      <a:defRPr kern="1200">
        <a:solidFill>
          <a:schemeClr val="tx1"/>
        </a:solidFill>
        <a:latin typeface="Arial" pitchFamily="34" charset="0"/>
        <a:ea typeface="Osaka"/>
        <a:cs typeface="Osaka"/>
      </a:defRPr>
    </a:lvl3pPr>
    <a:lvl4pPr marL="1371600" algn="l" rtl="0" fontAlgn="base">
      <a:spcBef>
        <a:spcPct val="0"/>
      </a:spcBef>
      <a:spcAft>
        <a:spcPct val="0"/>
      </a:spcAft>
      <a:defRPr kern="1200">
        <a:solidFill>
          <a:schemeClr val="tx1"/>
        </a:solidFill>
        <a:latin typeface="Arial" pitchFamily="34" charset="0"/>
        <a:ea typeface="Osaka"/>
        <a:cs typeface="Osaka"/>
      </a:defRPr>
    </a:lvl4pPr>
    <a:lvl5pPr marL="1828800" algn="l" rtl="0" fontAlgn="base">
      <a:spcBef>
        <a:spcPct val="0"/>
      </a:spcBef>
      <a:spcAft>
        <a:spcPct val="0"/>
      </a:spcAft>
      <a:defRPr kern="1200">
        <a:solidFill>
          <a:schemeClr val="tx1"/>
        </a:solidFill>
        <a:latin typeface="Arial" pitchFamily="34" charset="0"/>
        <a:ea typeface="Osaka"/>
        <a:cs typeface="Osaka"/>
      </a:defRPr>
    </a:lvl5pPr>
    <a:lvl6pPr marL="2286000" algn="l" defTabSz="914400" rtl="0" eaLnBrk="1" latinLnBrk="0" hangingPunct="1">
      <a:defRPr kern="1200">
        <a:solidFill>
          <a:schemeClr val="tx1"/>
        </a:solidFill>
        <a:latin typeface="Arial" pitchFamily="34" charset="0"/>
        <a:ea typeface="Osaka"/>
        <a:cs typeface="Osaka"/>
      </a:defRPr>
    </a:lvl6pPr>
    <a:lvl7pPr marL="2743200" algn="l" defTabSz="914400" rtl="0" eaLnBrk="1" latinLnBrk="0" hangingPunct="1">
      <a:defRPr kern="1200">
        <a:solidFill>
          <a:schemeClr val="tx1"/>
        </a:solidFill>
        <a:latin typeface="Arial" pitchFamily="34" charset="0"/>
        <a:ea typeface="Osaka"/>
        <a:cs typeface="Osaka"/>
      </a:defRPr>
    </a:lvl7pPr>
    <a:lvl8pPr marL="3200400" algn="l" defTabSz="914400" rtl="0" eaLnBrk="1" latinLnBrk="0" hangingPunct="1">
      <a:defRPr kern="1200">
        <a:solidFill>
          <a:schemeClr val="tx1"/>
        </a:solidFill>
        <a:latin typeface="Arial" pitchFamily="34" charset="0"/>
        <a:ea typeface="Osaka"/>
        <a:cs typeface="Osaka"/>
      </a:defRPr>
    </a:lvl8pPr>
    <a:lvl9pPr marL="3657600" algn="l" defTabSz="914400" rtl="0" eaLnBrk="1" latinLnBrk="0" hangingPunct="1">
      <a:defRPr kern="1200">
        <a:solidFill>
          <a:schemeClr val="tx1"/>
        </a:solidFill>
        <a:latin typeface="Arial" pitchFamily="34" charset="0"/>
        <a:ea typeface="Osaka"/>
        <a:cs typeface="Osak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80"/>
    <a:srgbClr val="00B5E2"/>
    <a:srgbClr val="9D2235"/>
    <a:srgbClr val="8FBDD1"/>
    <a:srgbClr val="A0A0A4"/>
    <a:srgbClr val="78BE20"/>
    <a:srgbClr val="008578"/>
    <a:srgbClr val="C8C9CE"/>
    <a:srgbClr val="F691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03" autoAdjust="0"/>
    <p:restoredTop sz="88297" autoAdjust="0"/>
  </p:normalViewPr>
  <p:slideViewPr>
    <p:cSldViewPr>
      <p:cViewPr>
        <p:scale>
          <a:sx n="100" d="100"/>
          <a:sy n="100" d="100"/>
        </p:scale>
        <p:origin x="-666" y="-372"/>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168"/>
    </p:cViewPr>
  </p:sorterViewPr>
  <p:notesViewPr>
    <p:cSldViewPr>
      <p:cViewPr>
        <p:scale>
          <a:sx n="92" d="100"/>
          <a:sy n="92" d="100"/>
        </p:scale>
        <p:origin x="-3690" y="-60"/>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33" tIns="46316" rIns="92633" bIns="46316" rtlCol="0"/>
          <a:lstStyle>
            <a:lvl1pPr algn="l">
              <a:defRPr sz="1200"/>
            </a:lvl1pPr>
          </a:lstStyle>
          <a:p>
            <a:pPr>
              <a:defRPr/>
            </a:pPr>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33" tIns="46316" rIns="92633" bIns="46316" rtlCol="0"/>
          <a:lstStyle>
            <a:lvl1pPr algn="r">
              <a:defRPr sz="1200"/>
            </a:lvl1pPr>
          </a:lstStyle>
          <a:p>
            <a:pPr>
              <a:defRPr/>
            </a:pPr>
            <a:fld id="{0AC4C13E-2AF4-46AA-BDF9-7555BF8E68EF}" type="datetimeFigureOut">
              <a:rPr lang="en-US"/>
              <a:pPr>
                <a:defRPr/>
              </a:pPr>
              <a:t>9/15/2017</a:t>
            </a:fld>
            <a:endParaRPr lang="en-US"/>
          </a:p>
        </p:txBody>
      </p:sp>
      <p:sp>
        <p:nvSpPr>
          <p:cNvPr id="4" name="Footer Placeholder 3"/>
          <p:cNvSpPr>
            <a:spLocks noGrp="1"/>
          </p:cNvSpPr>
          <p:nvPr>
            <p:ph type="ftr" sz="quarter" idx="2"/>
          </p:nvPr>
        </p:nvSpPr>
        <p:spPr>
          <a:xfrm>
            <a:off x="0" y="8828225"/>
            <a:ext cx="3037840" cy="466578"/>
          </a:xfrm>
          <a:prstGeom prst="rect">
            <a:avLst/>
          </a:prstGeom>
        </p:spPr>
        <p:txBody>
          <a:bodyPr vert="horz" lIns="92633" tIns="46316" rIns="92633" bIns="46316"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938" y="8828225"/>
            <a:ext cx="3037840" cy="466578"/>
          </a:xfrm>
          <a:prstGeom prst="rect">
            <a:avLst/>
          </a:prstGeom>
        </p:spPr>
        <p:txBody>
          <a:bodyPr vert="horz" lIns="92633" tIns="46316" rIns="92633" bIns="46316" rtlCol="0" anchor="b"/>
          <a:lstStyle>
            <a:lvl1pPr algn="r">
              <a:defRPr sz="1200"/>
            </a:lvl1pPr>
          </a:lstStyle>
          <a:p>
            <a:pPr>
              <a:defRPr/>
            </a:pPr>
            <a:fld id="{129F0B87-08A9-4DFB-8D93-8FA5C681C5C0}" type="slidenum">
              <a:rPr lang="en-US"/>
              <a:pPr>
                <a:defRPr/>
              </a:pPr>
              <a:t>‹#›</a:t>
            </a:fld>
            <a:endParaRPr lang="en-US"/>
          </a:p>
        </p:txBody>
      </p:sp>
    </p:spTree>
    <p:extLst>
      <p:ext uri="{BB962C8B-B14F-4D97-AF65-F5344CB8AC3E}">
        <p14:creationId xmlns:p14="http://schemas.microsoft.com/office/powerpoint/2010/main" val="1658508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33" tIns="46316" rIns="92633" bIns="46316"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938" y="1"/>
            <a:ext cx="3037840" cy="464980"/>
          </a:xfrm>
          <a:prstGeom prst="rect">
            <a:avLst/>
          </a:prstGeom>
        </p:spPr>
        <p:txBody>
          <a:bodyPr vert="horz" lIns="92633" tIns="46316" rIns="92633" bIns="46316" rtlCol="0"/>
          <a:lstStyle>
            <a:lvl1pPr algn="r" fontAlgn="auto">
              <a:spcBef>
                <a:spcPts val="0"/>
              </a:spcBef>
              <a:spcAft>
                <a:spcPts val="0"/>
              </a:spcAft>
              <a:defRPr sz="1200">
                <a:latin typeface="+mn-lt"/>
                <a:ea typeface="+mn-ea"/>
                <a:cs typeface="+mn-cs"/>
              </a:defRPr>
            </a:lvl1pPr>
          </a:lstStyle>
          <a:p>
            <a:pPr>
              <a:defRPr/>
            </a:pPr>
            <a:fld id="{B7B282DA-EFE4-4DC7-99A3-37C6B5FEFF58}" type="datetimeFigureOut">
              <a:rPr lang="en-US"/>
              <a:pPr>
                <a:defRPr/>
              </a:pPr>
              <a:t>9/15/2017</a:t>
            </a:fld>
            <a:endParaRPr lang="en-US"/>
          </a:p>
        </p:txBody>
      </p:sp>
      <p:sp>
        <p:nvSpPr>
          <p:cNvPr id="4" name="Slide Image Placeholder 3"/>
          <p:cNvSpPr>
            <a:spLocks noGrp="1" noRot="1" noChangeAspect="1"/>
          </p:cNvSpPr>
          <p:nvPr>
            <p:ph type="sldImg" idx="2"/>
          </p:nvPr>
        </p:nvSpPr>
        <p:spPr>
          <a:xfrm>
            <a:off x="407988" y="698500"/>
            <a:ext cx="6194425" cy="3484563"/>
          </a:xfrm>
          <a:prstGeom prst="rect">
            <a:avLst/>
          </a:prstGeom>
          <a:noFill/>
          <a:ln w="12700">
            <a:solidFill>
              <a:prstClr val="black"/>
            </a:solidFill>
          </a:ln>
        </p:spPr>
        <p:txBody>
          <a:bodyPr vert="horz" lIns="92633" tIns="46316" rIns="92633" bIns="46316" rtlCol="0" anchor="ctr"/>
          <a:lstStyle/>
          <a:p>
            <a:pPr lvl="0"/>
            <a:endParaRPr lang="en-US" noProof="0"/>
          </a:p>
        </p:txBody>
      </p:sp>
      <p:sp>
        <p:nvSpPr>
          <p:cNvPr id="5" name="Notes Placeholder 4"/>
          <p:cNvSpPr>
            <a:spLocks noGrp="1"/>
          </p:cNvSpPr>
          <p:nvPr>
            <p:ph type="body" sz="quarter" idx="3"/>
          </p:nvPr>
        </p:nvSpPr>
        <p:spPr>
          <a:xfrm>
            <a:off x="701040" y="4414912"/>
            <a:ext cx="5608320" cy="4183220"/>
          </a:xfrm>
          <a:prstGeom prst="rect">
            <a:avLst/>
          </a:prstGeom>
        </p:spPr>
        <p:txBody>
          <a:bodyPr vert="horz" lIns="92633" tIns="46316" rIns="92633" bIns="4631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8225"/>
            <a:ext cx="3037840" cy="466578"/>
          </a:xfrm>
          <a:prstGeom prst="rect">
            <a:avLst/>
          </a:prstGeom>
        </p:spPr>
        <p:txBody>
          <a:bodyPr vert="horz" lIns="92633" tIns="46316" rIns="92633" bIns="46316"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8225"/>
            <a:ext cx="3037840" cy="466578"/>
          </a:xfrm>
          <a:prstGeom prst="rect">
            <a:avLst/>
          </a:prstGeom>
        </p:spPr>
        <p:txBody>
          <a:bodyPr vert="horz" lIns="92633" tIns="46316" rIns="92633" bIns="46316" rtlCol="0" anchor="b"/>
          <a:lstStyle>
            <a:lvl1pPr algn="r" fontAlgn="auto">
              <a:spcBef>
                <a:spcPts val="0"/>
              </a:spcBef>
              <a:spcAft>
                <a:spcPts val="0"/>
              </a:spcAft>
              <a:defRPr sz="1200">
                <a:latin typeface="+mn-lt"/>
                <a:ea typeface="+mn-ea"/>
                <a:cs typeface="+mn-cs"/>
              </a:defRPr>
            </a:lvl1pPr>
          </a:lstStyle>
          <a:p>
            <a:pPr>
              <a:defRPr/>
            </a:pPr>
            <a:fld id="{8BD7BB21-502C-4115-9990-96DDF20D4FC6}" type="slidenum">
              <a:rPr lang="en-US"/>
              <a:pPr>
                <a:defRPr/>
              </a:pPr>
              <a:t>‹#›</a:t>
            </a:fld>
            <a:endParaRPr lang="en-US"/>
          </a:p>
        </p:txBody>
      </p:sp>
    </p:spTree>
    <p:extLst>
      <p:ext uri="{BB962C8B-B14F-4D97-AF65-F5344CB8AC3E}">
        <p14:creationId xmlns:p14="http://schemas.microsoft.com/office/powerpoint/2010/main" val="2190112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407988" y="698500"/>
            <a:ext cx="6194425" cy="34845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EEF565-DDDD-464A-A255-B5F231C85EBC}" type="slidenum">
              <a:rPr lang="en-US" smtClean="0">
                <a:ea typeface="Osaka"/>
                <a:cs typeface="Osaka"/>
              </a:rPr>
              <a:pPr fontAlgn="base">
                <a:spcBef>
                  <a:spcPct val="0"/>
                </a:spcBef>
                <a:spcAft>
                  <a:spcPct val="0"/>
                </a:spcAft>
                <a:defRPr/>
              </a:pPr>
              <a:t>1</a:t>
            </a:fld>
            <a:endParaRPr lang="en-US" smtClean="0">
              <a:ea typeface="Osaka"/>
              <a:cs typeface="Osaka"/>
            </a:endParaRPr>
          </a:p>
        </p:txBody>
      </p:sp>
      <p:sp>
        <p:nvSpPr>
          <p:cNvPr id="18436" name="Notes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407988" y="698500"/>
            <a:ext cx="6194425" cy="34845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260203-E539-47A1-8BA3-1A7A08BD9B3C}" type="slidenum">
              <a:rPr lang="en-US" smtClean="0">
                <a:ea typeface="Osaka"/>
                <a:cs typeface="Osaka"/>
              </a:rPr>
              <a:pPr fontAlgn="base">
                <a:spcBef>
                  <a:spcPct val="0"/>
                </a:spcBef>
                <a:spcAft>
                  <a:spcPct val="0"/>
                </a:spcAft>
                <a:defRPr/>
              </a:pPr>
              <a:t>2</a:t>
            </a:fld>
            <a:endParaRPr lang="en-US" dirty="0" smtClean="0">
              <a:ea typeface="Osaka"/>
              <a:cs typeface="Osaka"/>
            </a:endParaRPr>
          </a:p>
        </p:txBody>
      </p:sp>
      <p:sp>
        <p:nvSpPr>
          <p:cNvPr id="19460" name="Notes Placeholder 1"/>
          <p:cNvSpPr>
            <a:spLocks noGrp="1"/>
          </p:cNvSpPr>
          <p:nvPr>
            <p:ph type="body"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0000" lnSpcReduction="20000"/>
          </a:bodyPr>
          <a:lstStyle/>
          <a:p>
            <a:pPr>
              <a:defRPr/>
            </a:pPr>
            <a:endParaRPr lang="en-US" altLang="en-US" baseline="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194425" cy="3484563"/>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8BD7BB21-502C-4115-9990-96DDF20D4FC6}" type="slidenum">
              <a:rPr lang="en-US" smtClean="0"/>
              <a:pPr>
                <a:defRPr/>
              </a:pPr>
              <a:t>3</a:t>
            </a:fld>
            <a:endParaRPr lang="en-US"/>
          </a:p>
        </p:txBody>
      </p:sp>
    </p:spTree>
    <p:extLst>
      <p:ext uri="{BB962C8B-B14F-4D97-AF65-F5344CB8AC3E}">
        <p14:creationId xmlns:p14="http://schemas.microsoft.com/office/powerpoint/2010/main" val="1908099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407988" y="698500"/>
            <a:ext cx="6194425" cy="34845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CABC2F-1671-46FD-8E73-B2DC8E2CCAD6}" type="slidenum">
              <a:rPr lang="en-US" smtClean="0">
                <a:ea typeface="Osaka"/>
                <a:cs typeface="Osaka"/>
              </a:rPr>
              <a:pPr fontAlgn="base">
                <a:spcBef>
                  <a:spcPct val="0"/>
                </a:spcBef>
                <a:spcAft>
                  <a:spcPct val="0"/>
                </a:spcAft>
                <a:defRPr/>
              </a:pPr>
              <a:t>25</a:t>
            </a:fld>
            <a:endParaRPr lang="en-US" smtClean="0">
              <a:ea typeface="Osaka"/>
              <a:cs typeface="Osaka"/>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thinner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5" y="4839892"/>
            <a:ext cx="7773988" cy="1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thinrule_09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685802" y="1028700"/>
            <a:ext cx="7772400" cy="1371600"/>
          </a:xfrm>
        </p:spPr>
        <p:txBody>
          <a:bodyPr/>
          <a:lstStyle>
            <a:lvl1pPr algn="ctr">
              <a:defRPr sz="3600">
                <a:latin typeface="Segoe UI Semibold" pitchFamily="34" charset="0"/>
              </a:defRPr>
            </a:lvl1pPr>
          </a:lstStyle>
          <a:p>
            <a:r>
              <a:rPr lang="en-US" smtClean="0"/>
              <a:t>Click to edit Master title style</a:t>
            </a:r>
            <a:endParaRPr lang="en-US" dirty="0"/>
          </a:p>
        </p:txBody>
      </p:sp>
      <p:sp>
        <p:nvSpPr>
          <p:cNvPr id="6147" name="Rectangle 3"/>
          <p:cNvSpPr>
            <a:spLocks noGrp="1" noChangeArrowheads="1"/>
          </p:cNvSpPr>
          <p:nvPr>
            <p:ph type="subTitle" idx="1"/>
          </p:nvPr>
        </p:nvSpPr>
        <p:spPr>
          <a:xfrm>
            <a:off x="1371600" y="2914650"/>
            <a:ext cx="6400800" cy="1314450"/>
          </a:xfrm>
        </p:spPr>
        <p:txBody>
          <a:bodyPr/>
          <a:lstStyle>
            <a:lvl1pPr marL="0" indent="0" algn="ctr">
              <a:buFont typeface="Times" pitchFamily="18" charset="0"/>
              <a:buNone/>
              <a:defRPr>
                <a:latin typeface="Calibri" pitchFamily="34" charset="0"/>
                <a:cs typeface="Calibri" pitchFamily="34" charset="0"/>
              </a:defRPr>
            </a:lvl1pPr>
          </a:lstStyle>
          <a:p>
            <a:r>
              <a:rPr lang="en-US" smtClean="0"/>
              <a:t>Click to edit Master subtitle style</a:t>
            </a:r>
            <a:endParaRPr lang="en-US" dirty="0"/>
          </a:p>
        </p:txBody>
      </p:sp>
    </p:spTree>
    <p:extLst>
      <p:ext uri="{BB962C8B-B14F-4D97-AF65-F5344CB8AC3E}">
        <p14:creationId xmlns:p14="http://schemas.microsoft.com/office/powerpoint/2010/main" val="2030904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2" y="342900"/>
            <a:ext cx="7772400" cy="857250"/>
          </a:xfrm>
        </p:spPr>
        <p:txBody>
          <a:bodyPr/>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0068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2" y="628650"/>
            <a:ext cx="1790700" cy="3829050"/>
          </a:xfrm>
        </p:spPr>
        <p:txBody>
          <a:bodyPr vert="eaVert"/>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799" y="628650"/>
            <a:ext cx="5715001" cy="3829050"/>
          </a:xfrm>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97741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thinner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5" y="4839892"/>
            <a:ext cx="7773988" cy="1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thinrule_09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685802" y="1028700"/>
            <a:ext cx="7772400" cy="1371600"/>
          </a:xfrm>
        </p:spPr>
        <p:txBody>
          <a:bodyPr/>
          <a:lstStyle>
            <a:lvl1pPr algn="ctr">
              <a:defRPr sz="3600">
                <a:latin typeface="Segoe UI Semibold" pitchFamily="34" charset="0"/>
              </a:defRPr>
            </a:lvl1pPr>
          </a:lstStyle>
          <a:p>
            <a:r>
              <a:rPr lang="en-US" smtClean="0"/>
              <a:t>Click to edit Master title style</a:t>
            </a:r>
            <a:endParaRPr lang="en-US" dirty="0"/>
          </a:p>
        </p:txBody>
      </p:sp>
      <p:sp>
        <p:nvSpPr>
          <p:cNvPr id="6147" name="Rectangle 3"/>
          <p:cNvSpPr>
            <a:spLocks noGrp="1" noChangeArrowheads="1"/>
          </p:cNvSpPr>
          <p:nvPr>
            <p:ph type="subTitle" idx="1"/>
          </p:nvPr>
        </p:nvSpPr>
        <p:spPr>
          <a:xfrm>
            <a:off x="1371600" y="2914650"/>
            <a:ext cx="6400800" cy="1314450"/>
          </a:xfrm>
        </p:spPr>
        <p:txBody>
          <a:bodyPr/>
          <a:lstStyle>
            <a:lvl1pPr marL="0" indent="0" algn="ctr">
              <a:buFont typeface="Times" pitchFamily="18" charset="0"/>
              <a:buNone/>
              <a:defRPr>
                <a:latin typeface="Calibri" pitchFamily="34" charset="0"/>
                <a:cs typeface="Calibri" pitchFamily="34" charset="0"/>
              </a:defRPr>
            </a:lvl1pPr>
          </a:lstStyle>
          <a:p>
            <a:r>
              <a:rPr lang="en-US" smtClean="0"/>
              <a:t>Click to edit Master subtitle style</a:t>
            </a:r>
            <a:endParaRPr lang="en-US" dirty="0"/>
          </a:p>
        </p:txBody>
      </p:sp>
    </p:spTree>
    <p:extLst>
      <p:ext uri="{BB962C8B-B14F-4D97-AF65-F5344CB8AC3E}">
        <p14:creationId xmlns:p14="http://schemas.microsoft.com/office/powerpoint/2010/main" val="1397634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thin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9"/>
          <p:cNvSpPr txBox="1">
            <a:spLocks noGrp="1"/>
          </p:cNvSpPr>
          <p:nvPr userDrawn="1"/>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78839CF5-AA51-4436-8BB1-643D76291E4F}"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45658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lide Number Placeholder 9"/>
          <p:cNvSpPr txBox="1">
            <a:spLocks noGrp="1"/>
          </p:cNvSpPr>
          <p:nvPr userDrawn="1"/>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03A7F7C0-A169-4E36-9CF2-A143A981D7B4}"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a:xfrm>
            <a:off x="722314" y="3305176"/>
            <a:ext cx="7772400" cy="1021556"/>
          </a:xfrm>
        </p:spPr>
        <p:txBody>
          <a:bodyPr anchor="t"/>
          <a:lstStyle>
            <a:lvl1pPr algn="l">
              <a:defRPr sz="4000" b="1" cap="all">
                <a:latin typeface="Segoe UI Semibold"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4" y="2180035"/>
            <a:ext cx="7772400" cy="1125140"/>
          </a:xfrm>
        </p:spPr>
        <p:txBody>
          <a:bodyPr anchor="b"/>
          <a:lstStyle>
            <a:lvl1pPr marL="0" indent="0">
              <a:buNone/>
              <a:defRPr sz="20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010810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lide Number Placeholder 9"/>
          <p:cNvSpPr txBox="1">
            <a:spLocks noGrp="1"/>
          </p:cNvSpPr>
          <p:nvPr userDrawn="1"/>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32FD5AB4-29BB-4CE2-9E20-E289110DA470}"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2" y="1371600"/>
            <a:ext cx="3810000" cy="30861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2" y="1371600"/>
            <a:ext cx="3810000" cy="30861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53671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399" y="228601"/>
            <a:ext cx="8153401" cy="834629"/>
          </a:xfrm>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3401" y="1143001"/>
            <a:ext cx="3962400" cy="488156"/>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2" y="1600201"/>
            <a:ext cx="3963988" cy="2994422"/>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8" y="1151335"/>
            <a:ext cx="4041774" cy="479822"/>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4" cy="2963466"/>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87913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Semibold"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3655809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9839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2" y="685801"/>
            <a:ext cx="5035550" cy="3908822"/>
          </a:xfrm>
        </p:spPr>
        <p:txBody>
          <a:bodyPr/>
          <a:lstStyle>
            <a:lvl1pPr>
              <a:defRPr sz="3200">
                <a:latin typeface="Calibri" pitchFamily="34" charset="0"/>
                <a:cs typeface="Calibri" pitchFamily="34" charset="0"/>
              </a:defRPr>
            </a:lvl1pPr>
            <a:lvl2pPr>
              <a:defRPr sz="2800">
                <a:latin typeface="Calibri" pitchFamily="34" charset="0"/>
                <a:cs typeface="Calibri" pitchFamily="34" charset="0"/>
              </a:defRPr>
            </a:lvl2pPr>
            <a:lvl3pPr>
              <a:defRPr sz="2400">
                <a:latin typeface="Calibri" pitchFamily="34" charset="0"/>
                <a:cs typeface="Calibri" pitchFamily="34" charset="0"/>
              </a:defRPr>
            </a:lvl3pPr>
            <a:lvl4pPr>
              <a:defRPr sz="2000">
                <a:latin typeface="Calibri" pitchFamily="34" charset="0"/>
                <a:cs typeface="Calibri" pitchFamily="34" charset="0"/>
              </a:defRPr>
            </a:lvl4pPr>
            <a:lvl5pPr>
              <a:defRPr sz="2000">
                <a:latin typeface="Calibri" pitchFamily="34" charset="0"/>
                <a:cs typeface="Calibri"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52060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thin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9882069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85801"/>
            <a:ext cx="5522912" cy="2859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468600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2" y="342900"/>
            <a:ext cx="7772400" cy="857250"/>
          </a:xfrm>
        </p:spPr>
        <p:txBody>
          <a:bodyPr/>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2058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2" y="628650"/>
            <a:ext cx="1790700" cy="3829050"/>
          </a:xfrm>
        </p:spPr>
        <p:txBody>
          <a:bodyPr vert="eaVert"/>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799" y="628650"/>
            <a:ext cx="5715001" cy="3829050"/>
          </a:xfrm>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516171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thinner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5" y="4839892"/>
            <a:ext cx="7773988" cy="1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thinrule_09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685802" y="1028700"/>
            <a:ext cx="7772400" cy="1371600"/>
          </a:xfrm>
        </p:spPr>
        <p:txBody>
          <a:bodyPr/>
          <a:lstStyle>
            <a:lvl1pPr algn="ctr">
              <a:defRPr sz="3600">
                <a:latin typeface="Segoe UI Semibold" pitchFamily="34" charset="0"/>
              </a:defRPr>
            </a:lvl1pPr>
          </a:lstStyle>
          <a:p>
            <a:r>
              <a:rPr lang="en-US" smtClean="0"/>
              <a:t>Click to edit Master title style</a:t>
            </a:r>
            <a:endParaRPr lang="en-US" dirty="0"/>
          </a:p>
        </p:txBody>
      </p:sp>
      <p:sp>
        <p:nvSpPr>
          <p:cNvPr id="6147" name="Rectangle 3"/>
          <p:cNvSpPr>
            <a:spLocks noGrp="1" noChangeArrowheads="1"/>
          </p:cNvSpPr>
          <p:nvPr>
            <p:ph type="subTitle" idx="1"/>
          </p:nvPr>
        </p:nvSpPr>
        <p:spPr>
          <a:xfrm>
            <a:off x="1371600" y="2914650"/>
            <a:ext cx="6400800" cy="1314450"/>
          </a:xfrm>
        </p:spPr>
        <p:txBody>
          <a:bodyPr/>
          <a:lstStyle>
            <a:lvl1pPr marL="0" indent="0" algn="ctr">
              <a:buFont typeface="Times" pitchFamily="18" charset="0"/>
              <a:buNone/>
              <a:defRPr>
                <a:latin typeface="Calibri" pitchFamily="34" charset="0"/>
                <a:cs typeface="Calibri" pitchFamily="34" charset="0"/>
              </a:defRPr>
            </a:lvl1pPr>
          </a:lstStyle>
          <a:p>
            <a:r>
              <a:rPr lang="en-US" smtClean="0"/>
              <a:t>Click to edit Master subtitle style</a:t>
            </a:r>
            <a:endParaRPr lang="en-US" dirty="0"/>
          </a:p>
        </p:txBody>
      </p:sp>
    </p:spTree>
    <p:extLst>
      <p:ext uri="{BB962C8B-B14F-4D97-AF65-F5344CB8AC3E}">
        <p14:creationId xmlns:p14="http://schemas.microsoft.com/office/powerpoint/2010/main" val="21840124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thin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9"/>
          <p:cNvSpPr txBox="1">
            <a:spLocks noGrp="1"/>
          </p:cNvSpPr>
          <p:nvPr userDrawn="1"/>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ED5D358E-284E-47DD-A887-D11A01AF3CD9}"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694538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lide Number Placeholder 9"/>
          <p:cNvSpPr txBox="1">
            <a:spLocks noGrp="1"/>
          </p:cNvSpPr>
          <p:nvPr userDrawn="1"/>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02F7F780-AAD5-4B86-99FD-4E2D25F88FC0}"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a:xfrm>
            <a:off x="722314" y="3305176"/>
            <a:ext cx="7772400" cy="1021556"/>
          </a:xfrm>
        </p:spPr>
        <p:txBody>
          <a:bodyPr anchor="t"/>
          <a:lstStyle>
            <a:lvl1pPr algn="l">
              <a:defRPr sz="4000" b="1" cap="all">
                <a:latin typeface="Segoe UI Semibold"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4" y="2180035"/>
            <a:ext cx="7772400" cy="1125140"/>
          </a:xfrm>
        </p:spPr>
        <p:txBody>
          <a:bodyPr anchor="b"/>
          <a:lstStyle>
            <a:lvl1pPr marL="0" indent="0">
              <a:buNone/>
              <a:defRPr sz="20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513288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lide Number Placeholder 9"/>
          <p:cNvSpPr txBox="1">
            <a:spLocks noGrp="1"/>
          </p:cNvSpPr>
          <p:nvPr userDrawn="1"/>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374D7148-2F90-4E97-A04C-EBCC89ACF6F6}"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2" y="1371600"/>
            <a:ext cx="3810000" cy="30861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2" y="1371600"/>
            <a:ext cx="3810000" cy="30861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083084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399" y="228601"/>
            <a:ext cx="8153401" cy="834629"/>
          </a:xfrm>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3401" y="1143001"/>
            <a:ext cx="3962400" cy="488156"/>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2" y="1600201"/>
            <a:ext cx="3963988" cy="2994422"/>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8" y="1151335"/>
            <a:ext cx="4041774" cy="479822"/>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4" cy="2963466"/>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606632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Semibold"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395501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304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3305176"/>
            <a:ext cx="7772400" cy="1021556"/>
          </a:xfrm>
        </p:spPr>
        <p:txBody>
          <a:bodyPr anchor="t"/>
          <a:lstStyle>
            <a:lvl1pPr algn="l">
              <a:defRPr sz="4000" b="1" cap="all">
                <a:latin typeface="Segoe UI Semibold"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4" y="2180035"/>
            <a:ext cx="7772400" cy="1125140"/>
          </a:xfrm>
        </p:spPr>
        <p:txBody>
          <a:bodyPr anchor="b"/>
          <a:lstStyle>
            <a:lvl1pPr marL="0" indent="0">
              <a:buNone/>
              <a:defRPr sz="20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79222399"/>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2" y="685801"/>
            <a:ext cx="5035550" cy="3908822"/>
          </a:xfrm>
        </p:spPr>
        <p:txBody>
          <a:bodyPr/>
          <a:lstStyle>
            <a:lvl1pPr>
              <a:defRPr sz="3200">
                <a:latin typeface="Calibri" pitchFamily="34" charset="0"/>
                <a:cs typeface="Calibri" pitchFamily="34" charset="0"/>
              </a:defRPr>
            </a:lvl1pPr>
            <a:lvl2pPr>
              <a:defRPr sz="2800">
                <a:latin typeface="Calibri" pitchFamily="34" charset="0"/>
                <a:cs typeface="Calibri" pitchFamily="34" charset="0"/>
              </a:defRPr>
            </a:lvl2pPr>
            <a:lvl3pPr>
              <a:defRPr sz="2400">
                <a:latin typeface="Calibri" pitchFamily="34" charset="0"/>
                <a:cs typeface="Calibri" pitchFamily="34" charset="0"/>
              </a:defRPr>
            </a:lvl3pPr>
            <a:lvl4pPr>
              <a:defRPr sz="2000">
                <a:latin typeface="Calibri" pitchFamily="34" charset="0"/>
                <a:cs typeface="Calibri" pitchFamily="34" charset="0"/>
              </a:defRPr>
            </a:lvl4pPr>
            <a:lvl5pPr>
              <a:defRPr sz="2000">
                <a:latin typeface="Calibri" pitchFamily="34" charset="0"/>
                <a:cs typeface="Calibri"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211083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85801"/>
            <a:ext cx="5522912" cy="2859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040515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2" y="342900"/>
            <a:ext cx="7772400" cy="857250"/>
          </a:xfrm>
        </p:spPr>
        <p:txBody>
          <a:bodyPr/>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10967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2" y="628650"/>
            <a:ext cx="1790700" cy="3829050"/>
          </a:xfrm>
        </p:spPr>
        <p:txBody>
          <a:bodyPr vert="eaVert"/>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799" y="628650"/>
            <a:ext cx="5715001" cy="3829050"/>
          </a:xfrm>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70804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thinner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5" y="4839892"/>
            <a:ext cx="7773988" cy="1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thinrule_09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685802" y="1028700"/>
            <a:ext cx="7772400" cy="1371600"/>
          </a:xfrm>
        </p:spPr>
        <p:txBody>
          <a:bodyPr/>
          <a:lstStyle>
            <a:lvl1pPr algn="ctr">
              <a:defRPr sz="3600">
                <a:latin typeface="Segoe UI Semibold" pitchFamily="34" charset="0"/>
              </a:defRPr>
            </a:lvl1pPr>
          </a:lstStyle>
          <a:p>
            <a:r>
              <a:rPr lang="en-US" smtClean="0"/>
              <a:t>Click to edit Master title style</a:t>
            </a:r>
            <a:endParaRPr lang="en-US" dirty="0"/>
          </a:p>
        </p:txBody>
      </p:sp>
      <p:sp>
        <p:nvSpPr>
          <p:cNvPr id="6147" name="Rectangle 3"/>
          <p:cNvSpPr>
            <a:spLocks noGrp="1" noChangeArrowheads="1"/>
          </p:cNvSpPr>
          <p:nvPr>
            <p:ph type="subTitle" idx="1"/>
          </p:nvPr>
        </p:nvSpPr>
        <p:spPr>
          <a:xfrm>
            <a:off x="1371600" y="2914650"/>
            <a:ext cx="6400800" cy="1314450"/>
          </a:xfrm>
        </p:spPr>
        <p:txBody>
          <a:bodyPr/>
          <a:lstStyle>
            <a:lvl1pPr marL="0" indent="0" algn="ctr">
              <a:buFont typeface="Times" pitchFamily="18" charset="0"/>
              <a:buNone/>
              <a:defRPr>
                <a:latin typeface="Calibri" pitchFamily="34" charset="0"/>
                <a:cs typeface="Calibri" pitchFamily="34" charset="0"/>
              </a:defRPr>
            </a:lvl1pPr>
          </a:lstStyle>
          <a:p>
            <a:r>
              <a:rPr lang="en-US" smtClean="0"/>
              <a:t>Click to edit Master subtitle style</a:t>
            </a:r>
            <a:endParaRPr lang="en-US" dirty="0"/>
          </a:p>
        </p:txBody>
      </p:sp>
    </p:spTree>
    <p:extLst>
      <p:ext uri="{BB962C8B-B14F-4D97-AF65-F5344CB8AC3E}">
        <p14:creationId xmlns:p14="http://schemas.microsoft.com/office/powerpoint/2010/main" val="37194984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thinrule_09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9"/>
          <p:cNvSpPr txBox="1">
            <a:spLocks noGrp="1"/>
          </p:cNvSpPr>
          <p:nvPr userDrawn="1"/>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6C4410CD-B8DF-456A-BA7C-B090BA161AC6}"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589622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lide Number Placeholder 9"/>
          <p:cNvSpPr txBox="1">
            <a:spLocks noGrp="1"/>
          </p:cNvSpPr>
          <p:nvPr userDrawn="1"/>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F7A553C7-F765-4C2A-984F-5B23BA12DEB9}"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a:xfrm>
            <a:off x="722314" y="3305176"/>
            <a:ext cx="7772400" cy="1021556"/>
          </a:xfrm>
        </p:spPr>
        <p:txBody>
          <a:bodyPr anchor="t"/>
          <a:lstStyle>
            <a:lvl1pPr algn="l">
              <a:defRPr sz="4000" b="1" cap="all">
                <a:latin typeface="Segoe UI Semibold"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4" y="2180035"/>
            <a:ext cx="7772400" cy="1125140"/>
          </a:xfrm>
        </p:spPr>
        <p:txBody>
          <a:bodyPr anchor="b"/>
          <a:lstStyle>
            <a:lvl1pPr marL="0" indent="0">
              <a:buNone/>
              <a:defRPr sz="20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0589339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lide Number Placeholder 9"/>
          <p:cNvSpPr txBox="1">
            <a:spLocks noGrp="1"/>
          </p:cNvSpPr>
          <p:nvPr userDrawn="1"/>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DB55CDA1-7FB5-4E27-BA5B-7B8FA3646914}"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2" y="1371600"/>
            <a:ext cx="3810000" cy="30861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2" y="1371600"/>
            <a:ext cx="3810000" cy="30861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492319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399" y="228601"/>
            <a:ext cx="8153401" cy="834629"/>
          </a:xfrm>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3401" y="1143001"/>
            <a:ext cx="3962400" cy="488156"/>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2" y="1600201"/>
            <a:ext cx="3963988" cy="2994422"/>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8" y="1151335"/>
            <a:ext cx="4041774" cy="479822"/>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4" cy="2963466"/>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379977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Semibold"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862619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2" y="1371600"/>
            <a:ext cx="3810000" cy="30861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2" y="1371600"/>
            <a:ext cx="3810000" cy="3086100"/>
          </a:xfrm>
        </p:spPr>
        <p:txBody>
          <a:bodyPr/>
          <a:lstStyle>
            <a:lvl1pPr>
              <a:defRPr sz="2800">
                <a:latin typeface="Calibri" pitchFamily="34" charset="0"/>
                <a:cs typeface="Calibri" pitchFamily="34" charset="0"/>
              </a:defRPr>
            </a:lvl1pPr>
            <a:lvl2pPr>
              <a:defRPr sz="24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47840682"/>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85611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2" y="685801"/>
            <a:ext cx="5035550" cy="3908822"/>
          </a:xfrm>
        </p:spPr>
        <p:txBody>
          <a:bodyPr/>
          <a:lstStyle>
            <a:lvl1pPr>
              <a:defRPr sz="3200">
                <a:latin typeface="Calibri" pitchFamily="34" charset="0"/>
                <a:cs typeface="Calibri" pitchFamily="34" charset="0"/>
              </a:defRPr>
            </a:lvl1pPr>
            <a:lvl2pPr>
              <a:defRPr sz="2800">
                <a:latin typeface="Calibri" pitchFamily="34" charset="0"/>
                <a:cs typeface="Calibri" pitchFamily="34" charset="0"/>
              </a:defRPr>
            </a:lvl2pPr>
            <a:lvl3pPr>
              <a:defRPr sz="2400">
                <a:latin typeface="Calibri" pitchFamily="34" charset="0"/>
                <a:cs typeface="Calibri" pitchFamily="34" charset="0"/>
              </a:defRPr>
            </a:lvl3pPr>
            <a:lvl4pPr>
              <a:defRPr sz="2000">
                <a:latin typeface="Calibri" pitchFamily="34" charset="0"/>
                <a:cs typeface="Calibri" pitchFamily="34" charset="0"/>
              </a:defRPr>
            </a:lvl4pPr>
            <a:lvl5pPr>
              <a:defRPr sz="2000">
                <a:latin typeface="Calibri" pitchFamily="34" charset="0"/>
                <a:cs typeface="Calibri"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0242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85801"/>
            <a:ext cx="5522912" cy="2859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8837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2" y="342900"/>
            <a:ext cx="7772400" cy="857250"/>
          </a:xfrm>
        </p:spPr>
        <p:txBody>
          <a:bodyPr/>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166102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2" y="628650"/>
            <a:ext cx="1790700" cy="3829050"/>
          </a:xfrm>
        </p:spPr>
        <p:txBody>
          <a:bodyPr vert="eaVert"/>
          <a:lstStyle>
            <a:lvl1pPr>
              <a:defRPr>
                <a:latin typeface="Segoe UI Semibold"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799" y="628650"/>
            <a:ext cx="5715001" cy="3829050"/>
          </a:xfrm>
        </p:spPr>
        <p:txBody>
          <a:bodyPr vert="eaVert"/>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768323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399" y="228601"/>
            <a:ext cx="8153401" cy="834629"/>
          </a:xfrm>
        </p:spPr>
        <p:txBody>
          <a:bodyPr/>
          <a:lstStyle>
            <a:lvl1pPr>
              <a:defRPr>
                <a:latin typeface="Segoe UI Semibold"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3401" y="1143001"/>
            <a:ext cx="3962400" cy="488156"/>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2" y="1600201"/>
            <a:ext cx="3963988" cy="2994422"/>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8" y="1151335"/>
            <a:ext cx="4041774" cy="479822"/>
          </a:xfrm>
        </p:spPr>
        <p:txBody>
          <a:bodyPr anchor="b"/>
          <a:lstStyle>
            <a:lvl1pPr marL="0" indent="0">
              <a:buNone/>
              <a:defRPr sz="22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4" cy="2963466"/>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406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Semibold"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2223125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04086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2" y="685801"/>
            <a:ext cx="5035550" cy="3908822"/>
          </a:xfrm>
        </p:spPr>
        <p:txBody>
          <a:bodyPr/>
          <a:lstStyle>
            <a:lvl1pPr>
              <a:defRPr sz="3200">
                <a:latin typeface="Calibri" pitchFamily="34" charset="0"/>
                <a:cs typeface="Calibri" pitchFamily="34" charset="0"/>
              </a:defRPr>
            </a:lvl1pPr>
            <a:lvl2pPr>
              <a:defRPr sz="2800">
                <a:latin typeface="Calibri" pitchFamily="34" charset="0"/>
                <a:cs typeface="Calibri" pitchFamily="34" charset="0"/>
              </a:defRPr>
            </a:lvl2pPr>
            <a:lvl3pPr>
              <a:defRPr sz="2400">
                <a:latin typeface="Calibri" pitchFamily="34" charset="0"/>
                <a:cs typeface="Calibri" pitchFamily="34" charset="0"/>
              </a:defRPr>
            </a:lvl3pPr>
            <a:lvl4pPr>
              <a:defRPr sz="2000">
                <a:latin typeface="Calibri" pitchFamily="34" charset="0"/>
                <a:cs typeface="Calibri" pitchFamily="34" charset="0"/>
              </a:defRPr>
            </a:lvl4pPr>
            <a:lvl5pPr>
              <a:defRPr sz="2000">
                <a:latin typeface="Calibri" pitchFamily="34" charset="0"/>
                <a:cs typeface="Calibri"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8856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atin typeface="Segoe UI Semibold"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85801"/>
            <a:ext cx="5522912" cy="2859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22686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4.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4.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2" y="457200"/>
            <a:ext cx="77724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Click to edit Master title style</a:t>
            </a:r>
          </a:p>
        </p:txBody>
      </p:sp>
      <p:sp>
        <p:nvSpPr>
          <p:cNvPr id="1027" name="Rectangle 3"/>
          <p:cNvSpPr>
            <a:spLocks noGrp="1" noChangeArrowheads="1"/>
          </p:cNvSpPr>
          <p:nvPr>
            <p:ph type="body" idx="1"/>
          </p:nvPr>
        </p:nvSpPr>
        <p:spPr bwMode="auto">
          <a:xfrm>
            <a:off x="685802" y="1371600"/>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4" descr="thinrule_09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thinnerrule_09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5" y="4839892"/>
            <a:ext cx="7773988" cy="1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ChangeArrowheads="1"/>
          </p:cNvSpPr>
          <p:nvPr/>
        </p:nvSpPr>
        <p:spPr bwMode="auto">
          <a:xfrm>
            <a:off x="609602" y="4512619"/>
            <a:ext cx="396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eaLnBrk="1" hangingPunct="1">
              <a:defRPr/>
            </a:pPr>
            <a:r>
              <a:rPr lang="en-US" altLang="en-US" sz="2400" smtClean="0">
                <a:latin typeface="Verdana Bold" pitchFamily="34" charset="0"/>
                <a:ea typeface="Geneva"/>
                <a:cs typeface="Geneva"/>
              </a:rPr>
              <a:t>  </a:t>
            </a:r>
          </a:p>
        </p:txBody>
      </p:sp>
      <p:sp>
        <p:nvSpPr>
          <p:cNvPr id="1031" name="Slide Number Placeholder 9"/>
          <p:cNvSpPr txBox="1">
            <a:spLocks noGrp="1"/>
          </p:cNvSpPr>
          <p:nvPr/>
        </p:nvSpPr>
        <p:spPr bwMode="auto">
          <a:xfrm>
            <a:off x="6941820" y="4735354"/>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D98681AA-0499-4929-94C4-3C0C9449C023}" type="slidenum">
              <a:rPr lang="en-US" sz="1200" b="1" smtClean="0">
                <a:solidFill>
                  <a:srgbClr val="002B69"/>
                </a:solidFill>
                <a:latin typeface="Calibri" pitchFamily="34" charset="0"/>
                <a:ea typeface="Geneva"/>
                <a:cs typeface="Calibri" pitchFamily="34" charset="0"/>
              </a:rPr>
              <a:pPr algn="r">
                <a:defRPr/>
              </a:pPr>
              <a:t>‹#›</a:t>
            </a:fld>
            <a:endParaRPr lang="en-US" sz="1200" b="1" dirty="0" smtClean="0">
              <a:solidFill>
                <a:srgbClr val="002B69"/>
              </a:solidFill>
              <a:latin typeface="Calibri" pitchFamily="34" charset="0"/>
              <a:ea typeface="Geneva"/>
              <a:cs typeface="Calibri" pitchFamily="34" charset="0"/>
            </a:endParaRPr>
          </a:p>
        </p:txBody>
      </p:sp>
      <p:pic>
        <p:nvPicPr>
          <p:cNvPr id="1032" name="Picture 2" descr="\\SBSSERVER\RedirectedFolders\bstewart\Desktop\Commenwealth of Mass.gif"/>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89538" y="4631293"/>
            <a:ext cx="320062" cy="42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75" r:id="rId5"/>
    <p:sldLayoutId id="2147483876" r:id="rId6"/>
    <p:sldLayoutId id="2147483877" r:id="rId7"/>
    <p:sldLayoutId id="2147483878" r:id="rId8"/>
    <p:sldLayoutId id="2147483879" r:id="rId9"/>
    <p:sldLayoutId id="2147483880" r:id="rId10"/>
    <p:sldLayoutId id="214748388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a:solidFill>
            <a:srgbClr val="002B69"/>
          </a:solidFill>
          <a:latin typeface="Segoe UI Semibold" pitchFamily="34" charset="0"/>
          <a:ea typeface="+mj-ea"/>
          <a:cs typeface="Osaka"/>
        </a:defRPr>
      </a:lvl1pPr>
      <a:lvl2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2pPr>
      <a:lvl3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3pPr>
      <a:lvl4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4pPr>
      <a:lvl5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5pPr>
      <a:lvl6pPr marL="457200" algn="l" rtl="0" eaLnBrk="1" fontAlgn="base" hangingPunct="1">
        <a:spcBef>
          <a:spcPct val="0"/>
        </a:spcBef>
        <a:spcAft>
          <a:spcPct val="0"/>
        </a:spcAft>
        <a:defRPr sz="2800">
          <a:solidFill>
            <a:srgbClr val="002B69"/>
          </a:solidFill>
          <a:latin typeface="Verdana Bold" charset="0"/>
          <a:ea typeface="Osaka" pitchFamily="-54" charset="-128"/>
        </a:defRPr>
      </a:lvl6pPr>
      <a:lvl7pPr marL="914400" algn="l" rtl="0" eaLnBrk="1" fontAlgn="base" hangingPunct="1">
        <a:spcBef>
          <a:spcPct val="0"/>
        </a:spcBef>
        <a:spcAft>
          <a:spcPct val="0"/>
        </a:spcAft>
        <a:defRPr sz="2800">
          <a:solidFill>
            <a:srgbClr val="002B69"/>
          </a:solidFill>
          <a:latin typeface="Verdana Bold" charset="0"/>
          <a:ea typeface="Osaka" pitchFamily="-54" charset="-128"/>
        </a:defRPr>
      </a:lvl7pPr>
      <a:lvl8pPr marL="1371600" algn="l" rtl="0" eaLnBrk="1" fontAlgn="base" hangingPunct="1">
        <a:spcBef>
          <a:spcPct val="0"/>
        </a:spcBef>
        <a:spcAft>
          <a:spcPct val="0"/>
        </a:spcAft>
        <a:defRPr sz="2800">
          <a:solidFill>
            <a:srgbClr val="002B69"/>
          </a:solidFill>
          <a:latin typeface="Verdana Bold" charset="0"/>
          <a:ea typeface="Osaka" pitchFamily="-54" charset="-128"/>
        </a:defRPr>
      </a:lvl8pPr>
      <a:lvl9pPr marL="1828800" algn="l" rtl="0" eaLnBrk="1" fontAlgn="base" hangingPunct="1">
        <a:spcBef>
          <a:spcPct val="0"/>
        </a:spcBef>
        <a:spcAft>
          <a:spcPct val="0"/>
        </a:spcAft>
        <a:defRPr sz="2800">
          <a:solidFill>
            <a:srgbClr val="002B69"/>
          </a:solidFill>
          <a:latin typeface="Verdana Bold" charset="0"/>
          <a:ea typeface="Osaka" pitchFamily="-54" charset="-128"/>
        </a:defRPr>
      </a:lvl9pPr>
    </p:titleStyle>
    <p:bodyStyle>
      <a:lvl1pPr marL="342900" indent="-342900" algn="l" rtl="0" eaLnBrk="0" fontAlgn="base" hangingPunct="0">
        <a:spcBef>
          <a:spcPct val="20000"/>
        </a:spcBef>
        <a:spcAft>
          <a:spcPct val="0"/>
        </a:spcAft>
        <a:buClr>
          <a:srgbClr val="0097AB"/>
        </a:buClr>
        <a:buSzPct val="125000"/>
        <a:buFont typeface="Times" pitchFamily="18" charset="0"/>
        <a:buChar char="•"/>
        <a:defRPr sz="2400">
          <a:solidFill>
            <a:srgbClr val="002B69"/>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rgbClr val="002B69"/>
          </a:solidFill>
          <a:latin typeface="Calibri" pitchFamily="34" charset="0"/>
          <a:ea typeface="+mn-ea"/>
          <a:cs typeface="Calibri" pitchFamily="34" charset="0"/>
        </a:defRPr>
      </a:lvl2pPr>
      <a:lvl3pPr marL="1143000" indent="-228600" algn="l" rtl="0" eaLnBrk="0" fontAlgn="base" hangingPunct="0">
        <a:spcBef>
          <a:spcPct val="20000"/>
        </a:spcBef>
        <a:spcAft>
          <a:spcPct val="0"/>
        </a:spcAft>
        <a:buClr>
          <a:srgbClr val="009999"/>
        </a:buClr>
        <a:buSzPct val="130000"/>
        <a:buFont typeface="Times" pitchFamily="18" charset="0"/>
        <a:buChar char="•"/>
        <a:defRPr sz="2000">
          <a:solidFill>
            <a:srgbClr val="002B69"/>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a:solidFill>
            <a:srgbClr val="002B69"/>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lr>
          <a:srgbClr val="002864"/>
        </a:buClr>
        <a:buChar char="»"/>
        <a:defRPr>
          <a:solidFill>
            <a:srgbClr val="002B69"/>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lr>
          <a:srgbClr val="002864"/>
        </a:buClr>
        <a:buChar char="»"/>
        <a:defRPr>
          <a:solidFill>
            <a:srgbClr val="002B69"/>
          </a:solidFill>
          <a:latin typeface="+mn-lt"/>
          <a:ea typeface="+mn-ea"/>
        </a:defRPr>
      </a:lvl6pPr>
      <a:lvl7pPr marL="2971800" indent="-228600" algn="l" rtl="0" eaLnBrk="1" fontAlgn="base" hangingPunct="1">
        <a:spcBef>
          <a:spcPct val="20000"/>
        </a:spcBef>
        <a:spcAft>
          <a:spcPct val="0"/>
        </a:spcAft>
        <a:buClr>
          <a:srgbClr val="002864"/>
        </a:buClr>
        <a:buChar char="»"/>
        <a:defRPr>
          <a:solidFill>
            <a:srgbClr val="002B69"/>
          </a:solidFill>
          <a:latin typeface="+mn-lt"/>
          <a:ea typeface="+mn-ea"/>
        </a:defRPr>
      </a:lvl7pPr>
      <a:lvl8pPr marL="3429000" indent="-228600" algn="l" rtl="0" eaLnBrk="1" fontAlgn="base" hangingPunct="1">
        <a:spcBef>
          <a:spcPct val="20000"/>
        </a:spcBef>
        <a:spcAft>
          <a:spcPct val="0"/>
        </a:spcAft>
        <a:buClr>
          <a:srgbClr val="002864"/>
        </a:buClr>
        <a:buChar char="»"/>
        <a:defRPr>
          <a:solidFill>
            <a:srgbClr val="002B69"/>
          </a:solidFill>
          <a:latin typeface="+mn-lt"/>
          <a:ea typeface="+mn-ea"/>
        </a:defRPr>
      </a:lvl8pPr>
      <a:lvl9pPr marL="3886200" indent="-228600" algn="l" rtl="0" eaLnBrk="1" fontAlgn="base" hangingPunct="1">
        <a:spcBef>
          <a:spcPct val="20000"/>
        </a:spcBef>
        <a:spcAft>
          <a:spcPct val="0"/>
        </a:spcAft>
        <a:buClr>
          <a:srgbClr val="002864"/>
        </a:buClr>
        <a:buChar char="»"/>
        <a:defRPr>
          <a:solidFill>
            <a:srgbClr val="002B6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2" y="457200"/>
            <a:ext cx="77724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Click to edit Master title style</a:t>
            </a:r>
          </a:p>
        </p:txBody>
      </p:sp>
      <p:sp>
        <p:nvSpPr>
          <p:cNvPr id="1027" name="Rectangle 3"/>
          <p:cNvSpPr>
            <a:spLocks noGrp="1" noChangeArrowheads="1"/>
          </p:cNvSpPr>
          <p:nvPr>
            <p:ph type="body" idx="1"/>
          </p:nvPr>
        </p:nvSpPr>
        <p:spPr bwMode="auto">
          <a:xfrm>
            <a:off x="685802" y="1371600"/>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4" descr="thinrule_09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thinnerrule_09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5" y="4839892"/>
            <a:ext cx="7773988" cy="1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ChangeArrowheads="1"/>
          </p:cNvSpPr>
          <p:nvPr/>
        </p:nvSpPr>
        <p:spPr bwMode="auto">
          <a:xfrm>
            <a:off x="609602" y="4512619"/>
            <a:ext cx="396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eaLnBrk="1" hangingPunct="1">
              <a:defRPr/>
            </a:pPr>
            <a:r>
              <a:rPr lang="en-US" altLang="en-US" sz="2400" smtClean="0">
                <a:solidFill>
                  <a:srgbClr val="000000"/>
                </a:solidFill>
                <a:latin typeface="Verdana Bold" pitchFamily="34" charset="0"/>
                <a:ea typeface="Geneva"/>
                <a:cs typeface="Geneva"/>
              </a:rPr>
              <a:t>  </a:t>
            </a:r>
          </a:p>
        </p:txBody>
      </p:sp>
      <p:sp>
        <p:nvSpPr>
          <p:cNvPr id="1031" name="Slide Number Placeholder 9"/>
          <p:cNvSpPr txBox="1">
            <a:spLocks noGrp="1"/>
          </p:cNvSpPr>
          <p:nvPr/>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47E67DB1-F9D4-4291-94CE-B12190BB1CD6}"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pic>
        <p:nvPicPr>
          <p:cNvPr id="1032" name="Picture 2" descr="\\SBSSERVER\RedirectedFolders\bstewart\Desktop\Commenwealth of Mass.gif"/>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85802" y="4343400"/>
            <a:ext cx="457200" cy="42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8086691"/>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Lst>
  <p:hf hdr="0" ftr="0" dt="0"/>
  <p:txStyles>
    <p:titleStyle>
      <a:lvl1pPr algn="l" rtl="0" eaLnBrk="0" fontAlgn="base" hangingPunct="0">
        <a:spcBef>
          <a:spcPct val="0"/>
        </a:spcBef>
        <a:spcAft>
          <a:spcPct val="0"/>
        </a:spcAft>
        <a:defRPr sz="2800">
          <a:solidFill>
            <a:srgbClr val="002B69"/>
          </a:solidFill>
          <a:latin typeface="Segoe UI Semibold" pitchFamily="34" charset="0"/>
          <a:ea typeface="+mj-ea"/>
          <a:cs typeface="Osaka"/>
        </a:defRPr>
      </a:lvl1pPr>
      <a:lvl2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2pPr>
      <a:lvl3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3pPr>
      <a:lvl4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4pPr>
      <a:lvl5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5pPr>
      <a:lvl6pPr marL="457200" algn="l" rtl="0" eaLnBrk="1" fontAlgn="base" hangingPunct="1">
        <a:spcBef>
          <a:spcPct val="0"/>
        </a:spcBef>
        <a:spcAft>
          <a:spcPct val="0"/>
        </a:spcAft>
        <a:defRPr sz="2800">
          <a:solidFill>
            <a:srgbClr val="002B69"/>
          </a:solidFill>
          <a:latin typeface="Verdana Bold" charset="0"/>
          <a:ea typeface="Osaka" pitchFamily="-54" charset="-128"/>
        </a:defRPr>
      </a:lvl6pPr>
      <a:lvl7pPr marL="914400" algn="l" rtl="0" eaLnBrk="1" fontAlgn="base" hangingPunct="1">
        <a:spcBef>
          <a:spcPct val="0"/>
        </a:spcBef>
        <a:spcAft>
          <a:spcPct val="0"/>
        </a:spcAft>
        <a:defRPr sz="2800">
          <a:solidFill>
            <a:srgbClr val="002B69"/>
          </a:solidFill>
          <a:latin typeface="Verdana Bold" charset="0"/>
          <a:ea typeface="Osaka" pitchFamily="-54" charset="-128"/>
        </a:defRPr>
      </a:lvl7pPr>
      <a:lvl8pPr marL="1371600" algn="l" rtl="0" eaLnBrk="1" fontAlgn="base" hangingPunct="1">
        <a:spcBef>
          <a:spcPct val="0"/>
        </a:spcBef>
        <a:spcAft>
          <a:spcPct val="0"/>
        </a:spcAft>
        <a:defRPr sz="2800">
          <a:solidFill>
            <a:srgbClr val="002B69"/>
          </a:solidFill>
          <a:latin typeface="Verdana Bold" charset="0"/>
          <a:ea typeface="Osaka" pitchFamily="-54" charset="-128"/>
        </a:defRPr>
      </a:lvl8pPr>
      <a:lvl9pPr marL="1828800" algn="l" rtl="0" eaLnBrk="1" fontAlgn="base" hangingPunct="1">
        <a:spcBef>
          <a:spcPct val="0"/>
        </a:spcBef>
        <a:spcAft>
          <a:spcPct val="0"/>
        </a:spcAft>
        <a:defRPr sz="2800">
          <a:solidFill>
            <a:srgbClr val="002B69"/>
          </a:solidFill>
          <a:latin typeface="Verdana Bold" charset="0"/>
          <a:ea typeface="Osaka" pitchFamily="-54" charset="-128"/>
        </a:defRPr>
      </a:lvl9pPr>
    </p:titleStyle>
    <p:bodyStyle>
      <a:lvl1pPr marL="342900" indent="-342900" algn="l" rtl="0" eaLnBrk="0" fontAlgn="base" hangingPunct="0">
        <a:spcBef>
          <a:spcPct val="20000"/>
        </a:spcBef>
        <a:spcAft>
          <a:spcPct val="0"/>
        </a:spcAft>
        <a:buClr>
          <a:srgbClr val="0097AB"/>
        </a:buClr>
        <a:buSzPct val="125000"/>
        <a:buFont typeface="Times" pitchFamily="18" charset="0"/>
        <a:buChar char="•"/>
        <a:defRPr sz="2400">
          <a:solidFill>
            <a:srgbClr val="002B69"/>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rgbClr val="002B69"/>
          </a:solidFill>
          <a:latin typeface="Calibri" pitchFamily="34" charset="0"/>
          <a:ea typeface="+mn-ea"/>
          <a:cs typeface="Calibri" pitchFamily="34" charset="0"/>
        </a:defRPr>
      </a:lvl2pPr>
      <a:lvl3pPr marL="1143000" indent="-228600" algn="l" rtl="0" eaLnBrk="0" fontAlgn="base" hangingPunct="0">
        <a:spcBef>
          <a:spcPct val="20000"/>
        </a:spcBef>
        <a:spcAft>
          <a:spcPct val="0"/>
        </a:spcAft>
        <a:buClr>
          <a:srgbClr val="009999"/>
        </a:buClr>
        <a:buSzPct val="130000"/>
        <a:buFont typeface="Times" pitchFamily="18" charset="0"/>
        <a:buChar char="•"/>
        <a:defRPr sz="2000">
          <a:solidFill>
            <a:srgbClr val="002B69"/>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a:solidFill>
            <a:srgbClr val="002B69"/>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lr>
          <a:srgbClr val="002864"/>
        </a:buClr>
        <a:buChar char="»"/>
        <a:defRPr>
          <a:solidFill>
            <a:srgbClr val="002B69"/>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lr>
          <a:srgbClr val="002864"/>
        </a:buClr>
        <a:buChar char="»"/>
        <a:defRPr>
          <a:solidFill>
            <a:srgbClr val="002B69"/>
          </a:solidFill>
          <a:latin typeface="+mn-lt"/>
          <a:ea typeface="+mn-ea"/>
        </a:defRPr>
      </a:lvl6pPr>
      <a:lvl7pPr marL="2971800" indent="-228600" algn="l" rtl="0" eaLnBrk="1" fontAlgn="base" hangingPunct="1">
        <a:spcBef>
          <a:spcPct val="20000"/>
        </a:spcBef>
        <a:spcAft>
          <a:spcPct val="0"/>
        </a:spcAft>
        <a:buClr>
          <a:srgbClr val="002864"/>
        </a:buClr>
        <a:buChar char="»"/>
        <a:defRPr>
          <a:solidFill>
            <a:srgbClr val="002B69"/>
          </a:solidFill>
          <a:latin typeface="+mn-lt"/>
          <a:ea typeface="+mn-ea"/>
        </a:defRPr>
      </a:lvl7pPr>
      <a:lvl8pPr marL="3429000" indent="-228600" algn="l" rtl="0" eaLnBrk="1" fontAlgn="base" hangingPunct="1">
        <a:spcBef>
          <a:spcPct val="20000"/>
        </a:spcBef>
        <a:spcAft>
          <a:spcPct val="0"/>
        </a:spcAft>
        <a:buClr>
          <a:srgbClr val="002864"/>
        </a:buClr>
        <a:buChar char="»"/>
        <a:defRPr>
          <a:solidFill>
            <a:srgbClr val="002B69"/>
          </a:solidFill>
          <a:latin typeface="+mn-lt"/>
          <a:ea typeface="+mn-ea"/>
        </a:defRPr>
      </a:lvl8pPr>
      <a:lvl9pPr marL="3886200" indent="-228600" algn="l" rtl="0" eaLnBrk="1" fontAlgn="base" hangingPunct="1">
        <a:spcBef>
          <a:spcPct val="20000"/>
        </a:spcBef>
        <a:spcAft>
          <a:spcPct val="0"/>
        </a:spcAft>
        <a:buClr>
          <a:srgbClr val="002864"/>
        </a:buClr>
        <a:buChar char="»"/>
        <a:defRPr>
          <a:solidFill>
            <a:srgbClr val="002B6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2" y="457200"/>
            <a:ext cx="77724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Click to edit Master title style</a:t>
            </a:r>
          </a:p>
        </p:txBody>
      </p:sp>
      <p:sp>
        <p:nvSpPr>
          <p:cNvPr id="1027" name="Rectangle 3"/>
          <p:cNvSpPr>
            <a:spLocks noGrp="1" noChangeArrowheads="1"/>
          </p:cNvSpPr>
          <p:nvPr>
            <p:ph type="body" idx="1"/>
          </p:nvPr>
        </p:nvSpPr>
        <p:spPr bwMode="auto">
          <a:xfrm>
            <a:off x="685802" y="1371600"/>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4" descr="thinrule_09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thinnerrule_09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5" y="4839892"/>
            <a:ext cx="7773988" cy="1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ChangeArrowheads="1"/>
          </p:cNvSpPr>
          <p:nvPr/>
        </p:nvSpPr>
        <p:spPr bwMode="auto">
          <a:xfrm>
            <a:off x="609602" y="4512619"/>
            <a:ext cx="396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eaLnBrk="1" hangingPunct="1">
              <a:defRPr/>
            </a:pPr>
            <a:r>
              <a:rPr lang="en-US" altLang="en-US" sz="2400" smtClean="0">
                <a:solidFill>
                  <a:srgbClr val="000000"/>
                </a:solidFill>
                <a:latin typeface="Verdana Bold" pitchFamily="34" charset="0"/>
                <a:ea typeface="Geneva"/>
                <a:cs typeface="Geneva"/>
              </a:rPr>
              <a:t>  </a:t>
            </a:r>
          </a:p>
        </p:txBody>
      </p:sp>
      <p:sp>
        <p:nvSpPr>
          <p:cNvPr id="1031" name="Slide Number Placeholder 9"/>
          <p:cNvSpPr txBox="1">
            <a:spLocks noGrp="1"/>
          </p:cNvSpPr>
          <p:nvPr/>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D98681AA-0499-4929-94C4-3C0C9449C023}"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pic>
        <p:nvPicPr>
          <p:cNvPr id="1032" name="Picture 2" descr="\\SBSSERVER\RedirectedFolders\bstewart\Desktop\Commenwealth of Mass.gif"/>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85802" y="4343400"/>
            <a:ext cx="457200" cy="42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4145930"/>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hf hdr="0" ftr="0" dt="0"/>
  <p:txStyles>
    <p:titleStyle>
      <a:lvl1pPr algn="l" rtl="0" eaLnBrk="0" fontAlgn="base" hangingPunct="0">
        <a:spcBef>
          <a:spcPct val="0"/>
        </a:spcBef>
        <a:spcAft>
          <a:spcPct val="0"/>
        </a:spcAft>
        <a:defRPr sz="2800">
          <a:solidFill>
            <a:srgbClr val="002B69"/>
          </a:solidFill>
          <a:latin typeface="Segoe UI Semibold" pitchFamily="34" charset="0"/>
          <a:ea typeface="+mj-ea"/>
          <a:cs typeface="Osaka"/>
        </a:defRPr>
      </a:lvl1pPr>
      <a:lvl2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2pPr>
      <a:lvl3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3pPr>
      <a:lvl4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4pPr>
      <a:lvl5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5pPr>
      <a:lvl6pPr marL="457200" algn="l" rtl="0" eaLnBrk="1" fontAlgn="base" hangingPunct="1">
        <a:spcBef>
          <a:spcPct val="0"/>
        </a:spcBef>
        <a:spcAft>
          <a:spcPct val="0"/>
        </a:spcAft>
        <a:defRPr sz="2800">
          <a:solidFill>
            <a:srgbClr val="002B69"/>
          </a:solidFill>
          <a:latin typeface="Verdana Bold" charset="0"/>
          <a:ea typeface="Osaka" pitchFamily="-54" charset="-128"/>
        </a:defRPr>
      </a:lvl6pPr>
      <a:lvl7pPr marL="914400" algn="l" rtl="0" eaLnBrk="1" fontAlgn="base" hangingPunct="1">
        <a:spcBef>
          <a:spcPct val="0"/>
        </a:spcBef>
        <a:spcAft>
          <a:spcPct val="0"/>
        </a:spcAft>
        <a:defRPr sz="2800">
          <a:solidFill>
            <a:srgbClr val="002B69"/>
          </a:solidFill>
          <a:latin typeface="Verdana Bold" charset="0"/>
          <a:ea typeface="Osaka" pitchFamily="-54" charset="-128"/>
        </a:defRPr>
      </a:lvl7pPr>
      <a:lvl8pPr marL="1371600" algn="l" rtl="0" eaLnBrk="1" fontAlgn="base" hangingPunct="1">
        <a:spcBef>
          <a:spcPct val="0"/>
        </a:spcBef>
        <a:spcAft>
          <a:spcPct val="0"/>
        </a:spcAft>
        <a:defRPr sz="2800">
          <a:solidFill>
            <a:srgbClr val="002B69"/>
          </a:solidFill>
          <a:latin typeface="Verdana Bold" charset="0"/>
          <a:ea typeface="Osaka" pitchFamily="-54" charset="-128"/>
        </a:defRPr>
      </a:lvl8pPr>
      <a:lvl9pPr marL="1828800" algn="l" rtl="0" eaLnBrk="1" fontAlgn="base" hangingPunct="1">
        <a:spcBef>
          <a:spcPct val="0"/>
        </a:spcBef>
        <a:spcAft>
          <a:spcPct val="0"/>
        </a:spcAft>
        <a:defRPr sz="2800">
          <a:solidFill>
            <a:srgbClr val="002B69"/>
          </a:solidFill>
          <a:latin typeface="Verdana Bold" charset="0"/>
          <a:ea typeface="Osaka" pitchFamily="-54" charset="-128"/>
        </a:defRPr>
      </a:lvl9pPr>
    </p:titleStyle>
    <p:bodyStyle>
      <a:lvl1pPr marL="342900" indent="-342900" algn="l" rtl="0" eaLnBrk="0" fontAlgn="base" hangingPunct="0">
        <a:spcBef>
          <a:spcPct val="20000"/>
        </a:spcBef>
        <a:spcAft>
          <a:spcPct val="0"/>
        </a:spcAft>
        <a:buClr>
          <a:srgbClr val="0097AB"/>
        </a:buClr>
        <a:buSzPct val="125000"/>
        <a:buFont typeface="Times" pitchFamily="18" charset="0"/>
        <a:buChar char="•"/>
        <a:defRPr sz="2400">
          <a:solidFill>
            <a:srgbClr val="002B69"/>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rgbClr val="002B69"/>
          </a:solidFill>
          <a:latin typeface="Calibri" pitchFamily="34" charset="0"/>
          <a:ea typeface="+mn-ea"/>
          <a:cs typeface="Calibri" pitchFamily="34" charset="0"/>
        </a:defRPr>
      </a:lvl2pPr>
      <a:lvl3pPr marL="1143000" indent="-228600" algn="l" rtl="0" eaLnBrk="0" fontAlgn="base" hangingPunct="0">
        <a:spcBef>
          <a:spcPct val="20000"/>
        </a:spcBef>
        <a:spcAft>
          <a:spcPct val="0"/>
        </a:spcAft>
        <a:buClr>
          <a:srgbClr val="009999"/>
        </a:buClr>
        <a:buSzPct val="130000"/>
        <a:buFont typeface="Times" pitchFamily="18" charset="0"/>
        <a:buChar char="•"/>
        <a:defRPr sz="2000">
          <a:solidFill>
            <a:srgbClr val="002B69"/>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a:solidFill>
            <a:srgbClr val="002B69"/>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lr>
          <a:srgbClr val="002864"/>
        </a:buClr>
        <a:buChar char="»"/>
        <a:defRPr>
          <a:solidFill>
            <a:srgbClr val="002B69"/>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lr>
          <a:srgbClr val="002864"/>
        </a:buClr>
        <a:buChar char="»"/>
        <a:defRPr>
          <a:solidFill>
            <a:srgbClr val="002B69"/>
          </a:solidFill>
          <a:latin typeface="+mn-lt"/>
          <a:ea typeface="+mn-ea"/>
        </a:defRPr>
      </a:lvl6pPr>
      <a:lvl7pPr marL="2971800" indent="-228600" algn="l" rtl="0" eaLnBrk="1" fontAlgn="base" hangingPunct="1">
        <a:spcBef>
          <a:spcPct val="20000"/>
        </a:spcBef>
        <a:spcAft>
          <a:spcPct val="0"/>
        </a:spcAft>
        <a:buClr>
          <a:srgbClr val="002864"/>
        </a:buClr>
        <a:buChar char="»"/>
        <a:defRPr>
          <a:solidFill>
            <a:srgbClr val="002B69"/>
          </a:solidFill>
          <a:latin typeface="+mn-lt"/>
          <a:ea typeface="+mn-ea"/>
        </a:defRPr>
      </a:lvl7pPr>
      <a:lvl8pPr marL="3429000" indent="-228600" algn="l" rtl="0" eaLnBrk="1" fontAlgn="base" hangingPunct="1">
        <a:spcBef>
          <a:spcPct val="20000"/>
        </a:spcBef>
        <a:spcAft>
          <a:spcPct val="0"/>
        </a:spcAft>
        <a:buClr>
          <a:srgbClr val="002864"/>
        </a:buClr>
        <a:buChar char="»"/>
        <a:defRPr>
          <a:solidFill>
            <a:srgbClr val="002B69"/>
          </a:solidFill>
          <a:latin typeface="+mn-lt"/>
          <a:ea typeface="+mn-ea"/>
        </a:defRPr>
      </a:lvl8pPr>
      <a:lvl9pPr marL="3886200" indent="-228600" algn="l" rtl="0" eaLnBrk="1" fontAlgn="base" hangingPunct="1">
        <a:spcBef>
          <a:spcPct val="20000"/>
        </a:spcBef>
        <a:spcAft>
          <a:spcPct val="0"/>
        </a:spcAft>
        <a:buClr>
          <a:srgbClr val="002864"/>
        </a:buClr>
        <a:buChar char="»"/>
        <a:defRPr>
          <a:solidFill>
            <a:srgbClr val="002B6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2" y="457200"/>
            <a:ext cx="77724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Click to edit Master title style</a:t>
            </a:r>
          </a:p>
        </p:txBody>
      </p:sp>
      <p:sp>
        <p:nvSpPr>
          <p:cNvPr id="1027" name="Rectangle 3"/>
          <p:cNvSpPr>
            <a:spLocks noGrp="1" noChangeArrowheads="1"/>
          </p:cNvSpPr>
          <p:nvPr>
            <p:ph type="body" idx="1"/>
          </p:nvPr>
        </p:nvSpPr>
        <p:spPr bwMode="auto">
          <a:xfrm>
            <a:off x="685802" y="1371600"/>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4" descr="thinrule_09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5801" y="400050"/>
            <a:ext cx="7773988" cy="3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thinnerrule_09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5" y="4839892"/>
            <a:ext cx="7773988" cy="1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ChangeArrowheads="1"/>
          </p:cNvSpPr>
          <p:nvPr/>
        </p:nvSpPr>
        <p:spPr bwMode="auto">
          <a:xfrm>
            <a:off x="609602" y="4512619"/>
            <a:ext cx="396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eaLnBrk="1" hangingPunct="1">
              <a:defRPr/>
            </a:pPr>
            <a:r>
              <a:rPr lang="en-US" altLang="en-US" sz="2400" smtClean="0">
                <a:solidFill>
                  <a:srgbClr val="000000"/>
                </a:solidFill>
                <a:latin typeface="Verdana Bold" pitchFamily="34" charset="0"/>
                <a:ea typeface="Geneva"/>
                <a:cs typeface="Geneva"/>
              </a:rPr>
              <a:t>  </a:t>
            </a:r>
          </a:p>
        </p:txBody>
      </p:sp>
      <p:sp>
        <p:nvSpPr>
          <p:cNvPr id="1031" name="Slide Number Placeholder 9"/>
          <p:cNvSpPr txBox="1">
            <a:spLocks noGrp="1"/>
          </p:cNvSpPr>
          <p:nvPr/>
        </p:nvSpPr>
        <p:spPr bwMode="auto">
          <a:xfrm>
            <a:off x="7010401" y="4857751"/>
            <a:ext cx="1905001" cy="183356"/>
          </a:xfrm>
          <a:prstGeom prst="rect">
            <a:avLst/>
          </a:prstGeom>
          <a:noFill/>
          <a:ln>
            <a:noFill/>
          </a:ln>
          <a:extLst/>
        </p:spPr>
        <p:txBody>
          <a:bodyPr anchor="ctr"/>
          <a:lstStyle>
            <a:lvl1pPr eaLnBrk="0" hangingPunct="0">
              <a:defRPr>
                <a:solidFill>
                  <a:schemeClr val="tx1"/>
                </a:solidFill>
                <a:latin typeface="Arial" pitchFamily="34" charset="0"/>
                <a:ea typeface="Osaka"/>
                <a:cs typeface="Osaka"/>
              </a:defRPr>
            </a:lvl1pPr>
            <a:lvl2pPr marL="742950" indent="-285750" eaLnBrk="0" hangingPunct="0">
              <a:defRPr>
                <a:solidFill>
                  <a:schemeClr val="tx1"/>
                </a:solidFill>
                <a:latin typeface="Arial" pitchFamily="34" charset="0"/>
                <a:ea typeface="Osaka"/>
                <a:cs typeface="Osaka"/>
              </a:defRPr>
            </a:lvl2pPr>
            <a:lvl3pPr marL="1143000" indent="-228600" eaLnBrk="0" hangingPunct="0">
              <a:defRPr>
                <a:solidFill>
                  <a:schemeClr val="tx1"/>
                </a:solidFill>
                <a:latin typeface="Arial" pitchFamily="34" charset="0"/>
                <a:ea typeface="Osaka"/>
                <a:cs typeface="Osaka"/>
              </a:defRPr>
            </a:lvl3pPr>
            <a:lvl4pPr marL="1600200" indent="-228600" eaLnBrk="0" hangingPunct="0">
              <a:defRPr>
                <a:solidFill>
                  <a:schemeClr val="tx1"/>
                </a:solidFill>
                <a:latin typeface="Arial" pitchFamily="34" charset="0"/>
                <a:ea typeface="Osaka"/>
                <a:cs typeface="Osaka"/>
              </a:defRPr>
            </a:lvl4pPr>
            <a:lvl5pPr marL="2057400" indent="-228600" eaLnBrk="0" hangingPunct="0">
              <a:defRPr>
                <a:solidFill>
                  <a:schemeClr val="tx1"/>
                </a:solidFill>
                <a:latin typeface="Arial" pitchFamily="34" charset="0"/>
                <a:ea typeface="Osaka"/>
                <a:cs typeface="Osaka"/>
              </a:defRPr>
            </a:lvl5pPr>
            <a:lvl6pPr marL="2514600" indent="-228600" eaLnBrk="0" fontAlgn="base" hangingPunct="0">
              <a:spcBef>
                <a:spcPct val="0"/>
              </a:spcBef>
              <a:spcAft>
                <a:spcPct val="0"/>
              </a:spcAft>
              <a:defRPr>
                <a:solidFill>
                  <a:schemeClr val="tx1"/>
                </a:solidFill>
                <a:latin typeface="Arial" pitchFamily="34" charset="0"/>
                <a:ea typeface="Osaka"/>
                <a:cs typeface="Osaka"/>
              </a:defRPr>
            </a:lvl6pPr>
            <a:lvl7pPr marL="2971800" indent="-228600" eaLnBrk="0" fontAlgn="base" hangingPunct="0">
              <a:spcBef>
                <a:spcPct val="0"/>
              </a:spcBef>
              <a:spcAft>
                <a:spcPct val="0"/>
              </a:spcAft>
              <a:defRPr>
                <a:solidFill>
                  <a:schemeClr val="tx1"/>
                </a:solidFill>
                <a:latin typeface="Arial" pitchFamily="34" charset="0"/>
                <a:ea typeface="Osaka"/>
                <a:cs typeface="Osaka"/>
              </a:defRPr>
            </a:lvl7pPr>
            <a:lvl8pPr marL="3429000" indent="-228600" eaLnBrk="0" fontAlgn="base" hangingPunct="0">
              <a:spcBef>
                <a:spcPct val="0"/>
              </a:spcBef>
              <a:spcAft>
                <a:spcPct val="0"/>
              </a:spcAft>
              <a:defRPr>
                <a:solidFill>
                  <a:schemeClr val="tx1"/>
                </a:solidFill>
                <a:latin typeface="Arial" pitchFamily="34" charset="0"/>
                <a:ea typeface="Osaka"/>
                <a:cs typeface="Osaka"/>
              </a:defRPr>
            </a:lvl8pPr>
            <a:lvl9pPr marL="3886200" indent="-228600" eaLnBrk="0" fontAlgn="base" hangingPunct="0">
              <a:spcBef>
                <a:spcPct val="0"/>
              </a:spcBef>
              <a:spcAft>
                <a:spcPct val="0"/>
              </a:spcAft>
              <a:defRPr>
                <a:solidFill>
                  <a:schemeClr val="tx1"/>
                </a:solidFill>
                <a:latin typeface="Arial" pitchFamily="34" charset="0"/>
                <a:ea typeface="Osaka"/>
                <a:cs typeface="Osaka"/>
              </a:defRPr>
            </a:lvl9pPr>
          </a:lstStyle>
          <a:p>
            <a:pPr algn="r">
              <a:defRPr/>
            </a:pPr>
            <a:fld id="{F6565F62-FAA7-4C8D-8BAB-59BC9E23C526}" type="slidenum">
              <a:rPr lang="en-US" sz="1200" b="1" smtClean="0">
                <a:solidFill>
                  <a:srgbClr val="002B69"/>
                </a:solidFill>
                <a:latin typeface="Calibri" pitchFamily="34" charset="0"/>
                <a:ea typeface="Geneva"/>
                <a:cs typeface="Calibri" pitchFamily="34" charset="0"/>
              </a:rPr>
              <a:pPr algn="r">
                <a:defRPr/>
              </a:pPr>
              <a:t>‹#›</a:t>
            </a:fld>
            <a:endParaRPr lang="en-US" sz="1200" b="1" smtClean="0">
              <a:solidFill>
                <a:srgbClr val="002B69"/>
              </a:solidFill>
              <a:latin typeface="Calibri" pitchFamily="34" charset="0"/>
              <a:ea typeface="Geneva"/>
              <a:cs typeface="Calibri" pitchFamily="34" charset="0"/>
            </a:endParaRPr>
          </a:p>
        </p:txBody>
      </p:sp>
      <p:pic>
        <p:nvPicPr>
          <p:cNvPr id="1032" name="Picture 2" descr="\\SBSSERVER\RedirectedFolders\bstewart\Desktop\Commenwealth of Mass.gif"/>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85802" y="4343400"/>
            <a:ext cx="457200" cy="42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012483"/>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hf hdr="0" ftr="0" dt="0"/>
  <p:txStyles>
    <p:titleStyle>
      <a:lvl1pPr algn="l" rtl="0" eaLnBrk="0" fontAlgn="base" hangingPunct="0">
        <a:spcBef>
          <a:spcPct val="0"/>
        </a:spcBef>
        <a:spcAft>
          <a:spcPct val="0"/>
        </a:spcAft>
        <a:defRPr sz="2800">
          <a:solidFill>
            <a:srgbClr val="002B69"/>
          </a:solidFill>
          <a:latin typeface="Segoe UI Semibold" pitchFamily="34" charset="0"/>
          <a:ea typeface="+mj-ea"/>
          <a:cs typeface="Osaka"/>
        </a:defRPr>
      </a:lvl1pPr>
      <a:lvl2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2pPr>
      <a:lvl3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3pPr>
      <a:lvl4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4pPr>
      <a:lvl5pPr algn="l" rtl="0" eaLnBrk="0" fontAlgn="base" hangingPunct="0">
        <a:spcBef>
          <a:spcPct val="0"/>
        </a:spcBef>
        <a:spcAft>
          <a:spcPct val="0"/>
        </a:spcAft>
        <a:defRPr sz="2800">
          <a:solidFill>
            <a:srgbClr val="002B69"/>
          </a:solidFill>
          <a:latin typeface="Segoe UI Semibold" pitchFamily="34" charset="0"/>
          <a:ea typeface="Osaka" pitchFamily="-54" charset="-128"/>
          <a:cs typeface="Osaka"/>
        </a:defRPr>
      </a:lvl5pPr>
      <a:lvl6pPr marL="457200" algn="l" rtl="0" eaLnBrk="1" fontAlgn="base" hangingPunct="1">
        <a:spcBef>
          <a:spcPct val="0"/>
        </a:spcBef>
        <a:spcAft>
          <a:spcPct val="0"/>
        </a:spcAft>
        <a:defRPr sz="2800">
          <a:solidFill>
            <a:srgbClr val="002B69"/>
          </a:solidFill>
          <a:latin typeface="Verdana Bold" charset="0"/>
          <a:ea typeface="Osaka" pitchFamily="-54" charset="-128"/>
        </a:defRPr>
      </a:lvl6pPr>
      <a:lvl7pPr marL="914400" algn="l" rtl="0" eaLnBrk="1" fontAlgn="base" hangingPunct="1">
        <a:spcBef>
          <a:spcPct val="0"/>
        </a:spcBef>
        <a:spcAft>
          <a:spcPct val="0"/>
        </a:spcAft>
        <a:defRPr sz="2800">
          <a:solidFill>
            <a:srgbClr val="002B69"/>
          </a:solidFill>
          <a:latin typeface="Verdana Bold" charset="0"/>
          <a:ea typeface="Osaka" pitchFamily="-54" charset="-128"/>
        </a:defRPr>
      </a:lvl7pPr>
      <a:lvl8pPr marL="1371600" algn="l" rtl="0" eaLnBrk="1" fontAlgn="base" hangingPunct="1">
        <a:spcBef>
          <a:spcPct val="0"/>
        </a:spcBef>
        <a:spcAft>
          <a:spcPct val="0"/>
        </a:spcAft>
        <a:defRPr sz="2800">
          <a:solidFill>
            <a:srgbClr val="002B69"/>
          </a:solidFill>
          <a:latin typeface="Verdana Bold" charset="0"/>
          <a:ea typeface="Osaka" pitchFamily="-54" charset="-128"/>
        </a:defRPr>
      </a:lvl8pPr>
      <a:lvl9pPr marL="1828800" algn="l" rtl="0" eaLnBrk="1" fontAlgn="base" hangingPunct="1">
        <a:spcBef>
          <a:spcPct val="0"/>
        </a:spcBef>
        <a:spcAft>
          <a:spcPct val="0"/>
        </a:spcAft>
        <a:defRPr sz="2800">
          <a:solidFill>
            <a:srgbClr val="002B69"/>
          </a:solidFill>
          <a:latin typeface="Verdana Bold" charset="0"/>
          <a:ea typeface="Osaka" pitchFamily="-54" charset="-128"/>
        </a:defRPr>
      </a:lvl9pPr>
    </p:titleStyle>
    <p:bodyStyle>
      <a:lvl1pPr marL="342900" indent="-342900" algn="l" rtl="0" eaLnBrk="0" fontAlgn="base" hangingPunct="0">
        <a:spcBef>
          <a:spcPct val="20000"/>
        </a:spcBef>
        <a:spcAft>
          <a:spcPct val="0"/>
        </a:spcAft>
        <a:buClr>
          <a:srgbClr val="0097AB"/>
        </a:buClr>
        <a:buSzPct val="125000"/>
        <a:buFont typeface="Times" pitchFamily="18" charset="0"/>
        <a:buChar char="•"/>
        <a:defRPr sz="2400">
          <a:solidFill>
            <a:srgbClr val="002B69"/>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rgbClr val="002B69"/>
          </a:solidFill>
          <a:latin typeface="Calibri" pitchFamily="34" charset="0"/>
          <a:ea typeface="+mn-ea"/>
          <a:cs typeface="Calibri" pitchFamily="34" charset="0"/>
        </a:defRPr>
      </a:lvl2pPr>
      <a:lvl3pPr marL="1143000" indent="-228600" algn="l" rtl="0" eaLnBrk="0" fontAlgn="base" hangingPunct="0">
        <a:spcBef>
          <a:spcPct val="20000"/>
        </a:spcBef>
        <a:spcAft>
          <a:spcPct val="0"/>
        </a:spcAft>
        <a:buClr>
          <a:srgbClr val="009999"/>
        </a:buClr>
        <a:buSzPct val="130000"/>
        <a:buFont typeface="Times" pitchFamily="18" charset="0"/>
        <a:buChar char="•"/>
        <a:defRPr sz="2000">
          <a:solidFill>
            <a:srgbClr val="002B69"/>
          </a:solidFill>
          <a:latin typeface="Calibri" pitchFamily="34" charset="0"/>
          <a:ea typeface="+mn-ea"/>
          <a:cs typeface="Calibri" pitchFamily="34" charset="0"/>
        </a:defRPr>
      </a:lvl3pPr>
      <a:lvl4pPr marL="1600200" indent="-228600" algn="l" rtl="0" eaLnBrk="0" fontAlgn="base" hangingPunct="0">
        <a:spcBef>
          <a:spcPct val="20000"/>
        </a:spcBef>
        <a:spcAft>
          <a:spcPct val="0"/>
        </a:spcAft>
        <a:buChar char="–"/>
        <a:defRPr>
          <a:solidFill>
            <a:srgbClr val="002B69"/>
          </a:solidFill>
          <a:latin typeface="Calibri" pitchFamily="34" charset="0"/>
          <a:ea typeface="+mn-ea"/>
          <a:cs typeface="Calibri" pitchFamily="34" charset="0"/>
        </a:defRPr>
      </a:lvl4pPr>
      <a:lvl5pPr marL="2057400" indent="-228600" algn="l" rtl="0" eaLnBrk="0" fontAlgn="base" hangingPunct="0">
        <a:spcBef>
          <a:spcPct val="20000"/>
        </a:spcBef>
        <a:spcAft>
          <a:spcPct val="0"/>
        </a:spcAft>
        <a:buClr>
          <a:srgbClr val="002864"/>
        </a:buClr>
        <a:buChar char="»"/>
        <a:defRPr>
          <a:solidFill>
            <a:srgbClr val="002B69"/>
          </a:solidFill>
          <a:latin typeface="Calibri" pitchFamily="34" charset="0"/>
          <a:ea typeface="+mn-ea"/>
          <a:cs typeface="Calibri" pitchFamily="34" charset="0"/>
        </a:defRPr>
      </a:lvl5pPr>
      <a:lvl6pPr marL="2514600" indent="-228600" algn="l" rtl="0" eaLnBrk="1" fontAlgn="base" hangingPunct="1">
        <a:spcBef>
          <a:spcPct val="20000"/>
        </a:spcBef>
        <a:spcAft>
          <a:spcPct val="0"/>
        </a:spcAft>
        <a:buClr>
          <a:srgbClr val="002864"/>
        </a:buClr>
        <a:buChar char="»"/>
        <a:defRPr>
          <a:solidFill>
            <a:srgbClr val="002B69"/>
          </a:solidFill>
          <a:latin typeface="+mn-lt"/>
          <a:ea typeface="+mn-ea"/>
        </a:defRPr>
      </a:lvl6pPr>
      <a:lvl7pPr marL="2971800" indent="-228600" algn="l" rtl="0" eaLnBrk="1" fontAlgn="base" hangingPunct="1">
        <a:spcBef>
          <a:spcPct val="20000"/>
        </a:spcBef>
        <a:spcAft>
          <a:spcPct val="0"/>
        </a:spcAft>
        <a:buClr>
          <a:srgbClr val="002864"/>
        </a:buClr>
        <a:buChar char="»"/>
        <a:defRPr>
          <a:solidFill>
            <a:srgbClr val="002B69"/>
          </a:solidFill>
          <a:latin typeface="+mn-lt"/>
          <a:ea typeface="+mn-ea"/>
        </a:defRPr>
      </a:lvl7pPr>
      <a:lvl8pPr marL="3429000" indent="-228600" algn="l" rtl="0" eaLnBrk="1" fontAlgn="base" hangingPunct="1">
        <a:spcBef>
          <a:spcPct val="20000"/>
        </a:spcBef>
        <a:spcAft>
          <a:spcPct val="0"/>
        </a:spcAft>
        <a:buClr>
          <a:srgbClr val="002864"/>
        </a:buClr>
        <a:buChar char="»"/>
        <a:defRPr>
          <a:solidFill>
            <a:srgbClr val="002B69"/>
          </a:solidFill>
          <a:latin typeface="+mn-lt"/>
          <a:ea typeface="+mn-ea"/>
        </a:defRPr>
      </a:lvl8pPr>
      <a:lvl9pPr marL="3886200" indent="-228600" algn="l" rtl="0" eaLnBrk="1" fontAlgn="base" hangingPunct="1">
        <a:spcBef>
          <a:spcPct val="20000"/>
        </a:spcBef>
        <a:spcAft>
          <a:spcPct val="0"/>
        </a:spcAft>
        <a:buClr>
          <a:srgbClr val="002864"/>
        </a:buClr>
        <a:buChar char="»"/>
        <a:defRPr>
          <a:solidFill>
            <a:srgbClr val="002B6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sqac@state.ma.u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p:txBody>
          <a:bodyPr/>
          <a:lstStyle/>
          <a:p>
            <a:pPr eaLnBrk="1" hangingPunct="1"/>
            <a:r>
              <a:rPr lang="en-US" altLang="en-US" smtClean="0"/>
              <a:t>Statewide Quality Advisory Committee (SQAC) Meeting</a:t>
            </a:r>
            <a:endParaRPr lang="en-US" altLang="en-US" sz="3100" smtClean="0"/>
          </a:p>
        </p:txBody>
      </p:sp>
      <p:sp>
        <p:nvSpPr>
          <p:cNvPr id="6147" name="Subtitle 2"/>
          <p:cNvSpPr>
            <a:spLocks noGrp="1"/>
          </p:cNvSpPr>
          <p:nvPr>
            <p:ph type="subTitle" idx="1"/>
          </p:nvPr>
        </p:nvSpPr>
        <p:spPr/>
        <p:txBody>
          <a:bodyPr>
            <a:normAutofit/>
          </a:bodyPr>
          <a:lstStyle/>
          <a:p>
            <a:pPr eaLnBrk="1" hangingPunct="1"/>
            <a:endParaRPr lang="en-US" altLang="en-US" dirty="0" smtClean="0"/>
          </a:p>
          <a:p>
            <a:pPr eaLnBrk="1" hangingPunct="1"/>
            <a:r>
              <a:rPr lang="en-US" altLang="en-US" dirty="0" smtClean="0"/>
              <a:t>September 18, 2017</a:t>
            </a:r>
          </a:p>
        </p:txBody>
      </p:sp>
      <p:pic>
        <p:nvPicPr>
          <p:cNvPr id="6148" name="Picture 2" descr="\\SBSSERVER\RedirectedFolders\bstewart\Desktop\Commenwealth of Mas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2" y="4343400"/>
            <a:ext cx="450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2" descr="\\SBSSERVER\RedirectedFolders\bstewart\Desktop\Commenwealth of Mass.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14800" y="2171700"/>
            <a:ext cx="838201" cy="779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42236508"/>
              </p:ext>
            </p:extLst>
          </p:nvPr>
        </p:nvGraphicFramePr>
        <p:xfrm>
          <a:off x="685800" y="605790"/>
          <a:ext cx="7772400" cy="4032504"/>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SUB-1: Alcohol use screening</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Hospitalized patients 18 years of age and older who are screened within the first three days of admission using a validated screening questionnaire for unhealthy alcohol use.</a:t>
                      </a:r>
                      <a:endParaRPr lang="en-US" sz="1100">
                        <a:effectLst/>
                        <a:latin typeface="Calibri"/>
                        <a:ea typeface="Calibri"/>
                        <a:cs typeface="Times New Roman"/>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716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Joint Commission</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008578"/>
                          </a:solidFill>
                          <a:effectLst/>
                          <a:latin typeface="Calibri"/>
                          <a:ea typeface="Osaka"/>
                          <a:cs typeface="Arial"/>
                        </a:rPr>
                        <a:t>Endorsed (1661)</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096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Dana Safran, BCBSMA</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533400">
                <a:tc gridSpan="3">
                  <a:txBody>
                    <a:bodyPr/>
                    <a:lstStyle/>
                    <a:p>
                      <a:pPr marL="0" marR="0">
                        <a:lnSpc>
                          <a:spcPct val="115000"/>
                        </a:lnSpc>
                        <a:spcBef>
                          <a:spcPts val="0"/>
                        </a:spcBef>
                        <a:spcAft>
                          <a:spcPts val="0"/>
                        </a:spcAft>
                      </a:pPr>
                      <a:r>
                        <a:rPr lang="en-US" sz="2500" kern="1200">
                          <a:solidFill>
                            <a:srgbClr val="FFFFFF"/>
                          </a:solidFill>
                          <a:effectLst/>
                          <a:latin typeface="Calibri"/>
                          <a:ea typeface="Osaka"/>
                          <a:cs typeface="Arial"/>
                        </a:rPr>
                        <a:t>Good</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a:solidFill>
                            <a:srgbClr val="FFFFFF"/>
                          </a:solidFill>
                          <a:effectLst/>
                          <a:latin typeface="Calibri"/>
                          <a:ea typeface="Osaka"/>
                          <a:cs typeface="Arial"/>
                        </a:rPr>
                        <a:t>10</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a:solidFill>
                            <a:srgbClr val="FFFFFF"/>
                          </a:solidFill>
                          <a:effectLst/>
                          <a:latin typeface="Calibri"/>
                          <a:ea typeface="Osaka"/>
                          <a:cs typeface="Arial"/>
                        </a:rPr>
                        <a:t>Recommended for inclusion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38100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a:solidFill>
                            <a:srgbClr val="FFFFFF"/>
                          </a:solidFill>
                          <a:effectLst/>
                          <a:latin typeface="Calibri"/>
                          <a:ea typeface="Osaka"/>
                          <a:cs typeface="Arial"/>
                        </a:rPr>
                        <a:t>3</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The measure tested well, but there were meaningful numbers of exclusions due to cognitive impairment and LOS &lt; 1 day.</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3716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A large number of exclusions may impact the ability to improve on scores. Evidence for screening does not examine this measure’s target population.</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There is public reporting on 3 </a:t>
                      </a:r>
                      <a:r>
                        <a:rPr lang="en-US" sz="1200" kern="1200" dirty="0" smtClean="0">
                          <a:solidFill>
                            <a:srgbClr val="005480"/>
                          </a:solidFill>
                          <a:effectLst/>
                          <a:latin typeface="Calibri"/>
                          <a:ea typeface="Osaka"/>
                          <a:cs typeface="Arial"/>
                        </a:rPr>
                        <a:t>VA </a:t>
                      </a:r>
                      <a:r>
                        <a:rPr lang="en-US" sz="1200" kern="1200" dirty="0">
                          <a:solidFill>
                            <a:srgbClr val="005480"/>
                          </a:solidFill>
                          <a:effectLst/>
                          <a:latin typeface="Calibri"/>
                          <a:ea typeface="Osaka"/>
                          <a:cs typeface="Arial"/>
                        </a:rPr>
                        <a:t>hospitals in Massachusetts, but data for other facilities would need to come from administrative data and medical records.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 measure is collected by TJC, but results are only available for a few hospitals in MA.</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724421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92806856"/>
              </p:ext>
            </p:extLst>
          </p:nvPr>
        </p:nvGraphicFramePr>
        <p:xfrm>
          <a:off x="685800" y="605790"/>
          <a:ext cx="7772400" cy="4032504"/>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Median time to transfer to another facility for acute coronary intervention</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Median time from emergency department (ED) arrival to time of transfer to another facility for acute coronary intervention (ACI) for ST-segment myocardial infarction (STEMI) patients that require a percutaneous coronary intervention (PCI).</a:t>
                      </a:r>
                      <a:endParaRPr lang="en-US" sz="1100">
                        <a:effectLst/>
                        <a:latin typeface="Calibri"/>
                        <a:ea typeface="Calibri"/>
                        <a:cs typeface="Times New Roman"/>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716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CMS</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008578"/>
                          </a:solidFill>
                          <a:effectLst/>
                          <a:latin typeface="Calibri"/>
                          <a:ea typeface="Osaka"/>
                          <a:cs typeface="Arial"/>
                        </a:rPr>
                        <a:t>Endorsed (0290)</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096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Dana Safran, BCBSMA</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533400">
                <a:tc gridSpan="3">
                  <a:txBody>
                    <a:bodyPr/>
                    <a:lstStyle/>
                    <a:p>
                      <a:pPr marL="0" marR="0">
                        <a:lnSpc>
                          <a:spcPct val="115000"/>
                        </a:lnSpc>
                        <a:spcBef>
                          <a:spcPts val="0"/>
                        </a:spcBef>
                        <a:spcAft>
                          <a:spcPts val="0"/>
                        </a:spcAft>
                      </a:pPr>
                      <a:r>
                        <a:rPr lang="en-US" sz="2500" kern="1200" dirty="0" smtClean="0">
                          <a:solidFill>
                            <a:srgbClr val="FFFFFF"/>
                          </a:solidFill>
                          <a:effectLst/>
                          <a:latin typeface="Calibri"/>
                          <a:ea typeface="Osaka"/>
                          <a:cs typeface="Arial"/>
                        </a:rPr>
                        <a:t>Strong</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dirty="0" smtClean="0">
                          <a:solidFill>
                            <a:srgbClr val="FFFFFF"/>
                          </a:solidFill>
                          <a:effectLst/>
                          <a:latin typeface="Calibri"/>
                          <a:ea typeface="Osaka"/>
                          <a:cs typeface="Arial"/>
                        </a:rPr>
                        <a:t>13</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dirty="0">
                          <a:solidFill>
                            <a:srgbClr val="FFFFFF"/>
                          </a:solidFill>
                          <a:effectLst/>
                          <a:latin typeface="Calibri"/>
                          <a:ea typeface="Osaka"/>
                          <a:cs typeface="Arial"/>
                        </a:rPr>
                        <a:t>Recommended for inclusion</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38100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NQF found the measure to be reliable but had limited concerns about validity due to large </a:t>
                      </a:r>
                      <a:r>
                        <a:rPr lang="en-US" sz="1200" kern="1200" dirty="0" smtClean="0">
                          <a:solidFill>
                            <a:srgbClr val="005480"/>
                          </a:solidFill>
                          <a:effectLst/>
                          <a:latin typeface="Calibri"/>
                          <a:ea typeface="Osaka"/>
                          <a:cs typeface="Arial"/>
                        </a:rPr>
                        <a:t>numbers </a:t>
                      </a:r>
                      <a:r>
                        <a:rPr lang="en-US" sz="1200" kern="1200" dirty="0">
                          <a:solidFill>
                            <a:srgbClr val="005480"/>
                          </a:solidFill>
                          <a:effectLst/>
                          <a:latin typeface="Calibri"/>
                          <a:ea typeface="Osaka"/>
                          <a:cs typeface="Arial"/>
                        </a:rPr>
                        <a:t>of </a:t>
                      </a:r>
                      <a:r>
                        <a:rPr lang="en-US" sz="1200" kern="1200" dirty="0" smtClean="0">
                          <a:solidFill>
                            <a:srgbClr val="005480"/>
                          </a:solidFill>
                          <a:effectLst/>
                          <a:latin typeface="Calibri"/>
                          <a:ea typeface="Osaka"/>
                          <a:cs typeface="Arial"/>
                        </a:rPr>
                        <a:t>exclusions.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3716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smtClean="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There is evidence to support reducing time-to-treatment for patients with AMI, but </a:t>
                      </a:r>
                      <a:r>
                        <a:rPr lang="en-US" sz="1200" kern="1200" dirty="0" smtClean="0">
                          <a:solidFill>
                            <a:srgbClr val="005480"/>
                          </a:solidFill>
                          <a:effectLst/>
                          <a:latin typeface="Calibri"/>
                          <a:ea typeface="Osaka"/>
                          <a:cs typeface="Arial"/>
                        </a:rPr>
                        <a:t>we did not find evidence </a:t>
                      </a:r>
                      <a:r>
                        <a:rPr lang="en-US" sz="1200" kern="1200" dirty="0">
                          <a:solidFill>
                            <a:srgbClr val="005480"/>
                          </a:solidFill>
                          <a:effectLst/>
                          <a:latin typeface="Calibri"/>
                          <a:ea typeface="Osaka"/>
                          <a:cs typeface="Arial"/>
                        </a:rPr>
                        <a:t>that reducing time-to-transfer improves outcomes.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Requires chart abstracted data, but already used and publicly reported by CMS on a facility level. However, </a:t>
                      </a:r>
                      <a:r>
                        <a:rPr lang="en-US" sz="1200" kern="1200" dirty="0" smtClean="0">
                          <a:solidFill>
                            <a:srgbClr val="005480"/>
                          </a:solidFill>
                          <a:effectLst/>
                          <a:latin typeface="Calibri"/>
                          <a:ea typeface="Osaka"/>
                          <a:cs typeface="Arial"/>
                        </a:rPr>
                        <a:t>CMS does not report scores </a:t>
                      </a:r>
                      <a:r>
                        <a:rPr lang="en-US" sz="1200" kern="1200" dirty="0">
                          <a:solidFill>
                            <a:srgbClr val="005480"/>
                          </a:solidFill>
                          <a:effectLst/>
                          <a:latin typeface="Calibri"/>
                          <a:ea typeface="Osaka"/>
                          <a:cs typeface="Arial"/>
                        </a:rPr>
                        <a:t>for most hospitals.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Already used and publicly reported by CMS on a facility level.</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35863314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79647895"/>
              </p:ext>
            </p:extLst>
          </p:nvPr>
        </p:nvGraphicFramePr>
        <p:xfrm>
          <a:off x="685800" y="605790"/>
          <a:ext cx="7772400" cy="4032504"/>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1939564"/>
                <a:gridCol w="34290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Aspirin at arrival</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Emergency department acute myocardial infarction (AMI) patients or chest pain patients (with Probable Cardiac Chest Pain) without aspirin contraindications who received aspirin within 24 hours before ED arrival or prior to transfer.</a:t>
                      </a:r>
                      <a:endParaRPr lang="en-US" sz="1100">
                        <a:effectLst/>
                        <a:latin typeface="Calibri"/>
                        <a:ea typeface="Calibri"/>
                        <a:cs typeface="Times New Roman"/>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716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CMS</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dirty="0">
                          <a:solidFill>
                            <a:srgbClr val="9D2235"/>
                          </a:solidFill>
                          <a:effectLst/>
                          <a:latin typeface="Calibri"/>
                          <a:ea typeface="Osaka"/>
                          <a:cs typeface="Arial"/>
                        </a:rPr>
                        <a:t>Endorsement Removed (0286)</a:t>
                      </a:r>
                      <a:endParaRPr lang="en-US" sz="1100" dirty="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096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Dana Safran, BCBSMA</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533400">
                <a:tc gridSpan="3">
                  <a:txBody>
                    <a:bodyPr/>
                    <a:lstStyle/>
                    <a:p>
                      <a:pPr marL="0" marR="0">
                        <a:lnSpc>
                          <a:spcPct val="115000"/>
                        </a:lnSpc>
                        <a:spcBef>
                          <a:spcPts val="0"/>
                        </a:spcBef>
                        <a:spcAft>
                          <a:spcPts val="0"/>
                        </a:spcAft>
                      </a:pPr>
                      <a:r>
                        <a:rPr lang="en-US" sz="2500" kern="1200">
                          <a:solidFill>
                            <a:srgbClr val="FFFFFF"/>
                          </a:solidFill>
                          <a:effectLst/>
                          <a:latin typeface="Calibri"/>
                          <a:ea typeface="Osaka"/>
                          <a:cs typeface="Arial"/>
                        </a:rPr>
                        <a:t>Strong</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a:solidFill>
                            <a:srgbClr val="FFFFFF"/>
                          </a:solidFill>
                          <a:effectLst/>
                          <a:latin typeface="Calibri"/>
                          <a:ea typeface="Osaka"/>
                          <a:cs typeface="Arial"/>
                        </a:rPr>
                        <a:t>14</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a:solidFill>
                            <a:srgbClr val="FFFFFF"/>
                          </a:solidFill>
                          <a:effectLst/>
                          <a:latin typeface="Calibri"/>
                          <a:ea typeface="Osaka"/>
                          <a:cs typeface="Arial"/>
                        </a:rPr>
                        <a:t>Recommended for inclusion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38100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There are no reliability results </a:t>
                      </a:r>
                      <a:r>
                        <a:rPr lang="en-US" sz="1200" kern="1200" dirty="0" smtClean="0">
                          <a:solidFill>
                            <a:srgbClr val="005480"/>
                          </a:solidFill>
                          <a:effectLst/>
                          <a:latin typeface="Calibri"/>
                          <a:ea typeface="Osaka"/>
                          <a:cs typeface="Arial"/>
                        </a:rPr>
                        <a:t>at</a:t>
                      </a:r>
                      <a:r>
                        <a:rPr lang="en-US" sz="1200" kern="1200" baseline="0" dirty="0" smtClean="0">
                          <a:solidFill>
                            <a:srgbClr val="005480"/>
                          </a:solidFill>
                          <a:effectLst/>
                          <a:latin typeface="Calibri"/>
                          <a:ea typeface="Osaka"/>
                          <a:cs typeface="Arial"/>
                        </a:rPr>
                        <a:t> the</a:t>
                      </a:r>
                      <a:r>
                        <a:rPr lang="en-US" sz="1200" kern="1200" dirty="0" smtClean="0">
                          <a:solidFill>
                            <a:srgbClr val="005480"/>
                          </a:solidFill>
                          <a:effectLst/>
                          <a:latin typeface="Calibri"/>
                          <a:ea typeface="Osaka"/>
                          <a:cs typeface="Arial"/>
                        </a:rPr>
                        <a:t> </a:t>
                      </a:r>
                      <a:r>
                        <a:rPr lang="en-US" sz="1200" kern="1200" dirty="0">
                          <a:solidFill>
                            <a:srgbClr val="005480"/>
                          </a:solidFill>
                          <a:effectLst/>
                          <a:latin typeface="Calibri"/>
                          <a:ea typeface="Osaka"/>
                          <a:cs typeface="Arial"/>
                        </a:rPr>
                        <a:t>measure </a:t>
                      </a:r>
                      <a:r>
                        <a:rPr lang="en-US" sz="1200" kern="1200" dirty="0" smtClean="0">
                          <a:solidFill>
                            <a:srgbClr val="005480"/>
                          </a:solidFill>
                          <a:effectLst/>
                          <a:latin typeface="Calibri"/>
                          <a:ea typeface="Osaka"/>
                          <a:cs typeface="Arial"/>
                        </a:rPr>
                        <a:t>level, </a:t>
                      </a:r>
                      <a:r>
                        <a:rPr lang="en-US" sz="1200" kern="1200" dirty="0">
                          <a:solidFill>
                            <a:srgbClr val="005480"/>
                          </a:solidFill>
                          <a:effectLst/>
                          <a:latin typeface="Calibri"/>
                          <a:ea typeface="Osaka"/>
                          <a:cs typeface="Arial"/>
                        </a:rPr>
                        <a:t>but the underlying data is extensively validated and considered the gold standard.</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3716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NQF removed endorsment because this measure was "topped out". Evidence shows improved outcomes with </a:t>
                      </a:r>
                      <a:r>
                        <a:rPr lang="en-US" sz="1200" i="1" kern="1200">
                          <a:solidFill>
                            <a:srgbClr val="005480"/>
                          </a:solidFill>
                          <a:effectLst/>
                          <a:latin typeface="Calibri"/>
                          <a:ea typeface="Osaka"/>
                          <a:cs typeface="Arial"/>
                        </a:rPr>
                        <a:t>immediate</a:t>
                      </a:r>
                      <a:r>
                        <a:rPr lang="en-US" sz="1200" kern="1200">
                          <a:solidFill>
                            <a:srgbClr val="005480"/>
                          </a:solidFill>
                          <a:effectLst/>
                          <a:latin typeface="Calibri"/>
                          <a:ea typeface="Osaka"/>
                          <a:cs typeface="Arial"/>
                        </a:rPr>
                        <a:t> use of aspirin, not the first 24 hours.</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Requires chart review, but is already publicly reported by </a:t>
                      </a:r>
                      <a:r>
                        <a:rPr lang="en-US" sz="1200" kern="1200" dirty="0" smtClean="0">
                          <a:solidFill>
                            <a:srgbClr val="005480"/>
                          </a:solidFill>
                          <a:effectLst/>
                          <a:latin typeface="Calibri"/>
                          <a:ea typeface="Osaka"/>
                          <a:cs typeface="Arial"/>
                        </a:rPr>
                        <a:t>CMS.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Already used and publicly reported by CMS on a facility </a:t>
                      </a:r>
                      <a:r>
                        <a:rPr lang="en-US" sz="1200" kern="1200" dirty="0" smtClean="0">
                          <a:solidFill>
                            <a:srgbClr val="005480"/>
                          </a:solidFill>
                          <a:effectLst/>
                          <a:latin typeface="Calibri"/>
                          <a:ea typeface="Osaka"/>
                          <a:cs typeface="Arial"/>
                        </a:rPr>
                        <a:t>level.</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3248092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71528470"/>
              </p:ext>
            </p:extLst>
          </p:nvPr>
        </p:nvGraphicFramePr>
        <p:xfrm>
          <a:off x="685800" y="605790"/>
          <a:ext cx="7772400" cy="4032504"/>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1406164"/>
                <a:gridCol w="39624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Median time to ECG</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Median time from emergency department arrival to ECG (performed in the ED prior to transfer) for acute myocardial infarction (AMI) or Chest Pain patients (with Probable Cardiac Chest Pain).</a:t>
                      </a:r>
                      <a:endParaRPr lang="en-US" sz="1100">
                        <a:effectLst/>
                        <a:latin typeface="Calibri"/>
                        <a:ea typeface="Calibri"/>
                        <a:cs typeface="Times New Roman"/>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716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CMS</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9D2235"/>
                          </a:solidFill>
                          <a:effectLst/>
                          <a:latin typeface="Calibri"/>
                          <a:ea typeface="Osaka"/>
                          <a:cs typeface="Arial"/>
                        </a:rPr>
                        <a:t>Endorsement Removed (0289)</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096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Dana Safran, BCBSMA</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533400">
                <a:tc gridSpan="3">
                  <a:txBody>
                    <a:bodyPr/>
                    <a:lstStyle/>
                    <a:p>
                      <a:pPr marL="0" marR="0">
                        <a:lnSpc>
                          <a:spcPct val="115000"/>
                        </a:lnSpc>
                        <a:spcBef>
                          <a:spcPts val="0"/>
                        </a:spcBef>
                        <a:spcAft>
                          <a:spcPts val="0"/>
                        </a:spcAft>
                      </a:pPr>
                      <a:r>
                        <a:rPr lang="en-US" sz="2500" kern="1200">
                          <a:solidFill>
                            <a:srgbClr val="FFFFFF"/>
                          </a:solidFill>
                          <a:effectLst/>
                          <a:latin typeface="Calibri"/>
                          <a:ea typeface="Osaka"/>
                          <a:cs typeface="Arial"/>
                        </a:rPr>
                        <a:t>Good</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a:solidFill>
                            <a:srgbClr val="FFFFFF"/>
                          </a:solidFill>
                          <a:effectLst/>
                          <a:latin typeface="Calibri"/>
                          <a:ea typeface="Osaka"/>
                          <a:cs typeface="Arial"/>
                        </a:rPr>
                        <a:t>11</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a:solidFill>
                            <a:srgbClr val="FFFFFF"/>
                          </a:solidFill>
                          <a:effectLst/>
                          <a:latin typeface="Calibri"/>
                          <a:ea typeface="Osaka"/>
                          <a:cs typeface="Arial"/>
                        </a:rPr>
                        <a:t>Recommended for inclusion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38100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Variation may exist in the assignment of ICD-10-CM codes; therefore, coding practices may require evaluation to ensure consistency.</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3716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1</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0A0A4"/>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NQF removed endorsement in 2014 </a:t>
                      </a:r>
                      <a:r>
                        <a:rPr lang="en-US" sz="1200" kern="1200" dirty="0" smtClean="0">
                          <a:solidFill>
                            <a:srgbClr val="005480"/>
                          </a:solidFill>
                          <a:effectLst/>
                          <a:latin typeface="Calibri"/>
                          <a:ea typeface="Osaka"/>
                          <a:cs typeface="Arial"/>
                        </a:rPr>
                        <a:t>for lack of evidence </a:t>
                      </a:r>
                      <a:r>
                        <a:rPr lang="en-US" sz="1200" kern="1200" dirty="0">
                          <a:solidFill>
                            <a:srgbClr val="005480"/>
                          </a:solidFill>
                          <a:effectLst/>
                          <a:latin typeface="Calibri"/>
                          <a:ea typeface="Osaka"/>
                          <a:cs typeface="Arial"/>
                        </a:rPr>
                        <a:t>indicating that knowing the door-to-ECG time improves outcomes.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Requires chart review, but is already publicly reported by </a:t>
                      </a:r>
                      <a:r>
                        <a:rPr lang="en-US" sz="1200" kern="1200" dirty="0" smtClean="0">
                          <a:solidFill>
                            <a:srgbClr val="005480"/>
                          </a:solidFill>
                          <a:effectLst/>
                          <a:latin typeface="Calibri"/>
                          <a:ea typeface="Osaka"/>
                          <a:cs typeface="Arial"/>
                        </a:rPr>
                        <a:t>CMS.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Already used and publicly reported by CMS on a facility </a:t>
                      </a:r>
                      <a:r>
                        <a:rPr lang="en-US" sz="1200" kern="1200" dirty="0" smtClean="0">
                          <a:solidFill>
                            <a:srgbClr val="005480"/>
                          </a:solidFill>
                          <a:effectLst/>
                          <a:latin typeface="Calibri"/>
                          <a:ea typeface="Osaka"/>
                          <a:cs typeface="Arial"/>
                        </a:rPr>
                        <a:t>level.</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22905183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63434112"/>
              </p:ext>
            </p:extLst>
          </p:nvPr>
        </p:nvGraphicFramePr>
        <p:xfrm>
          <a:off x="685800" y="605790"/>
          <a:ext cx="7772400" cy="4032504"/>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Acute stroke mortality rate</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In-hospital deaths per 1,000 hospital discharges with acute stroke as a principal diagnosis for patients ages 18 years and older.</a:t>
                      </a:r>
                      <a:endParaRPr lang="en-US" sz="1100">
                        <a:effectLst/>
                        <a:latin typeface="Calibri"/>
                        <a:ea typeface="Calibri"/>
                        <a:cs typeface="Times New Roman"/>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716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AHRQ</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008578"/>
                          </a:solidFill>
                          <a:effectLst/>
                          <a:latin typeface="Calibri"/>
                          <a:ea typeface="Osaka"/>
                          <a:cs typeface="Arial"/>
                        </a:rPr>
                        <a:t>Endorsed (0467)</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096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Dana Safran, BCBSMA</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533400">
                <a:tc gridSpan="3">
                  <a:txBody>
                    <a:bodyPr/>
                    <a:lstStyle/>
                    <a:p>
                      <a:pPr marL="0" marR="0">
                        <a:lnSpc>
                          <a:spcPct val="115000"/>
                        </a:lnSpc>
                        <a:spcBef>
                          <a:spcPts val="0"/>
                        </a:spcBef>
                        <a:spcAft>
                          <a:spcPts val="0"/>
                        </a:spcAft>
                      </a:pPr>
                      <a:r>
                        <a:rPr lang="en-US" sz="2500" kern="1200">
                          <a:solidFill>
                            <a:srgbClr val="FFFFFF"/>
                          </a:solidFill>
                          <a:effectLst/>
                          <a:latin typeface="Calibri"/>
                          <a:ea typeface="Osaka"/>
                          <a:cs typeface="Arial"/>
                        </a:rPr>
                        <a:t>Good</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a:solidFill>
                            <a:srgbClr val="FFFFFF"/>
                          </a:solidFill>
                          <a:effectLst/>
                          <a:latin typeface="Calibri"/>
                          <a:ea typeface="Osaka"/>
                          <a:cs typeface="Arial"/>
                        </a:rPr>
                        <a:t>9</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a:solidFill>
                            <a:srgbClr val="FFFFFF"/>
                          </a:solidFill>
                          <a:effectLst/>
                          <a:latin typeface="Calibri"/>
                          <a:ea typeface="Osaka"/>
                          <a:cs typeface="Arial"/>
                        </a:rPr>
                        <a:t>Recommended for inclusion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38100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dirty="0" smtClean="0">
                          <a:solidFill>
                            <a:srgbClr val="005480"/>
                          </a:solidFill>
                          <a:effectLst/>
                          <a:latin typeface="Calibri"/>
                          <a:ea typeface="Osaka"/>
                          <a:cs typeface="Arial"/>
                        </a:rPr>
                        <a:t>There were some concerns that hospitals </a:t>
                      </a:r>
                      <a:r>
                        <a:rPr lang="en-US" sz="1200" kern="1200" dirty="0">
                          <a:solidFill>
                            <a:srgbClr val="005480"/>
                          </a:solidFill>
                          <a:effectLst/>
                          <a:latin typeface="Calibri"/>
                          <a:ea typeface="Osaka"/>
                          <a:cs typeface="Arial"/>
                        </a:rPr>
                        <a:t>may be able to artificially lower their scores by moving stroke patients to other care settings.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3716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Expert panels rated the measure a 6.1 on a scale of 1-10 for overall usefulness for quality improvement within a hospital.</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smtClean="0">
                          <a:solidFill>
                            <a:srgbClr val="005480"/>
                          </a:solidFill>
                          <a:effectLst/>
                          <a:latin typeface="Calibri"/>
                          <a:ea typeface="Osaka"/>
                          <a:cs typeface="Arial"/>
                        </a:rPr>
                        <a:t>Measure</a:t>
                      </a:r>
                      <a:r>
                        <a:rPr lang="en-US" sz="1200" kern="1200" baseline="0" dirty="0" smtClean="0">
                          <a:solidFill>
                            <a:srgbClr val="005480"/>
                          </a:solidFill>
                          <a:effectLst/>
                          <a:latin typeface="Calibri"/>
                          <a:ea typeface="Osaka"/>
                          <a:cs typeface="Arial"/>
                        </a:rPr>
                        <a:t> scores are</a:t>
                      </a:r>
                      <a:r>
                        <a:rPr lang="en-US" sz="1200" kern="1200" dirty="0" smtClean="0">
                          <a:solidFill>
                            <a:srgbClr val="005480"/>
                          </a:solidFill>
                          <a:effectLst/>
                          <a:latin typeface="Calibri"/>
                          <a:ea typeface="Osaka"/>
                          <a:cs typeface="Arial"/>
                        </a:rPr>
                        <a:t> </a:t>
                      </a:r>
                      <a:r>
                        <a:rPr lang="en-US" sz="1200" kern="1200" dirty="0">
                          <a:solidFill>
                            <a:srgbClr val="005480"/>
                          </a:solidFill>
                          <a:effectLst/>
                          <a:latin typeface="Calibri"/>
                          <a:ea typeface="Osaka"/>
                          <a:cs typeface="Arial"/>
                        </a:rPr>
                        <a:t>not currently reported, but software to calculate measures is maintained by AHRQ and should be possible to calculate from CHIA Case Mix </a:t>
                      </a:r>
                      <a:r>
                        <a:rPr lang="en-US" sz="1200" kern="1200" dirty="0" smtClean="0">
                          <a:solidFill>
                            <a:srgbClr val="005480"/>
                          </a:solidFill>
                          <a:effectLst/>
                          <a:latin typeface="Calibri"/>
                          <a:ea typeface="Osaka"/>
                          <a:cs typeface="Arial"/>
                        </a:rPr>
                        <a:t>data.</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 software to </a:t>
                      </a:r>
                      <a:r>
                        <a:rPr lang="en-US" sz="1200" kern="1200" dirty="0" smtClean="0">
                          <a:solidFill>
                            <a:srgbClr val="005480"/>
                          </a:solidFill>
                          <a:effectLst/>
                          <a:latin typeface="Calibri"/>
                          <a:ea typeface="Osaka"/>
                          <a:cs typeface="Arial"/>
                        </a:rPr>
                        <a:t>calculate</a:t>
                      </a:r>
                      <a:r>
                        <a:rPr lang="en-US" sz="1200" kern="1200" baseline="0" dirty="0" smtClean="0">
                          <a:solidFill>
                            <a:srgbClr val="005480"/>
                          </a:solidFill>
                          <a:effectLst/>
                          <a:latin typeface="Calibri"/>
                          <a:ea typeface="Osaka"/>
                          <a:cs typeface="Arial"/>
                        </a:rPr>
                        <a:t> the measure </a:t>
                      </a:r>
                      <a:r>
                        <a:rPr lang="en-US" sz="1200" kern="1200" dirty="0" smtClean="0">
                          <a:solidFill>
                            <a:srgbClr val="005480"/>
                          </a:solidFill>
                          <a:effectLst/>
                          <a:latin typeface="Calibri"/>
                          <a:ea typeface="Osaka"/>
                          <a:cs typeface="Arial"/>
                        </a:rPr>
                        <a:t>is </a:t>
                      </a:r>
                      <a:r>
                        <a:rPr lang="en-US" sz="1200" kern="1200" dirty="0">
                          <a:solidFill>
                            <a:srgbClr val="005480"/>
                          </a:solidFill>
                          <a:effectLst/>
                          <a:latin typeface="Calibri"/>
                          <a:ea typeface="Osaka"/>
                          <a:cs typeface="Arial"/>
                        </a:rPr>
                        <a:t>publicly available, but measure scores are not widely reported or </a:t>
                      </a:r>
                      <a:r>
                        <a:rPr lang="en-US" sz="1200" kern="1200" dirty="0" smtClean="0">
                          <a:solidFill>
                            <a:srgbClr val="005480"/>
                          </a:solidFill>
                          <a:effectLst/>
                          <a:latin typeface="Calibri"/>
                          <a:ea typeface="Osaka"/>
                          <a:cs typeface="Arial"/>
                        </a:rPr>
                        <a:t>consistently </a:t>
                      </a:r>
                      <a:r>
                        <a:rPr lang="en-US" sz="1200" kern="1200" dirty="0">
                          <a:solidFill>
                            <a:srgbClr val="005480"/>
                          </a:solidFill>
                          <a:effectLst/>
                          <a:latin typeface="Calibri"/>
                          <a:ea typeface="Osaka"/>
                          <a:cs typeface="Arial"/>
                        </a:rPr>
                        <a:t>used in performance </a:t>
                      </a:r>
                      <a:r>
                        <a:rPr lang="en-US" sz="1200" kern="1200" dirty="0" smtClean="0">
                          <a:solidFill>
                            <a:srgbClr val="005480"/>
                          </a:solidFill>
                          <a:effectLst/>
                          <a:latin typeface="Calibri"/>
                          <a:ea typeface="Osaka"/>
                          <a:cs typeface="Arial"/>
                        </a:rPr>
                        <a:t>programs.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1726895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29328795"/>
              </p:ext>
            </p:extLst>
          </p:nvPr>
        </p:nvGraphicFramePr>
        <p:xfrm>
          <a:off x="685800" y="605790"/>
          <a:ext cx="7772400" cy="4020185"/>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Thorax CT – Use of contrast material</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Thorax computed tomography (CT) studies that are performed with and without contrast out of all thorax CT studies performed (those with contrast, those without contrast and those with both) at each facility.</a:t>
                      </a:r>
                      <a:endParaRPr lang="en-US" sz="1100" dirty="0">
                        <a:effectLst/>
                        <a:latin typeface="Calibri"/>
                        <a:ea typeface="Calibri"/>
                        <a:cs typeface="Times New Roman"/>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716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CMS</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008578"/>
                          </a:solidFill>
                          <a:effectLst/>
                          <a:latin typeface="Calibri"/>
                          <a:ea typeface="Osaka"/>
                          <a:cs typeface="Arial"/>
                        </a:rPr>
                        <a:t>Endorsed (0513)</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096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Dana Safran, BCBSMA</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533400">
                <a:tc gridSpan="3">
                  <a:txBody>
                    <a:bodyPr/>
                    <a:lstStyle/>
                    <a:p>
                      <a:pPr marL="0" marR="0">
                        <a:lnSpc>
                          <a:spcPct val="115000"/>
                        </a:lnSpc>
                        <a:spcBef>
                          <a:spcPts val="0"/>
                        </a:spcBef>
                        <a:spcAft>
                          <a:spcPts val="0"/>
                        </a:spcAft>
                      </a:pPr>
                      <a:r>
                        <a:rPr lang="en-US" sz="2500" kern="1200">
                          <a:solidFill>
                            <a:srgbClr val="FFFFFF"/>
                          </a:solidFill>
                          <a:effectLst/>
                          <a:latin typeface="Calibri"/>
                          <a:ea typeface="Osaka"/>
                          <a:cs typeface="Arial"/>
                        </a:rPr>
                        <a:t>Strong</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a:solidFill>
                            <a:srgbClr val="FFFFFF"/>
                          </a:solidFill>
                          <a:effectLst/>
                          <a:latin typeface="Calibri"/>
                          <a:ea typeface="Osaka"/>
                          <a:cs typeface="Arial"/>
                        </a:rPr>
                        <a:t>15</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a:solidFill>
                            <a:srgbClr val="FFFFFF"/>
                          </a:solidFill>
                          <a:effectLst/>
                          <a:latin typeface="Calibri"/>
                          <a:ea typeface="Osaka"/>
                          <a:cs typeface="Arial"/>
                        </a:rPr>
                        <a:t>Recommended for inclusion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38100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Measure testing indicates strong measure reliability and expert panels rated strong face validity. Underlying Medicare claims data is extensively validated.</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3716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The process of identifying thorax CT studies performed concurrently is related to reduced exposure to radiation and contrast agents, and better efficiency.</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Claims-based and already publicly reported by </a:t>
                      </a:r>
                      <a:r>
                        <a:rPr lang="en-US" sz="1200" kern="1200" dirty="0" smtClean="0">
                          <a:solidFill>
                            <a:srgbClr val="005480"/>
                          </a:solidFill>
                          <a:effectLst/>
                          <a:latin typeface="Calibri"/>
                          <a:ea typeface="Osaka"/>
                          <a:cs typeface="Arial"/>
                        </a:rPr>
                        <a:t>CMS.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Already used and publicly reported by CMS on a facility </a:t>
                      </a:r>
                      <a:r>
                        <a:rPr lang="en-US" sz="1200" kern="1200" dirty="0" smtClean="0">
                          <a:solidFill>
                            <a:srgbClr val="005480"/>
                          </a:solidFill>
                          <a:effectLst/>
                          <a:latin typeface="Calibri"/>
                          <a:ea typeface="Osaka"/>
                          <a:cs typeface="Arial"/>
                        </a:rPr>
                        <a:t>level.</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221446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89783229"/>
              </p:ext>
            </p:extLst>
          </p:nvPr>
        </p:nvGraphicFramePr>
        <p:xfrm>
          <a:off x="685800" y="514350"/>
          <a:ext cx="7772400" cy="4260916"/>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Cardiac imaging for preoperative risk assessment for non-cardiac, low risk surgery (OP-13)</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188595">
                <a:tc gridSpan="7">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Cardiac imaging studies performed at each facility in the 30 days prior to an ambulatory non-cardiac, low-risk surgery performed at any location.</a:t>
                      </a:r>
                      <a:endParaRPr lang="en-US" sz="1100">
                        <a:effectLst/>
                        <a:latin typeface="Calibri"/>
                        <a:ea typeface="Calibri"/>
                        <a:cs typeface="Times New Roman"/>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CMS</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008578"/>
                          </a:solidFill>
                          <a:effectLst/>
                          <a:latin typeface="Calibri"/>
                          <a:ea typeface="Osaka"/>
                          <a:cs typeface="Arial"/>
                        </a:rPr>
                        <a:t>Endorsed (0669)</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0960">
                <a:tc gridSpan="2">
                  <a:txBody>
                    <a:bodyPr/>
                    <a:lstStyle/>
                    <a:p>
                      <a:pPr marL="0" marR="0">
                        <a:lnSpc>
                          <a:spcPct val="115000"/>
                        </a:lnSpc>
                        <a:spcBef>
                          <a:spcPts val="0"/>
                        </a:spcBef>
                        <a:spcAft>
                          <a:spcPts val="0"/>
                        </a:spcAft>
                      </a:pPr>
                      <a:r>
                        <a:rPr lang="en-US" sz="1200" i="1" kern="1200" dirty="0">
                          <a:solidFill>
                            <a:srgbClr val="A0A0A4"/>
                          </a:solidFill>
                          <a:effectLst/>
                          <a:latin typeface="Calibri"/>
                          <a:ea typeface="Osaka"/>
                          <a:cs typeface="Arial"/>
                        </a:rPr>
                        <a:t>Nominated by</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Dana Safran, BCBSMA</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0">
                <a:tc gridSpan="3">
                  <a:txBody>
                    <a:bodyPr/>
                    <a:lstStyle/>
                    <a:p>
                      <a:pPr marL="0" marR="0">
                        <a:lnSpc>
                          <a:spcPct val="115000"/>
                        </a:lnSpc>
                        <a:spcBef>
                          <a:spcPts val="0"/>
                        </a:spcBef>
                        <a:spcAft>
                          <a:spcPts val="0"/>
                        </a:spcAft>
                      </a:pPr>
                      <a:r>
                        <a:rPr lang="en-US" sz="2500" kern="1200">
                          <a:solidFill>
                            <a:srgbClr val="FFFFFF"/>
                          </a:solidFill>
                          <a:effectLst/>
                          <a:latin typeface="Calibri"/>
                          <a:ea typeface="Osaka"/>
                          <a:cs typeface="Arial"/>
                        </a:rPr>
                        <a:t>Good</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a:solidFill>
                            <a:srgbClr val="FFFFFF"/>
                          </a:solidFill>
                          <a:effectLst/>
                          <a:latin typeface="Calibri"/>
                          <a:ea typeface="Osaka"/>
                          <a:cs typeface="Arial"/>
                        </a:rPr>
                        <a:t>12</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a:solidFill>
                            <a:srgbClr val="FFFFFF"/>
                          </a:solidFill>
                          <a:effectLst/>
                          <a:latin typeface="Calibri"/>
                          <a:ea typeface="Osaka"/>
                          <a:cs typeface="Arial"/>
                        </a:rPr>
                        <a:t>Recommended for inclusion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142493">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The measure can reliably identify outliers, but is not a "gold standard" because of exclusions. The underlying claims data is extensively validated.</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Because the measure may include some appropriate use of imaging, it is unclear what </a:t>
                      </a:r>
                      <a:r>
                        <a:rPr lang="en-US" sz="1200" kern="1200" dirty="0" smtClean="0">
                          <a:solidFill>
                            <a:srgbClr val="005480"/>
                          </a:solidFill>
                          <a:effectLst/>
                          <a:latin typeface="Calibri"/>
                          <a:ea typeface="Osaka"/>
                          <a:cs typeface="Arial"/>
                        </a:rPr>
                        <a:t>a</a:t>
                      </a:r>
                      <a:r>
                        <a:rPr lang="en-US" sz="1200" kern="1200" baseline="0" dirty="0" smtClean="0">
                          <a:solidFill>
                            <a:srgbClr val="005480"/>
                          </a:solidFill>
                          <a:effectLst/>
                          <a:latin typeface="Calibri"/>
                          <a:ea typeface="Osaka"/>
                          <a:cs typeface="Arial"/>
                        </a:rPr>
                        <a:t> target </a:t>
                      </a:r>
                      <a:r>
                        <a:rPr lang="en-US" sz="1200" kern="1200" dirty="0" smtClean="0">
                          <a:solidFill>
                            <a:srgbClr val="005480"/>
                          </a:solidFill>
                          <a:effectLst/>
                          <a:latin typeface="Calibri"/>
                          <a:ea typeface="Osaka"/>
                          <a:cs typeface="Arial"/>
                        </a:rPr>
                        <a:t>score </a:t>
                      </a:r>
                      <a:r>
                        <a:rPr lang="en-US" sz="1200" kern="1200" dirty="0">
                          <a:solidFill>
                            <a:srgbClr val="005480"/>
                          </a:solidFill>
                          <a:effectLst/>
                          <a:latin typeface="Calibri"/>
                          <a:ea typeface="Osaka"/>
                          <a:cs typeface="Arial"/>
                        </a:rPr>
                        <a:t>would be.</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25347">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Claims-based and already publicly reported by </a:t>
                      </a:r>
                      <a:r>
                        <a:rPr lang="en-US" sz="1200" kern="1200" dirty="0" smtClean="0">
                          <a:solidFill>
                            <a:srgbClr val="005480"/>
                          </a:solidFill>
                          <a:effectLst/>
                          <a:latin typeface="Calibri"/>
                          <a:ea typeface="Osaka"/>
                          <a:cs typeface="Arial"/>
                        </a:rPr>
                        <a:t>CMS.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Already used and publicly reported by CMS on a facility </a:t>
                      </a:r>
                      <a:r>
                        <a:rPr lang="en-US" sz="1200" kern="1200" dirty="0" smtClean="0">
                          <a:solidFill>
                            <a:srgbClr val="005480"/>
                          </a:solidFill>
                          <a:effectLst/>
                          <a:latin typeface="Calibri"/>
                          <a:ea typeface="Osaka"/>
                          <a:cs typeface="Arial"/>
                        </a:rPr>
                        <a:t>level.</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2956051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30482341"/>
              </p:ext>
            </p:extLst>
          </p:nvPr>
        </p:nvGraphicFramePr>
        <p:xfrm>
          <a:off x="685800" y="605790"/>
          <a:ext cx="7772400" cy="4020185"/>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Child HCAHPS</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a:lnSpc>
                          <a:spcPct val="115000"/>
                        </a:lnSpc>
                      </a:pPr>
                      <a:r>
                        <a:rPr lang="en-US" sz="1200" i="0" kern="1200" dirty="0" smtClean="0">
                          <a:solidFill>
                            <a:srgbClr val="005480"/>
                          </a:solidFill>
                          <a:effectLst/>
                          <a:latin typeface="Calibri" panose="020F0502020204030204" pitchFamily="34" charset="0"/>
                          <a:ea typeface="+mn-ea"/>
                          <a:cs typeface="+mn-cs"/>
                        </a:rPr>
                        <a:t>Like other CAHPS surveys, this questionnaire focuses on aspects of pediatric inpatient care that are important to patients and their parents, and for which patients and their parents are generally the best source of information.</a:t>
                      </a:r>
                      <a:endParaRPr lang="en-US" sz="1200" i="0" dirty="0">
                        <a:solidFill>
                          <a:srgbClr val="005480"/>
                        </a:solidFill>
                        <a:effectLst/>
                        <a:latin typeface="Calibri" panose="020F0502020204030204" pitchFamily="34" charset="0"/>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716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Center for Quality Improvement and Patient Safety – AHRQ</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008578"/>
                          </a:solidFill>
                          <a:effectLst/>
                          <a:latin typeface="Calibri"/>
                          <a:ea typeface="Osaka"/>
                          <a:cs typeface="Arial"/>
                        </a:rPr>
                        <a:t>Endorsed (2548)</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096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Matthew Westfall, Boston Children’s Hospital</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533400">
                <a:tc gridSpan="3">
                  <a:txBody>
                    <a:bodyPr/>
                    <a:lstStyle/>
                    <a:p>
                      <a:pPr marL="0" marR="0">
                        <a:lnSpc>
                          <a:spcPct val="115000"/>
                        </a:lnSpc>
                        <a:spcBef>
                          <a:spcPts val="0"/>
                        </a:spcBef>
                        <a:spcAft>
                          <a:spcPts val="0"/>
                        </a:spcAft>
                      </a:pPr>
                      <a:r>
                        <a:rPr lang="en-US" sz="2500" kern="1200">
                          <a:solidFill>
                            <a:srgbClr val="FFFFFF"/>
                          </a:solidFill>
                          <a:effectLst/>
                          <a:latin typeface="Calibri"/>
                          <a:ea typeface="Osaka"/>
                          <a:cs typeface="Arial"/>
                        </a:rPr>
                        <a:t>Good</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a:solidFill>
                            <a:srgbClr val="FFFFFF"/>
                          </a:solidFill>
                          <a:effectLst/>
                          <a:latin typeface="Calibri"/>
                          <a:ea typeface="Osaka"/>
                          <a:cs typeface="Arial"/>
                        </a:rPr>
                        <a:t>11</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a:solidFill>
                            <a:srgbClr val="FFFFFF"/>
                          </a:solidFill>
                          <a:effectLst/>
                          <a:latin typeface="Calibri"/>
                          <a:ea typeface="Osaka"/>
                          <a:cs typeface="Arial"/>
                        </a:rPr>
                        <a:t>Recommended for inclusion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38100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Testing indicates that composite Child HCAHPS scores have good reliability and validity.</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3716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Research shows that more patient-centered care is associated with positive outcomes.</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1</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0A0A4"/>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High resource cost: requires fielding of a patient </a:t>
                      </a:r>
                      <a:r>
                        <a:rPr lang="en-US" sz="1200" kern="1200" dirty="0" smtClean="0">
                          <a:solidFill>
                            <a:srgbClr val="005480"/>
                          </a:solidFill>
                          <a:effectLst/>
                          <a:latin typeface="Calibri"/>
                          <a:ea typeface="Osaka"/>
                          <a:cs typeface="Arial"/>
                        </a:rPr>
                        <a:t>survey.</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It is used in some settings (e.g. </a:t>
                      </a:r>
                      <a:r>
                        <a:rPr lang="en-US" sz="1200" kern="1200" dirty="0" smtClean="0">
                          <a:solidFill>
                            <a:srgbClr val="005480"/>
                          </a:solidFill>
                          <a:effectLst/>
                          <a:latin typeface="Calibri"/>
                          <a:ea typeface="Osaka"/>
                          <a:cs typeface="Arial"/>
                        </a:rPr>
                        <a:t>children‘s </a:t>
                      </a:r>
                      <a:r>
                        <a:rPr lang="en-US" sz="1200" kern="1200" dirty="0">
                          <a:solidFill>
                            <a:srgbClr val="005480"/>
                          </a:solidFill>
                          <a:effectLst/>
                          <a:latin typeface="Calibri"/>
                          <a:ea typeface="Osaka"/>
                          <a:cs typeface="Arial"/>
                        </a:rPr>
                        <a:t>hospitals) but not in any public reporting or accountability programs, and may not be applicable to many MA providers.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37618998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70943862"/>
              </p:ext>
            </p:extLst>
          </p:nvPr>
        </p:nvGraphicFramePr>
        <p:xfrm>
          <a:off x="685800" y="605790"/>
          <a:ext cx="7772400" cy="4179063"/>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Pediatric all-condition readmission measure</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a:lnSpc>
                          <a:spcPct val="115000"/>
                        </a:lnSpc>
                      </a:pPr>
                      <a:r>
                        <a:rPr lang="en-US" sz="1200" dirty="0" smtClean="0">
                          <a:solidFill>
                            <a:srgbClr val="005480"/>
                          </a:solidFill>
                          <a:effectLst/>
                          <a:latin typeface="Calibri"/>
                        </a:rPr>
                        <a:t>Case-mix-adjusted readmission rates, defined as the percentage of admissions followed by 1 or more readmissions within 30 days, for patients less than 18 years old. The measure covers patients discharged from general acute care hospitals, including children’s hospitals.</a:t>
                      </a:r>
                      <a:endParaRPr lang="en-US" sz="1200" dirty="0">
                        <a:solidFill>
                          <a:srgbClr val="005480"/>
                        </a:solidFill>
                        <a:effectLst/>
                        <a:latin typeface="Calibri"/>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716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Center for Excellence for Pediatric Quality Measurement</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008578"/>
                          </a:solidFill>
                          <a:effectLst/>
                          <a:latin typeface="Calibri"/>
                          <a:ea typeface="Osaka"/>
                          <a:cs typeface="Arial"/>
                        </a:rPr>
                        <a:t>Endorsed (2393)</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096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Matthew Westfall, Boston Children’s Hospital</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533400">
                <a:tc gridSpan="3">
                  <a:txBody>
                    <a:bodyPr/>
                    <a:lstStyle/>
                    <a:p>
                      <a:pPr marL="0" marR="0">
                        <a:lnSpc>
                          <a:spcPct val="115000"/>
                        </a:lnSpc>
                        <a:spcBef>
                          <a:spcPts val="0"/>
                        </a:spcBef>
                        <a:spcAft>
                          <a:spcPts val="0"/>
                        </a:spcAft>
                      </a:pPr>
                      <a:r>
                        <a:rPr lang="en-US" sz="2500" kern="1200">
                          <a:solidFill>
                            <a:srgbClr val="FFFFFF"/>
                          </a:solidFill>
                          <a:effectLst/>
                          <a:latin typeface="Calibri"/>
                          <a:ea typeface="Osaka"/>
                          <a:cs typeface="Arial"/>
                        </a:rPr>
                        <a:t>Good</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a:solidFill>
                            <a:srgbClr val="FFFFFF"/>
                          </a:solidFill>
                          <a:effectLst/>
                          <a:latin typeface="Calibri"/>
                          <a:ea typeface="Osaka"/>
                          <a:cs typeface="Arial"/>
                        </a:rPr>
                        <a:t>10</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a:solidFill>
                            <a:srgbClr val="FFFFFF"/>
                          </a:solidFill>
                          <a:effectLst/>
                          <a:latin typeface="Calibri"/>
                          <a:ea typeface="Osaka"/>
                          <a:cs typeface="Arial"/>
                        </a:rPr>
                        <a:t>Recommended for inclusion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38100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a:solidFill>
                            <a:srgbClr val="FFFFFF"/>
                          </a:solidFill>
                          <a:effectLst/>
                          <a:latin typeface="Calibri"/>
                          <a:ea typeface="Osaka"/>
                          <a:cs typeface="Arial"/>
                        </a:rPr>
                        <a:t>3</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There are some broad concerns about the appropriateness of all-cause readmissions measures, but the measure performed well in reliability tests.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62433">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There has been little evaluation of pediatric interventions to reduce readmissions, but there are effective ways to reduce readmisisons in adult populations.</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26816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Data </a:t>
                      </a:r>
                      <a:r>
                        <a:rPr lang="en-US" sz="1200" kern="1200" dirty="0" smtClean="0">
                          <a:solidFill>
                            <a:srgbClr val="005480"/>
                          </a:solidFill>
                          <a:effectLst/>
                          <a:latin typeface="Calibri"/>
                          <a:ea typeface="Osaka"/>
                          <a:cs typeface="Arial"/>
                        </a:rPr>
                        <a:t>elements for </a:t>
                      </a:r>
                      <a:r>
                        <a:rPr lang="en-US" sz="1200" kern="1200" dirty="0">
                          <a:solidFill>
                            <a:srgbClr val="005480"/>
                          </a:solidFill>
                          <a:effectLst/>
                          <a:latin typeface="Calibri"/>
                          <a:ea typeface="Osaka"/>
                          <a:cs typeface="Arial"/>
                        </a:rPr>
                        <a:t>measure </a:t>
                      </a:r>
                      <a:r>
                        <a:rPr lang="en-US" sz="1200" kern="1200" dirty="0" smtClean="0">
                          <a:solidFill>
                            <a:srgbClr val="005480"/>
                          </a:solidFill>
                          <a:effectLst/>
                          <a:latin typeface="Calibri"/>
                          <a:ea typeface="Osaka"/>
                          <a:cs typeface="Arial"/>
                        </a:rPr>
                        <a:t>are </a:t>
                      </a:r>
                      <a:r>
                        <a:rPr lang="en-US" sz="1200" kern="1200" dirty="0">
                          <a:solidFill>
                            <a:srgbClr val="005480"/>
                          </a:solidFill>
                          <a:effectLst/>
                          <a:latin typeface="Calibri"/>
                          <a:ea typeface="Osaka"/>
                          <a:cs typeface="Arial"/>
                        </a:rPr>
                        <a:t>captured in CHIA </a:t>
                      </a:r>
                      <a:r>
                        <a:rPr lang="en-US" sz="1200" kern="1200" dirty="0" smtClean="0">
                          <a:solidFill>
                            <a:srgbClr val="005480"/>
                          </a:solidFill>
                          <a:effectLst/>
                          <a:latin typeface="Calibri"/>
                          <a:ea typeface="Osaka"/>
                          <a:cs typeface="Arial"/>
                        </a:rPr>
                        <a:t>Case Mix </a:t>
                      </a:r>
                      <a:r>
                        <a:rPr lang="en-US" sz="1200" kern="1200" dirty="0">
                          <a:solidFill>
                            <a:srgbClr val="005480"/>
                          </a:solidFill>
                          <a:effectLst/>
                          <a:latin typeface="Calibri"/>
                          <a:ea typeface="Osaka"/>
                          <a:cs typeface="Arial"/>
                        </a:rPr>
                        <a:t>data, but measure is not currently calculated or publicly reported.</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 measure is used by some providers (e.g. Boston Children's Hospital), but it is not widely implemented.</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4184762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1094983"/>
              </p:ext>
            </p:extLst>
          </p:nvPr>
        </p:nvGraphicFramePr>
        <p:xfrm>
          <a:off x="685800" y="605790"/>
          <a:ext cx="7772400" cy="4067242"/>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Prescriber prescription drug monitoring compliance</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a:lnSpc>
                          <a:spcPct val="115000"/>
                        </a:lnSpc>
                      </a:pPr>
                      <a:r>
                        <a:rPr lang="en-US" sz="1200" dirty="0" smtClean="0">
                          <a:solidFill>
                            <a:srgbClr val="005480"/>
                          </a:solidFill>
                          <a:effectLst/>
                          <a:latin typeface="Calibri"/>
                        </a:rPr>
                        <a:t>Numerator: Quantity of RXs for schedule II and III where prescription drug monitoring program was checked by prescriber prior to prescribing. </a:t>
                      </a:r>
                    </a:p>
                    <a:p>
                      <a:pPr>
                        <a:lnSpc>
                          <a:spcPct val="115000"/>
                        </a:lnSpc>
                      </a:pPr>
                      <a:r>
                        <a:rPr lang="en-US" sz="1200" dirty="0" smtClean="0">
                          <a:solidFill>
                            <a:srgbClr val="005480"/>
                          </a:solidFill>
                          <a:effectLst/>
                          <a:latin typeface="Calibri"/>
                        </a:rPr>
                        <a:t>Denominator: Quantity of RXs for schedule II and III opioids written by independent provider.</a:t>
                      </a: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MDPH</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9D2235"/>
                          </a:solidFill>
                          <a:effectLst/>
                          <a:latin typeface="Calibri"/>
                          <a:ea typeface="Osaka"/>
                          <a:cs typeface="Arial"/>
                        </a:rPr>
                        <a:t>Not Endorsed</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5468">
                <a:tc gridSpan="2">
                  <a:txBody>
                    <a:bodyPr/>
                    <a:lstStyle/>
                    <a:p>
                      <a:pPr marL="0" marR="0">
                        <a:lnSpc>
                          <a:spcPct val="115000"/>
                        </a:lnSpc>
                        <a:spcBef>
                          <a:spcPts val="0"/>
                        </a:spcBef>
                        <a:spcAft>
                          <a:spcPts val="0"/>
                        </a:spcAft>
                      </a:pPr>
                      <a:r>
                        <a:rPr lang="en-US" sz="1200" i="1" kern="1200" dirty="0">
                          <a:solidFill>
                            <a:srgbClr val="A0A0A4"/>
                          </a:solidFill>
                          <a:effectLst/>
                          <a:latin typeface="Calibri"/>
                          <a:ea typeface="Osaka"/>
                          <a:cs typeface="Arial"/>
                        </a:rPr>
                        <a:t>Nominated by</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Kate Fillo, MA DPH</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0">
                <a:tc gridSpan="3">
                  <a:txBody>
                    <a:bodyPr/>
                    <a:lstStyle/>
                    <a:p>
                      <a:pPr marL="0" marR="0">
                        <a:lnSpc>
                          <a:spcPct val="115000"/>
                        </a:lnSpc>
                        <a:spcBef>
                          <a:spcPts val="0"/>
                        </a:spcBef>
                        <a:spcAft>
                          <a:spcPts val="0"/>
                        </a:spcAft>
                      </a:pPr>
                      <a:r>
                        <a:rPr lang="en-US" sz="2500" kern="1200">
                          <a:solidFill>
                            <a:srgbClr val="FFFFFF"/>
                          </a:solidFill>
                          <a:effectLst/>
                          <a:latin typeface="Calibri"/>
                          <a:ea typeface="Osaka"/>
                          <a:cs typeface="Arial"/>
                        </a:rPr>
                        <a:t>Good</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a:solidFill>
                            <a:srgbClr val="FFFFFF"/>
                          </a:solidFill>
                          <a:effectLst/>
                          <a:latin typeface="Calibri"/>
                          <a:ea typeface="Osaka"/>
                          <a:cs typeface="Arial"/>
                        </a:rPr>
                        <a:t>12</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a:solidFill>
                            <a:srgbClr val="FFFFFF"/>
                          </a:solidFill>
                          <a:effectLst/>
                          <a:latin typeface="Calibri"/>
                          <a:ea typeface="Osaka"/>
                          <a:cs typeface="Arial"/>
                        </a:rPr>
                        <a:t>Recommended for inclusion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14281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No reliability testing, but the metric directly measures compliance using data that is entered independently by both the prescriber and the pharmacy.</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324737">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Amenability to Targeted Improvement</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Evidence suggests that PDMPs are effective in combating prescription drug abuse.</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25664">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Data is collected by MA DPH but not publicly reported. Data sent to prescribers is used for monitoring but not for accountability or performance programs.</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Data is collected by MA DPH and reported back to providers at the prescriber level. However, data is not publicly reported at the prescriber level.</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1275273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dirty="0" smtClean="0"/>
              <a:t>Agenda</a:t>
            </a:r>
          </a:p>
        </p:txBody>
      </p:sp>
      <p:sp>
        <p:nvSpPr>
          <p:cNvPr id="7171" name="Content Placeholder 2"/>
          <p:cNvSpPr>
            <a:spLocks noGrp="1"/>
          </p:cNvSpPr>
          <p:nvPr>
            <p:ph idx="1"/>
          </p:nvPr>
        </p:nvSpPr>
        <p:spPr>
          <a:xfrm>
            <a:off x="685802" y="1257300"/>
            <a:ext cx="7772400" cy="3086100"/>
          </a:xfrm>
        </p:spPr>
        <p:txBody>
          <a:bodyPr>
            <a:normAutofit/>
          </a:bodyPr>
          <a:lstStyle/>
          <a:p>
            <a:r>
              <a:rPr lang="en-US" sz="2000" dirty="0" smtClean="0"/>
              <a:t>Welcome 			</a:t>
            </a:r>
            <a:r>
              <a:rPr lang="en-US" sz="2000" dirty="0"/>
              <a:t>	 </a:t>
            </a:r>
            <a:r>
              <a:rPr lang="en-US" sz="2000" dirty="0" smtClean="0"/>
              <a:t>    	3:00 – 3:10</a:t>
            </a:r>
          </a:p>
          <a:p>
            <a:pPr marL="0" indent="0">
              <a:buNone/>
            </a:pPr>
            <a:r>
              <a:rPr lang="en-US" sz="2000" dirty="0"/>
              <a:t>	</a:t>
            </a:r>
            <a:r>
              <a:rPr lang="en-US" sz="2000" dirty="0" smtClean="0"/>
              <a:t>- June 26 meeting minutes</a:t>
            </a:r>
            <a:endParaRPr lang="en-US" sz="2000" dirty="0"/>
          </a:p>
          <a:p>
            <a:pPr marL="0" indent="0">
              <a:buNone/>
            </a:pPr>
            <a:r>
              <a:rPr lang="en-US" sz="2000" dirty="0"/>
              <a:t>	</a:t>
            </a:r>
          </a:p>
          <a:p>
            <a:r>
              <a:rPr lang="en-US" sz="2000" dirty="0" smtClean="0"/>
              <a:t>Review nominated quality measures		3:10 – 4:15	</a:t>
            </a:r>
            <a:endParaRPr lang="en-US" sz="1600" dirty="0"/>
          </a:p>
          <a:p>
            <a:pPr marL="0" indent="0">
              <a:buNone/>
            </a:pPr>
            <a:r>
              <a:rPr lang="en-US" sz="2000" dirty="0"/>
              <a:t>					</a:t>
            </a:r>
          </a:p>
          <a:p>
            <a:r>
              <a:rPr lang="en-US" sz="2000" dirty="0" smtClean="0"/>
              <a:t>Presentation on </a:t>
            </a:r>
            <a:r>
              <a:rPr lang="en-US" sz="2000" dirty="0" err="1" smtClean="0"/>
              <a:t>MassHealth</a:t>
            </a:r>
            <a:r>
              <a:rPr lang="en-US" sz="2000" dirty="0" smtClean="0"/>
              <a:t> ACO Program 	4:15 – 4:45</a:t>
            </a:r>
            <a:r>
              <a:rPr lang="en-US" sz="2000" dirty="0"/>
              <a:t>		</a:t>
            </a:r>
            <a:endParaRPr lang="en-US" sz="2000" dirty="0" smtClean="0"/>
          </a:p>
          <a:p>
            <a:pPr eaLnBrk="1" hangingPunct="1"/>
            <a:r>
              <a:rPr lang="en-US" sz="2000" dirty="0" smtClean="0"/>
              <a:t>Next </a:t>
            </a:r>
            <a:r>
              <a:rPr lang="en-US" sz="2000" dirty="0"/>
              <a:t>Steps		</a:t>
            </a:r>
            <a:r>
              <a:rPr lang="en-US" sz="2000" dirty="0" smtClean="0"/>
              <a:t>             	     	    	 4:45 </a:t>
            </a:r>
            <a:r>
              <a:rPr lang="en-US" sz="2000" dirty="0"/>
              <a:t>– 5</a:t>
            </a:r>
            <a:r>
              <a:rPr lang="en-US" sz="2000" dirty="0" smtClean="0"/>
              <a:t>:00</a:t>
            </a:r>
            <a:endParaRPr lang="en-US" sz="2000" dirty="0"/>
          </a:p>
          <a:p>
            <a:pPr marL="0" indent="0" eaLnBrk="1" hangingPunct="1">
              <a:buNone/>
            </a:pPr>
            <a:endParaRPr lang="en-US" sz="2000" dirty="0"/>
          </a:p>
          <a:p>
            <a:pPr marL="0" indent="0" eaLnBrk="1" hangingPunct="1">
              <a:buNone/>
            </a:pPr>
            <a:endParaRPr lang="en-US" altLang="en-US" sz="2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13641473"/>
              </p:ext>
            </p:extLst>
          </p:nvPr>
        </p:nvGraphicFramePr>
        <p:xfrm>
          <a:off x="685800" y="590550"/>
          <a:ext cx="7772400" cy="4233167"/>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Substance use disorder evaluation in the ED following naloxone administration and suspected substance use disorder</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112395">
                <a:tc gridSpan="7">
                  <a:txBody>
                    <a:bodyPr/>
                    <a:lstStyle/>
                    <a:p>
                      <a:pPr marL="0" marR="0">
                        <a:lnSpc>
                          <a:spcPct val="115000"/>
                        </a:lnSpc>
                        <a:spcBef>
                          <a:spcPts val="0"/>
                        </a:spcBef>
                        <a:spcAft>
                          <a:spcPts val="0"/>
                        </a:spcAft>
                      </a:pPr>
                      <a:r>
                        <a:rPr lang="en-US" sz="1200" kern="1200" dirty="0" smtClean="0">
                          <a:solidFill>
                            <a:srgbClr val="005480"/>
                          </a:solidFill>
                          <a:effectLst/>
                          <a:latin typeface="Calibri"/>
                          <a:ea typeface="+mn-ea"/>
                          <a:cs typeface="Arial"/>
                        </a:rPr>
                        <a:t>Numerator: Presence of CPT codes 99408, 99409, Medicare codes G0396 or G0397, or Medicaid codes H0049 or H0050.</a:t>
                      </a:r>
                    </a:p>
                    <a:p>
                      <a:pPr marL="0" marR="0">
                        <a:lnSpc>
                          <a:spcPct val="115000"/>
                        </a:lnSpc>
                        <a:spcBef>
                          <a:spcPts val="0"/>
                        </a:spcBef>
                        <a:spcAft>
                          <a:spcPts val="0"/>
                        </a:spcAft>
                      </a:pPr>
                      <a:r>
                        <a:rPr lang="en-US" sz="1200" kern="1200" dirty="0" smtClean="0">
                          <a:solidFill>
                            <a:srgbClr val="005480"/>
                          </a:solidFill>
                          <a:effectLst/>
                          <a:latin typeface="Calibri"/>
                          <a:ea typeface="+mn-ea"/>
                          <a:cs typeface="Arial"/>
                        </a:rPr>
                        <a:t>Denominator: Corresponds to ICD-10 :T40.0-4 (x1-x4) as a diagnosis.  </a:t>
                      </a:r>
                      <a:endParaRPr lang="en-US" sz="1200" kern="1200" dirty="0">
                        <a:solidFill>
                          <a:srgbClr val="005480"/>
                        </a:solidFill>
                        <a:effectLst/>
                        <a:latin typeface="Calibri"/>
                        <a:ea typeface="+mn-ea"/>
                        <a:cs typeface="Arial"/>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dirty="0">
                          <a:solidFill>
                            <a:srgbClr val="A0A0A4"/>
                          </a:solidFill>
                          <a:effectLst/>
                          <a:latin typeface="Calibri"/>
                          <a:ea typeface="Osaka"/>
                          <a:cs typeface="Arial"/>
                        </a:rPr>
                        <a:t>MDPH</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9D2235"/>
                          </a:solidFill>
                          <a:effectLst/>
                          <a:latin typeface="Calibri"/>
                          <a:ea typeface="Osaka"/>
                          <a:cs typeface="Arial"/>
                        </a:rPr>
                        <a:t>Not Endorsed</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223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Kate Fillo, MA DPH</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0">
                <a:tc gridSpan="3">
                  <a:txBody>
                    <a:bodyPr/>
                    <a:lstStyle/>
                    <a:p>
                      <a:pPr marL="0" marR="0">
                        <a:lnSpc>
                          <a:spcPct val="115000"/>
                        </a:lnSpc>
                        <a:spcBef>
                          <a:spcPts val="0"/>
                        </a:spcBef>
                        <a:spcAft>
                          <a:spcPts val="0"/>
                        </a:spcAft>
                      </a:pPr>
                      <a:r>
                        <a:rPr lang="en-US" sz="2500" kern="1200" dirty="0" smtClean="0">
                          <a:solidFill>
                            <a:srgbClr val="FFFFFF"/>
                          </a:solidFill>
                          <a:effectLst/>
                          <a:latin typeface="Calibri"/>
                          <a:ea typeface="Osaka"/>
                          <a:cs typeface="Arial"/>
                        </a:rPr>
                        <a:t>Weak</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D2235"/>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dirty="0" smtClean="0">
                          <a:solidFill>
                            <a:srgbClr val="FFFFFF"/>
                          </a:solidFill>
                          <a:effectLst/>
                          <a:latin typeface="Calibri"/>
                          <a:ea typeface="Osaka"/>
                          <a:cs typeface="Arial"/>
                        </a:rPr>
                        <a:t>6</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D2235"/>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dirty="0">
                          <a:solidFill>
                            <a:srgbClr val="FFFFFF"/>
                          </a:solidFill>
                          <a:effectLst/>
                          <a:latin typeface="Calibri"/>
                          <a:ea typeface="Osaka"/>
                          <a:cs typeface="Arial"/>
                        </a:rPr>
                        <a:t>Not recommended for inclusion</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D2235"/>
                    </a:solidFill>
                  </a:tcPr>
                </a:tc>
                <a:tc hMerge="1">
                  <a:txBody>
                    <a:bodyPr/>
                    <a:lstStyle/>
                    <a:p>
                      <a:endParaRPr lang="en-US"/>
                    </a:p>
                  </a:txBody>
                  <a:tcPr/>
                </a:tc>
              </a:tr>
              <a:tr h="124142">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0</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D2235"/>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There is currently little evidence that submissions to MA DPH align with other data sources.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53669">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smtClean="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 measure does not specify a particular screening tool, so evidence is limited. </a:t>
                      </a:r>
                      <a:r>
                        <a:rPr lang="en-US" sz="1200" kern="1200" dirty="0" smtClean="0">
                          <a:solidFill>
                            <a:srgbClr val="005480"/>
                          </a:solidFill>
                          <a:effectLst/>
                          <a:latin typeface="Calibri"/>
                          <a:ea typeface="Osaka"/>
                          <a:cs typeface="Arial"/>
                        </a:rPr>
                        <a:t>Substance </a:t>
                      </a:r>
                      <a:r>
                        <a:rPr lang="en-US" sz="1200" kern="1200" dirty="0">
                          <a:solidFill>
                            <a:srgbClr val="005480"/>
                          </a:solidFill>
                          <a:effectLst/>
                          <a:latin typeface="Calibri"/>
                          <a:ea typeface="Osaka"/>
                          <a:cs typeface="Arial"/>
                        </a:rPr>
                        <a:t>abuse screening tools may be useful in driving better outcomes.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a:solidFill>
                            <a:srgbClr val="FFFFFF"/>
                          </a:solidFill>
                          <a:effectLst/>
                          <a:latin typeface="Calibri"/>
                          <a:ea typeface="Osaka"/>
                          <a:cs typeface="Arial"/>
                        </a:rPr>
                        <a:t>2</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MA DPH collects this data, and MA APCD, </a:t>
                      </a:r>
                      <a:r>
                        <a:rPr lang="en-US" sz="1200" kern="1200" dirty="0" smtClean="0">
                          <a:solidFill>
                            <a:srgbClr val="005480"/>
                          </a:solidFill>
                          <a:effectLst/>
                          <a:latin typeface="Calibri"/>
                          <a:ea typeface="Osaka"/>
                          <a:cs typeface="Arial"/>
                        </a:rPr>
                        <a:t>Case Mix, </a:t>
                      </a:r>
                      <a:r>
                        <a:rPr lang="en-US" sz="1200" kern="1200" dirty="0">
                          <a:solidFill>
                            <a:srgbClr val="005480"/>
                          </a:solidFill>
                          <a:effectLst/>
                          <a:latin typeface="Calibri"/>
                          <a:ea typeface="Osaka"/>
                          <a:cs typeface="Arial"/>
                        </a:rPr>
                        <a:t>and EMS submissions may also be used. But these sources may conflict, making accurate measurement difficult.</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2</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BDD1"/>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DPH collects this data and reports some pieces to providers.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9939305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22055752"/>
              </p:ext>
            </p:extLst>
          </p:nvPr>
        </p:nvGraphicFramePr>
        <p:xfrm>
          <a:off x="685800" y="605790"/>
          <a:ext cx="7772400" cy="4170110"/>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SCARED: Screen for child anxiety related disorders</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a:lnSpc>
                          <a:spcPct val="115000"/>
                        </a:lnSpc>
                      </a:pPr>
                      <a:r>
                        <a:rPr lang="en-US" sz="1200" dirty="0" smtClean="0">
                          <a:solidFill>
                            <a:srgbClr val="005480"/>
                          </a:solidFill>
                          <a:effectLst/>
                          <a:latin typeface="Calibri"/>
                        </a:rPr>
                        <a:t>A 41-item inventory rated on a 3 point Likert-type scale. It comes in two versions; one asks questions to parents about their child and the other asks these same questions to the child directly. The purpose of the instrument is to screen for signs of anxiety disorders in children.</a:t>
                      </a:r>
                      <a:endParaRPr lang="en-US" sz="1200" dirty="0">
                        <a:solidFill>
                          <a:srgbClr val="005480"/>
                        </a:solidFill>
                        <a:effectLst/>
                        <a:latin typeface="Calibri"/>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nSpc>
                          <a:spcPct val="115000"/>
                        </a:lnSpc>
                        <a:spcBef>
                          <a:spcPts val="0"/>
                        </a:spcBef>
                        <a:spcAft>
                          <a:spcPts val="0"/>
                        </a:spcAft>
                      </a:pPr>
                      <a:r>
                        <a:rPr lang="en-US" sz="1200" i="1" kern="1200" dirty="0">
                          <a:solidFill>
                            <a:srgbClr val="A0A0A4"/>
                          </a:solidFill>
                          <a:effectLst/>
                          <a:latin typeface="Calibri"/>
                          <a:ea typeface="Osaka"/>
                          <a:cs typeface="Arial"/>
                        </a:rPr>
                        <a:t>Steward</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a:lnSpc>
                          <a:spcPct val="115000"/>
                        </a:lnSpc>
                      </a:pPr>
                      <a:r>
                        <a:rPr lang="en-US" sz="1500" kern="1200" dirty="0" smtClean="0">
                          <a:solidFill>
                            <a:srgbClr val="A0A0A4"/>
                          </a:solidFill>
                          <a:effectLst/>
                          <a:latin typeface="Calibri"/>
                          <a:ea typeface="+mn-ea"/>
                          <a:cs typeface="Arial"/>
                        </a:rPr>
                        <a:t>N/A</a:t>
                      </a:r>
                      <a:endParaRPr lang="en-US" sz="1500" dirty="0">
                        <a:effectLst/>
                        <a:latin typeface="Calibri"/>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9D2235"/>
                          </a:solidFill>
                          <a:effectLst/>
                          <a:latin typeface="Calibri"/>
                          <a:ea typeface="Osaka"/>
                          <a:cs typeface="Arial"/>
                        </a:rPr>
                        <a:t>Not Endorsed</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5468">
                <a:tc gridSpan="2">
                  <a:txBody>
                    <a:bodyPr/>
                    <a:lstStyle/>
                    <a:p>
                      <a:pPr marL="0" marR="0">
                        <a:lnSpc>
                          <a:spcPct val="115000"/>
                        </a:lnSpc>
                        <a:spcBef>
                          <a:spcPts val="0"/>
                        </a:spcBef>
                        <a:spcAft>
                          <a:spcPts val="0"/>
                        </a:spcAft>
                      </a:pPr>
                      <a:r>
                        <a:rPr lang="en-US" sz="1200" i="1" kern="1200" dirty="0">
                          <a:solidFill>
                            <a:srgbClr val="A0A0A4"/>
                          </a:solidFill>
                          <a:effectLst/>
                          <a:latin typeface="Calibri"/>
                          <a:ea typeface="Osaka"/>
                          <a:cs typeface="Arial"/>
                        </a:rPr>
                        <a:t>Nominated by</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dirty="0">
                          <a:solidFill>
                            <a:srgbClr val="A0A0A4"/>
                          </a:solidFill>
                          <a:effectLst/>
                          <a:latin typeface="Calibri"/>
                          <a:ea typeface="Osaka"/>
                          <a:cs typeface="Arial"/>
                        </a:rPr>
                        <a:t>Julianne Walsh, Bridgewater Pediatric</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0">
                <a:tc gridSpan="3">
                  <a:txBody>
                    <a:bodyPr/>
                    <a:lstStyle/>
                    <a:p>
                      <a:pPr marL="0" marR="0">
                        <a:lnSpc>
                          <a:spcPct val="115000"/>
                        </a:lnSpc>
                        <a:spcBef>
                          <a:spcPts val="0"/>
                        </a:spcBef>
                        <a:spcAft>
                          <a:spcPts val="0"/>
                        </a:spcAft>
                      </a:pPr>
                      <a:r>
                        <a:rPr lang="en-US" sz="2500" kern="1200" dirty="0">
                          <a:solidFill>
                            <a:srgbClr val="FFFFFF"/>
                          </a:solidFill>
                          <a:effectLst/>
                          <a:latin typeface="Calibri"/>
                          <a:ea typeface="Osaka"/>
                          <a:cs typeface="Arial"/>
                        </a:rPr>
                        <a:t>Weak</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D2235"/>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D2235"/>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dirty="0">
                          <a:solidFill>
                            <a:srgbClr val="FFFFFF"/>
                          </a:solidFill>
                          <a:effectLst/>
                          <a:latin typeface="Calibri"/>
                          <a:ea typeface="Osaka"/>
                          <a:cs typeface="Arial"/>
                        </a:rPr>
                        <a:t>Not recommended for inclusion</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D2235"/>
                    </a:solidFill>
                  </a:tcPr>
                </a:tc>
                <a:tc hMerge="1">
                  <a:txBody>
                    <a:bodyPr/>
                    <a:lstStyle/>
                    <a:p>
                      <a:endParaRPr lang="en-US"/>
                    </a:p>
                  </a:txBody>
                  <a:tcPr/>
                </a:tc>
              </a:tr>
              <a:tr h="38100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a:solidFill>
                            <a:srgbClr val="FFFFFF"/>
                          </a:solidFill>
                          <a:effectLst/>
                          <a:latin typeface="Calibri"/>
                          <a:ea typeface="Osaka"/>
                          <a:cs typeface="Arial"/>
                        </a:rPr>
                        <a:t>3</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Several reviews have concluded that the tool successfully identifies depressive and disruptive disorders.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3716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a:solidFill>
                            <a:srgbClr val="FFFFFF"/>
                          </a:solidFill>
                          <a:effectLst/>
                          <a:latin typeface="Calibri"/>
                          <a:ea typeface="Osaka"/>
                          <a:cs typeface="Arial"/>
                        </a:rPr>
                        <a:t>0</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8C9CE"/>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The tool is used to identify issues; however, there are no metrics about use of the tool or success in improving issues. This is a clinical tool, not a quality measure.</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a:solidFill>
                            <a:srgbClr val="FFFFFF"/>
                          </a:solidFill>
                          <a:effectLst/>
                          <a:latin typeface="Calibri"/>
                          <a:ea typeface="Osaka"/>
                          <a:cs typeface="Arial"/>
                        </a:rPr>
                        <a:t>0</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D2235"/>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Extreme resource cost: survey must be administered and </a:t>
                      </a:r>
                      <a:r>
                        <a:rPr lang="en-US" sz="1200" kern="1200" dirty="0" smtClean="0">
                          <a:solidFill>
                            <a:srgbClr val="005480"/>
                          </a:solidFill>
                          <a:effectLst/>
                          <a:latin typeface="Calibri"/>
                          <a:ea typeface="Osaka"/>
                          <a:cs typeface="Arial"/>
                        </a:rPr>
                        <a:t>scored individually</a:t>
                      </a:r>
                      <a:r>
                        <a:rPr lang="en-US" sz="1200" kern="1200" dirty="0">
                          <a:solidFill>
                            <a:srgbClr val="005480"/>
                          </a:solidFill>
                          <a:effectLst/>
                          <a:latin typeface="Calibri"/>
                          <a:ea typeface="Osaka"/>
                          <a:cs typeface="Arial"/>
                        </a:rPr>
                        <a:t>.</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a:solidFill>
                            <a:srgbClr val="FFFFFF"/>
                          </a:solidFill>
                          <a:effectLst/>
                          <a:latin typeface="Calibri"/>
                          <a:ea typeface="Osaka"/>
                          <a:cs typeface="Arial"/>
                        </a:rPr>
                        <a:t>1</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0A0A4"/>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Results are not publicly reported anywhere, though they may be used </a:t>
                      </a:r>
                      <a:r>
                        <a:rPr lang="en-US" sz="1200" kern="1200" dirty="0" smtClean="0">
                          <a:solidFill>
                            <a:srgbClr val="005480"/>
                          </a:solidFill>
                          <a:effectLst/>
                          <a:latin typeface="Calibri"/>
                          <a:ea typeface="Osaka"/>
                          <a:cs typeface="Arial"/>
                        </a:rPr>
                        <a:t>in individual facilities</a:t>
                      </a:r>
                      <a:r>
                        <a:rPr lang="en-US" sz="1200" kern="1200" baseline="0" dirty="0" smtClean="0">
                          <a:solidFill>
                            <a:srgbClr val="005480"/>
                          </a:solidFill>
                          <a:effectLst/>
                          <a:latin typeface="Calibri"/>
                          <a:ea typeface="Osaka"/>
                          <a:cs typeface="Arial"/>
                        </a:rPr>
                        <a:t> </a:t>
                      </a:r>
                      <a:r>
                        <a:rPr lang="en-US" sz="1200" kern="1200" dirty="0" smtClean="0">
                          <a:solidFill>
                            <a:srgbClr val="005480"/>
                          </a:solidFill>
                          <a:effectLst/>
                          <a:latin typeface="Calibri"/>
                          <a:ea typeface="Osaka"/>
                          <a:cs typeface="Arial"/>
                        </a:rPr>
                        <a:t>for </a:t>
                      </a:r>
                      <a:r>
                        <a:rPr lang="en-US" sz="1200" kern="1200" dirty="0">
                          <a:solidFill>
                            <a:srgbClr val="005480"/>
                          </a:solidFill>
                          <a:effectLst/>
                          <a:latin typeface="Calibri"/>
                          <a:ea typeface="Osaka"/>
                          <a:cs typeface="Arial"/>
                        </a:rPr>
                        <a:t>identifying problems and planning clinical interventions.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41729273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14350"/>
            <a:ext cx="8581142" cy="401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8637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742950"/>
          </a:xfrm>
        </p:spPr>
        <p:txBody>
          <a:bodyPr/>
          <a:lstStyle/>
          <a:p>
            <a:r>
              <a:rPr lang="en-US" dirty="0"/>
              <a:t>Follow-up after hospitalization for mental illness (FUH)</a:t>
            </a:r>
          </a:p>
        </p:txBody>
      </p:sp>
      <p:sp>
        <p:nvSpPr>
          <p:cNvPr id="3" name="Content Placeholder 2"/>
          <p:cNvSpPr>
            <a:spLocks noGrp="1"/>
          </p:cNvSpPr>
          <p:nvPr>
            <p:ph idx="1"/>
          </p:nvPr>
        </p:nvSpPr>
        <p:spPr/>
        <p:txBody>
          <a:bodyPr/>
          <a:lstStyle/>
          <a:p>
            <a:pPr marL="0" indent="0">
              <a:buNone/>
            </a:pPr>
            <a:r>
              <a:rPr lang="en-US" dirty="0" smtClean="0"/>
              <a:t>Dana </a:t>
            </a:r>
            <a:r>
              <a:rPr lang="en-US" dirty="0" err="1" smtClean="0"/>
              <a:t>Safran</a:t>
            </a:r>
            <a:r>
              <a:rPr lang="en-US" dirty="0" smtClean="0"/>
              <a:t> requested that health plans be able to use the Physician HEDIS specifications for facilities. The HEDIS measure is already in the SQMS.</a:t>
            </a:r>
          </a:p>
          <a:p>
            <a:pPr marL="0" indent="0">
              <a:buNone/>
            </a:pPr>
            <a:endParaRPr lang="en-US" dirty="0"/>
          </a:p>
          <a:p>
            <a:pPr marL="0" indent="0">
              <a:buNone/>
            </a:pPr>
            <a:r>
              <a:rPr lang="en-US" b="1" dirty="0" smtClean="0"/>
              <a:t>Staff recommendation for SQAC consideration:</a:t>
            </a:r>
          </a:p>
          <a:p>
            <a:pPr marL="0" indent="0">
              <a:buNone/>
            </a:pPr>
            <a:r>
              <a:rPr lang="en-US" dirty="0" smtClean="0"/>
              <a:t>Because the denominator for this measure is based on hospital discharges, this use of the measure seems appropriate.</a:t>
            </a:r>
            <a:endParaRPr lang="en-US" dirty="0"/>
          </a:p>
        </p:txBody>
      </p:sp>
    </p:spTree>
    <p:extLst>
      <p:ext uri="{BB962C8B-B14F-4D97-AF65-F5344CB8AC3E}">
        <p14:creationId xmlns:p14="http://schemas.microsoft.com/office/powerpoint/2010/main" val="40856707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457200"/>
            <a:ext cx="7772400" cy="800100"/>
          </a:xfrm>
        </p:spPr>
        <p:txBody>
          <a:bodyPr/>
          <a:lstStyle/>
          <a:p>
            <a:r>
              <a:rPr lang="en-US" dirty="0" smtClean="0"/>
              <a:t>Informal Submissions (23 Measures)</a:t>
            </a:r>
            <a:endParaRPr lang="en-US" dirty="0"/>
          </a:p>
        </p:txBody>
      </p:sp>
      <p:sp>
        <p:nvSpPr>
          <p:cNvPr id="3" name="Content Placeholder 2"/>
          <p:cNvSpPr>
            <a:spLocks noGrp="1"/>
          </p:cNvSpPr>
          <p:nvPr>
            <p:ph idx="1"/>
          </p:nvPr>
        </p:nvSpPr>
        <p:spPr>
          <a:xfrm>
            <a:off x="685802" y="1143000"/>
            <a:ext cx="7772400" cy="3181350"/>
          </a:xfrm>
        </p:spPr>
        <p:txBody>
          <a:bodyPr>
            <a:normAutofit/>
          </a:bodyPr>
          <a:lstStyle/>
          <a:p>
            <a:pPr>
              <a:buFont typeface="Arial" panose="020B0604020202020204" pitchFamily="34" charset="0"/>
              <a:buChar char="•"/>
            </a:pPr>
            <a:r>
              <a:rPr lang="en-US" dirty="0" smtClean="0"/>
              <a:t>These </a:t>
            </a:r>
            <a:r>
              <a:rPr lang="en-US" dirty="0"/>
              <a:t>measures were not formally reviewed by staff, but some information is included for your future consideration.</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marL="0" indent="0">
              <a:buNone/>
            </a:pPr>
            <a:endParaRPr lang="en-US" dirty="0"/>
          </a:p>
          <a:p>
            <a:pPr lvl="1">
              <a:buFont typeface="Arial" panose="020B0604020202020204" pitchFamily="34" charset="0"/>
              <a:buChar char="•"/>
            </a:pPr>
            <a:endParaRPr lang="en-US" dirty="0" smtClean="0"/>
          </a:p>
          <a:p>
            <a:pPr marL="457200" lvl="1" indent="0">
              <a:buNone/>
            </a:pPr>
            <a:endParaRPr lang="en-US" dirty="0" smtClean="0"/>
          </a:p>
          <a:p>
            <a:pPr lvl="1">
              <a:buFont typeface="Arial" panose="020B0604020202020204" pitchFamily="34" charset="0"/>
              <a:buChar char="•"/>
            </a:pPr>
            <a:endParaRPr lang="en-US" dirty="0" smtClean="0"/>
          </a:p>
        </p:txBody>
      </p:sp>
    </p:spTree>
    <p:extLst>
      <p:ext uri="{BB962C8B-B14F-4D97-AF65-F5344CB8AC3E}">
        <p14:creationId xmlns:p14="http://schemas.microsoft.com/office/powerpoint/2010/main" val="37889903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txBox="1">
            <a:spLocks/>
          </p:cNvSpPr>
          <p:nvPr/>
        </p:nvSpPr>
        <p:spPr bwMode="auto">
          <a:xfrm>
            <a:off x="762001" y="1314450"/>
            <a:ext cx="77724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0097AB"/>
              </a:buClr>
              <a:buSzPct val="125000"/>
              <a:buFont typeface="Times" pitchFamily="18" charset="0"/>
              <a:buChar char="•"/>
              <a:defRPr sz="2400">
                <a:solidFill>
                  <a:srgbClr val="002B69"/>
                </a:solidFill>
                <a:latin typeface="Calibri" pitchFamily="34" charset="0"/>
                <a:ea typeface="Osaka"/>
                <a:cs typeface="Calibri" pitchFamily="34" charset="0"/>
              </a:defRPr>
            </a:lvl1pPr>
            <a:lvl2pPr marL="742950" indent="-285750" eaLnBrk="0" hangingPunct="0">
              <a:spcBef>
                <a:spcPct val="20000"/>
              </a:spcBef>
              <a:buChar char="–"/>
              <a:defRPr sz="2000">
                <a:solidFill>
                  <a:srgbClr val="002B69"/>
                </a:solidFill>
                <a:latin typeface="Calibri" pitchFamily="34" charset="0"/>
                <a:ea typeface="Osaka"/>
                <a:cs typeface="Calibri" pitchFamily="34" charset="0"/>
              </a:defRPr>
            </a:lvl2pPr>
            <a:lvl3pPr marL="1143000" indent="-228600" eaLnBrk="0" hangingPunct="0">
              <a:spcBef>
                <a:spcPct val="20000"/>
              </a:spcBef>
              <a:buClr>
                <a:srgbClr val="009999"/>
              </a:buClr>
              <a:buSzPct val="130000"/>
              <a:buFont typeface="Times" pitchFamily="18" charset="0"/>
              <a:buChar char="•"/>
              <a:defRPr sz="2000">
                <a:solidFill>
                  <a:srgbClr val="002B69"/>
                </a:solidFill>
                <a:latin typeface="Calibri" pitchFamily="34" charset="0"/>
                <a:ea typeface="Osaka"/>
                <a:cs typeface="Calibri" pitchFamily="34" charset="0"/>
              </a:defRPr>
            </a:lvl3pPr>
            <a:lvl4pPr marL="1600200" indent="-228600" eaLnBrk="0" hangingPunct="0">
              <a:spcBef>
                <a:spcPct val="20000"/>
              </a:spcBef>
              <a:buChar char="–"/>
              <a:defRPr>
                <a:solidFill>
                  <a:srgbClr val="002B69"/>
                </a:solidFill>
                <a:latin typeface="Calibri" pitchFamily="34" charset="0"/>
                <a:ea typeface="Osaka"/>
                <a:cs typeface="Calibri" pitchFamily="34" charset="0"/>
              </a:defRPr>
            </a:lvl4pPr>
            <a:lvl5pPr marL="2057400" indent="-228600" eaLnBrk="0" hangingPunct="0">
              <a:spcBef>
                <a:spcPct val="20000"/>
              </a:spcBef>
              <a:buClr>
                <a:srgbClr val="002864"/>
              </a:buClr>
              <a:buChar char="»"/>
              <a:defRPr>
                <a:solidFill>
                  <a:srgbClr val="002B69"/>
                </a:solidFill>
                <a:latin typeface="Calibri" pitchFamily="34" charset="0"/>
                <a:ea typeface="Osaka"/>
                <a:cs typeface="Calibri" pitchFamily="34" charset="0"/>
              </a:defRPr>
            </a:lvl5pPr>
            <a:lvl6pPr marL="25146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6pPr>
            <a:lvl7pPr marL="29718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7pPr>
            <a:lvl8pPr marL="34290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8pPr>
            <a:lvl9pPr marL="38862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9pPr>
          </a:lstStyle>
          <a:p>
            <a:pPr eaLnBrk="1" hangingPunct="1">
              <a:spcBef>
                <a:spcPct val="0"/>
              </a:spcBef>
              <a:buClrTx/>
              <a:buSzTx/>
              <a:buFontTx/>
              <a:buNone/>
            </a:pPr>
            <a:r>
              <a:rPr lang="en-US" altLang="en-US" dirty="0" smtClean="0">
                <a:latin typeface="Segoe UI Semibold" pitchFamily="34" charset="0"/>
                <a:cs typeface="Osaka"/>
              </a:rPr>
              <a:t>Next Meeting</a:t>
            </a:r>
            <a:endParaRPr lang="en-US" altLang="en-US" dirty="0">
              <a:latin typeface="Segoe UI Semibold" pitchFamily="34" charset="0"/>
              <a:cs typeface="Osaka"/>
            </a:endParaRPr>
          </a:p>
        </p:txBody>
      </p:sp>
      <p:sp>
        <p:nvSpPr>
          <p:cNvPr id="16389" name="Content Placeholder 2"/>
          <p:cNvSpPr txBox="1">
            <a:spLocks/>
          </p:cNvSpPr>
          <p:nvPr/>
        </p:nvSpPr>
        <p:spPr bwMode="auto">
          <a:xfrm>
            <a:off x="914401" y="1771650"/>
            <a:ext cx="7772400" cy="92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rgbClr val="0097AB"/>
              </a:buClr>
              <a:buSzPct val="125000"/>
              <a:buFont typeface="Times" pitchFamily="18" charset="0"/>
              <a:buChar char="•"/>
              <a:defRPr sz="2400">
                <a:solidFill>
                  <a:srgbClr val="002B69"/>
                </a:solidFill>
                <a:latin typeface="Calibri" pitchFamily="34" charset="0"/>
                <a:ea typeface="Osaka"/>
                <a:cs typeface="Calibri" pitchFamily="34" charset="0"/>
              </a:defRPr>
            </a:lvl1pPr>
            <a:lvl2pPr marL="742950" indent="-285750" eaLnBrk="0" hangingPunct="0">
              <a:spcBef>
                <a:spcPct val="20000"/>
              </a:spcBef>
              <a:buChar char="–"/>
              <a:defRPr sz="2000">
                <a:solidFill>
                  <a:srgbClr val="002B69"/>
                </a:solidFill>
                <a:latin typeface="Calibri" pitchFamily="34" charset="0"/>
                <a:ea typeface="Osaka"/>
                <a:cs typeface="Calibri" pitchFamily="34" charset="0"/>
              </a:defRPr>
            </a:lvl2pPr>
            <a:lvl3pPr marL="1143000" indent="-228600" eaLnBrk="0" hangingPunct="0">
              <a:spcBef>
                <a:spcPct val="20000"/>
              </a:spcBef>
              <a:buClr>
                <a:srgbClr val="009999"/>
              </a:buClr>
              <a:buSzPct val="130000"/>
              <a:buFont typeface="Times" pitchFamily="18" charset="0"/>
              <a:buChar char="•"/>
              <a:defRPr sz="2000">
                <a:solidFill>
                  <a:srgbClr val="002B69"/>
                </a:solidFill>
                <a:latin typeface="Calibri" pitchFamily="34" charset="0"/>
                <a:ea typeface="Osaka"/>
                <a:cs typeface="Calibri" pitchFamily="34" charset="0"/>
              </a:defRPr>
            </a:lvl3pPr>
            <a:lvl4pPr marL="1600200" indent="-228600" eaLnBrk="0" hangingPunct="0">
              <a:spcBef>
                <a:spcPct val="20000"/>
              </a:spcBef>
              <a:buChar char="–"/>
              <a:defRPr>
                <a:solidFill>
                  <a:srgbClr val="002B69"/>
                </a:solidFill>
                <a:latin typeface="Calibri" pitchFamily="34" charset="0"/>
                <a:ea typeface="Osaka"/>
                <a:cs typeface="Calibri" pitchFamily="34" charset="0"/>
              </a:defRPr>
            </a:lvl4pPr>
            <a:lvl5pPr marL="2057400" indent="-228600" eaLnBrk="0" hangingPunct="0">
              <a:spcBef>
                <a:spcPct val="20000"/>
              </a:spcBef>
              <a:buClr>
                <a:srgbClr val="002864"/>
              </a:buClr>
              <a:buChar char="»"/>
              <a:defRPr>
                <a:solidFill>
                  <a:srgbClr val="002B69"/>
                </a:solidFill>
                <a:latin typeface="Calibri" pitchFamily="34" charset="0"/>
                <a:ea typeface="Osaka"/>
                <a:cs typeface="Calibri" pitchFamily="34" charset="0"/>
              </a:defRPr>
            </a:lvl5pPr>
            <a:lvl6pPr marL="25146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6pPr>
            <a:lvl7pPr marL="29718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7pPr>
            <a:lvl8pPr marL="34290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8pPr>
            <a:lvl9pPr marL="38862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9pPr>
          </a:lstStyle>
          <a:p>
            <a:pPr marL="0" indent="0" eaLnBrk="1" hangingPunct="1">
              <a:buNone/>
            </a:pPr>
            <a:r>
              <a:rPr lang="en-US" altLang="en-US" dirty="0" smtClean="0">
                <a:solidFill>
                  <a:schemeClr val="accent1">
                    <a:lumMod val="50000"/>
                  </a:schemeClr>
                </a:solidFill>
                <a:cs typeface="Osaka"/>
              </a:rPr>
              <a:t>October 16, 3:00-5:00 pm</a:t>
            </a:r>
            <a:endParaRPr lang="en-US" altLang="en-US" dirty="0">
              <a:solidFill>
                <a:schemeClr val="accent1">
                  <a:lumMod val="50000"/>
                </a:schemeClr>
              </a:solidFill>
              <a:cs typeface="Osaka"/>
            </a:endParaRPr>
          </a:p>
        </p:txBody>
      </p:sp>
      <p:sp>
        <p:nvSpPr>
          <p:cNvPr id="5" name="Title 1"/>
          <p:cNvSpPr txBox="1">
            <a:spLocks/>
          </p:cNvSpPr>
          <p:nvPr/>
        </p:nvSpPr>
        <p:spPr bwMode="auto">
          <a:xfrm>
            <a:off x="666751" y="2400300"/>
            <a:ext cx="77724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0097AB"/>
              </a:buClr>
              <a:buSzPct val="125000"/>
              <a:buFont typeface="Times" pitchFamily="18" charset="0"/>
              <a:buChar char="•"/>
              <a:defRPr sz="2400">
                <a:solidFill>
                  <a:srgbClr val="002B69"/>
                </a:solidFill>
                <a:latin typeface="Calibri" pitchFamily="34" charset="0"/>
                <a:ea typeface="Osaka"/>
                <a:cs typeface="Calibri" pitchFamily="34" charset="0"/>
              </a:defRPr>
            </a:lvl1pPr>
            <a:lvl2pPr marL="742950" indent="-285750" eaLnBrk="0" hangingPunct="0">
              <a:spcBef>
                <a:spcPct val="20000"/>
              </a:spcBef>
              <a:buChar char="–"/>
              <a:defRPr sz="2000">
                <a:solidFill>
                  <a:srgbClr val="002B69"/>
                </a:solidFill>
                <a:latin typeface="Calibri" pitchFamily="34" charset="0"/>
                <a:ea typeface="Osaka"/>
                <a:cs typeface="Calibri" pitchFamily="34" charset="0"/>
              </a:defRPr>
            </a:lvl2pPr>
            <a:lvl3pPr marL="1143000" indent="-228600" eaLnBrk="0" hangingPunct="0">
              <a:spcBef>
                <a:spcPct val="20000"/>
              </a:spcBef>
              <a:buClr>
                <a:srgbClr val="009999"/>
              </a:buClr>
              <a:buSzPct val="130000"/>
              <a:buFont typeface="Times" pitchFamily="18" charset="0"/>
              <a:buChar char="•"/>
              <a:defRPr sz="2000">
                <a:solidFill>
                  <a:srgbClr val="002B69"/>
                </a:solidFill>
                <a:latin typeface="Calibri" pitchFamily="34" charset="0"/>
                <a:ea typeface="Osaka"/>
                <a:cs typeface="Calibri" pitchFamily="34" charset="0"/>
              </a:defRPr>
            </a:lvl3pPr>
            <a:lvl4pPr marL="1600200" indent="-228600" eaLnBrk="0" hangingPunct="0">
              <a:spcBef>
                <a:spcPct val="20000"/>
              </a:spcBef>
              <a:buChar char="–"/>
              <a:defRPr>
                <a:solidFill>
                  <a:srgbClr val="002B69"/>
                </a:solidFill>
                <a:latin typeface="Calibri" pitchFamily="34" charset="0"/>
                <a:ea typeface="Osaka"/>
                <a:cs typeface="Calibri" pitchFamily="34" charset="0"/>
              </a:defRPr>
            </a:lvl4pPr>
            <a:lvl5pPr marL="2057400" indent="-228600" eaLnBrk="0" hangingPunct="0">
              <a:spcBef>
                <a:spcPct val="20000"/>
              </a:spcBef>
              <a:buClr>
                <a:srgbClr val="002864"/>
              </a:buClr>
              <a:buChar char="»"/>
              <a:defRPr>
                <a:solidFill>
                  <a:srgbClr val="002B69"/>
                </a:solidFill>
                <a:latin typeface="Calibri" pitchFamily="34" charset="0"/>
                <a:ea typeface="Osaka"/>
                <a:cs typeface="Calibri" pitchFamily="34" charset="0"/>
              </a:defRPr>
            </a:lvl5pPr>
            <a:lvl6pPr marL="25146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6pPr>
            <a:lvl7pPr marL="29718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7pPr>
            <a:lvl8pPr marL="34290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8pPr>
            <a:lvl9pPr marL="38862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9pPr>
          </a:lstStyle>
          <a:p>
            <a:pPr eaLnBrk="1" hangingPunct="1">
              <a:spcBef>
                <a:spcPct val="0"/>
              </a:spcBef>
              <a:buClrTx/>
              <a:buSzTx/>
              <a:buFontTx/>
              <a:buNone/>
            </a:pPr>
            <a:r>
              <a:rPr lang="en-US" altLang="en-US" dirty="0">
                <a:latin typeface="Segoe UI Semibold" pitchFamily="34" charset="0"/>
                <a:cs typeface="Osaka"/>
              </a:rPr>
              <a:t>For more information</a:t>
            </a:r>
          </a:p>
        </p:txBody>
      </p:sp>
      <p:sp>
        <p:nvSpPr>
          <p:cNvPr id="6" name="Content Placeholder 2"/>
          <p:cNvSpPr txBox="1">
            <a:spLocks/>
          </p:cNvSpPr>
          <p:nvPr/>
        </p:nvSpPr>
        <p:spPr bwMode="auto">
          <a:xfrm>
            <a:off x="762001" y="3021807"/>
            <a:ext cx="7772400" cy="92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rgbClr val="0097AB"/>
              </a:buClr>
              <a:buSzPct val="125000"/>
              <a:buFont typeface="Times" pitchFamily="18" charset="0"/>
              <a:buChar char="•"/>
              <a:defRPr sz="2400">
                <a:solidFill>
                  <a:srgbClr val="002B69"/>
                </a:solidFill>
                <a:latin typeface="Calibri" pitchFamily="34" charset="0"/>
                <a:ea typeface="Osaka"/>
                <a:cs typeface="Calibri" pitchFamily="34" charset="0"/>
              </a:defRPr>
            </a:lvl1pPr>
            <a:lvl2pPr marL="742950" indent="-285750" eaLnBrk="0" hangingPunct="0">
              <a:spcBef>
                <a:spcPct val="20000"/>
              </a:spcBef>
              <a:buChar char="–"/>
              <a:defRPr sz="2000">
                <a:solidFill>
                  <a:srgbClr val="002B69"/>
                </a:solidFill>
                <a:latin typeface="Calibri" pitchFamily="34" charset="0"/>
                <a:ea typeface="Osaka"/>
                <a:cs typeface="Calibri" pitchFamily="34" charset="0"/>
              </a:defRPr>
            </a:lvl2pPr>
            <a:lvl3pPr marL="1143000" indent="-228600" eaLnBrk="0" hangingPunct="0">
              <a:spcBef>
                <a:spcPct val="20000"/>
              </a:spcBef>
              <a:buClr>
                <a:srgbClr val="009999"/>
              </a:buClr>
              <a:buSzPct val="130000"/>
              <a:buFont typeface="Times" pitchFamily="18" charset="0"/>
              <a:buChar char="•"/>
              <a:defRPr sz="2000">
                <a:solidFill>
                  <a:srgbClr val="002B69"/>
                </a:solidFill>
                <a:latin typeface="Calibri" pitchFamily="34" charset="0"/>
                <a:ea typeface="Osaka"/>
                <a:cs typeface="Calibri" pitchFamily="34" charset="0"/>
              </a:defRPr>
            </a:lvl3pPr>
            <a:lvl4pPr marL="1600200" indent="-228600" eaLnBrk="0" hangingPunct="0">
              <a:spcBef>
                <a:spcPct val="20000"/>
              </a:spcBef>
              <a:buChar char="–"/>
              <a:defRPr>
                <a:solidFill>
                  <a:srgbClr val="002B69"/>
                </a:solidFill>
                <a:latin typeface="Calibri" pitchFamily="34" charset="0"/>
                <a:ea typeface="Osaka"/>
                <a:cs typeface="Calibri" pitchFamily="34" charset="0"/>
              </a:defRPr>
            </a:lvl4pPr>
            <a:lvl5pPr marL="2057400" indent="-228600" eaLnBrk="0" hangingPunct="0">
              <a:spcBef>
                <a:spcPct val="20000"/>
              </a:spcBef>
              <a:buClr>
                <a:srgbClr val="002864"/>
              </a:buClr>
              <a:buChar char="»"/>
              <a:defRPr>
                <a:solidFill>
                  <a:srgbClr val="002B69"/>
                </a:solidFill>
                <a:latin typeface="Calibri" pitchFamily="34" charset="0"/>
                <a:ea typeface="Osaka"/>
                <a:cs typeface="Calibri" pitchFamily="34" charset="0"/>
              </a:defRPr>
            </a:lvl5pPr>
            <a:lvl6pPr marL="25146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6pPr>
            <a:lvl7pPr marL="29718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7pPr>
            <a:lvl8pPr marL="34290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8pPr>
            <a:lvl9pPr marL="38862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9pPr>
          </a:lstStyle>
          <a:p>
            <a:pPr eaLnBrk="1" hangingPunct="1"/>
            <a:r>
              <a:rPr lang="en-US" altLang="en-US" dirty="0">
                <a:cs typeface="Osaka"/>
                <a:hlinkClick r:id="rId3"/>
              </a:rPr>
              <a:t>http://chiamass.gov/sqac</a:t>
            </a:r>
            <a:r>
              <a:rPr lang="en-US" altLang="en-US" dirty="0" smtClean="0">
                <a:cs typeface="Osaka"/>
                <a:hlinkClick r:id="rId3"/>
              </a:rPr>
              <a:t>/</a:t>
            </a:r>
          </a:p>
          <a:p>
            <a:pPr eaLnBrk="1" hangingPunct="1"/>
            <a:r>
              <a:rPr lang="en-US" altLang="en-US" dirty="0" smtClean="0">
                <a:cs typeface="Osaka"/>
                <a:hlinkClick r:id="rId3"/>
              </a:rPr>
              <a:t>sqac@state.ma.us</a:t>
            </a:r>
            <a:endParaRPr lang="en-US" altLang="en-US" dirty="0">
              <a:cs typeface="Osaka"/>
            </a:endParaRPr>
          </a:p>
        </p:txBody>
      </p:sp>
      <p:sp>
        <p:nvSpPr>
          <p:cNvPr id="7" name="Title 1"/>
          <p:cNvSpPr txBox="1">
            <a:spLocks/>
          </p:cNvSpPr>
          <p:nvPr/>
        </p:nvSpPr>
        <p:spPr bwMode="auto">
          <a:xfrm>
            <a:off x="762001" y="514350"/>
            <a:ext cx="77724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0097AB"/>
              </a:buClr>
              <a:buSzPct val="125000"/>
              <a:buFont typeface="Times" pitchFamily="18" charset="0"/>
              <a:buChar char="•"/>
              <a:defRPr sz="2400">
                <a:solidFill>
                  <a:srgbClr val="002B69"/>
                </a:solidFill>
                <a:latin typeface="Calibri" pitchFamily="34" charset="0"/>
                <a:ea typeface="Osaka"/>
                <a:cs typeface="Calibri" pitchFamily="34" charset="0"/>
              </a:defRPr>
            </a:lvl1pPr>
            <a:lvl2pPr marL="742950" indent="-285750" eaLnBrk="0" hangingPunct="0">
              <a:spcBef>
                <a:spcPct val="20000"/>
              </a:spcBef>
              <a:buChar char="–"/>
              <a:defRPr sz="2000">
                <a:solidFill>
                  <a:srgbClr val="002B69"/>
                </a:solidFill>
                <a:latin typeface="Calibri" pitchFamily="34" charset="0"/>
                <a:ea typeface="Osaka"/>
                <a:cs typeface="Calibri" pitchFamily="34" charset="0"/>
              </a:defRPr>
            </a:lvl2pPr>
            <a:lvl3pPr marL="1143000" indent="-228600" eaLnBrk="0" hangingPunct="0">
              <a:spcBef>
                <a:spcPct val="20000"/>
              </a:spcBef>
              <a:buClr>
                <a:srgbClr val="009999"/>
              </a:buClr>
              <a:buSzPct val="130000"/>
              <a:buFont typeface="Times" pitchFamily="18" charset="0"/>
              <a:buChar char="•"/>
              <a:defRPr sz="2000">
                <a:solidFill>
                  <a:srgbClr val="002B69"/>
                </a:solidFill>
                <a:latin typeface="Calibri" pitchFamily="34" charset="0"/>
                <a:ea typeface="Osaka"/>
                <a:cs typeface="Calibri" pitchFamily="34" charset="0"/>
              </a:defRPr>
            </a:lvl3pPr>
            <a:lvl4pPr marL="1600200" indent="-228600" eaLnBrk="0" hangingPunct="0">
              <a:spcBef>
                <a:spcPct val="20000"/>
              </a:spcBef>
              <a:buChar char="–"/>
              <a:defRPr>
                <a:solidFill>
                  <a:srgbClr val="002B69"/>
                </a:solidFill>
                <a:latin typeface="Calibri" pitchFamily="34" charset="0"/>
                <a:ea typeface="Osaka"/>
                <a:cs typeface="Calibri" pitchFamily="34" charset="0"/>
              </a:defRPr>
            </a:lvl4pPr>
            <a:lvl5pPr marL="2057400" indent="-228600" eaLnBrk="0" hangingPunct="0">
              <a:spcBef>
                <a:spcPct val="20000"/>
              </a:spcBef>
              <a:buClr>
                <a:srgbClr val="002864"/>
              </a:buClr>
              <a:buChar char="»"/>
              <a:defRPr>
                <a:solidFill>
                  <a:srgbClr val="002B69"/>
                </a:solidFill>
                <a:latin typeface="Calibri" pitchFamily="34" charset="0"/>
                <a:ea typeface="Osaka"/>
                <a:cs typeface="Calibri" pitchFamily="34" charset="0"/>
              </a:defRPr>
            </a:lvl5pPr>
            <a:lvl6pPr marL="25146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6pPr>
            <a:lvl7pPr marL="29718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7pPr>
            <a:lvl8pPr marL="34290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8pPr>
            <a:lvl9pPr marL="3886200" indent="-228600" eaLnBrk="0" fontAlgn="base" hangingPunct="0">
              <a:spcBef>
                <a:spcPct val="20000"/>
              </a:spcBef>
              <a:spcAft>
                <a:spcPct val="0"/>
              </a:spcAft>
              <a:buClr>
                <a:srgbClr val="002864"/>
              </a:buClr>
              <a:buChar char="»"/>
              <a:defRPr>
                <a:solidFill>
                  <a:srgbClr val="002B69"/>
                </a:solidFill>
                <a:latin typeface="Calibri" pitchFamily="34" charset="0"/>
                <a:ea typeface="Osaka"/>
                <a:cs typeface="Calibri" pitchFamily="34" charset="0"/>
              </a:defRPr>
            </a:lvl9pPr>
          </a:lstStyle>
          <a:p>
            <a:pPr eaLnBrk="1" hangingPunct="1">
              <a:spcBef>
                <a:spcPct val="0"/>
              </a:spcBef>
              <a:buClrTx/>
              <a:buSzTx/>
              <a:buFontTx/>
              <a:buNone/>
            </a:pPr>
            <a:r>
              <a:rPr lang="en-US" altLang="en-US" sz="2800" dirty="0" smtClean="0">
                <a:latin typeface="Segoe UI Semibold" pitchFamily="34" charset="0"/>
                <a:cs typeface="Osaka"/>
              </a:rPr>
              <a:t>Next Steps</a:t>
            </a:r>
            <a:endParaRPr lang="en-US" altLang="en-US" sz="2800" dirty="0">
              <a:latin typeface="Segoe UI Semibold" pitchFamily="34" charset="0"/>
              <a:cs typeface="Osak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342900"/>
            <a:ext cx="7772400" cy="742950"/>
          </a:xfrm>
        </p:spPr>
        <p:txBody>
          <a:bodyPr>
            <a:normAutofit/>
          </a:bodyPr>
          <a:lstStyle/>
          <a:p>
            <a:r>
              <a:rPr lang="en-US" dirty="0" smtClean="0"/>
              <a:t>Review of Open Call for Measure Proposals</a:t>
            </a:r>
            <a:endParaRPr lang="en-US" sz="2000" dirty="0">
              <a:solidFill>
                <a:schemeClr val="accent1">
                  <a:lumMod val="50000"/>
                </a:schemeClr>
              </a:solidFill>
              <a:latin typeface="Palatino Linotype" panose="02040502050505030304" pitchFamily="18" charset="0"/>
            </a:endParaRPr>
          </a:p>
        </p:txBody>
      </p:sp>
      <p:sp>
        <p:nvSpPr>
          <p:cNvPr id="3" name="Content Placeholder 2"/>
          <p:cNvSpPr>
            <a:spLocks noGrp="1"/>
          </p:cNvSpPr>
          <p:nvPr>
            <p:ph idx="1"/>
          </p:nvPr>
        </p:nvSpPr>
        <p:spPr>
          <a:xfrm>
            <a:off x="685802" y="1085850"/>
            <a:ext cx="7772400" cy="3371850"/>
          </a:xfrm>
        </p:spPr>
        <p:txBody>
          <a:bodyPr>
            <a:normAutofit fontScale="85000" lnSpcReduction="20000"/>
          </a:bodyPr>
          <a:lstStyle/>
          <a:p>
            <a:r>
              <a:rPr lang="en-US" dirty="0" smtClean="0"/>
              <a:t>Open from May 4 to June 15</a:t>
            </a:r>
          </a:p>
          <a:p>
            <a:r>
              <a:rPr lang="en-US" dirty="0" smtClean="0"/>
              <a:t>Asked that measure nominations </a:t>
            </a:r>
          </a:p>
          <a:p>
            <a:pPr lvl="1"/>
            <a:r>
              <a:rPr lang="en-US" dirty="0" smtClean="0"/>
              <a:t>Align with the SQAC’s priorities:</a:t>
            </a:r>
          </a:p>
          <a:p>
            <a:pPr marL="1314450" lvl="2" indent="-457200">
              <a:buClr>
                <a:srgbClr val="005480"/>
              </a:buClr>
              <a:buSzPct val="100000"/>
              <a:buAutoNum type="arabicPeriod"/>
            </a:pPr>
            <a:r>
              <a:rPr lang="en-US" sz="1800" dirty="0" smtClean="0"/>
              <a:t>Appropriateness of hospital-based care</a:t>
            </a:r>
          </a:p>
          <a:p>
            <a:pPr marL="1314450" lvl="2" indent="-457200">
              <a:buClr>
                <a:srgbClr val="005480"/>
              </a:buClr>
              <a:buSzPct val="100000"/>
              <a:buAutoNum type="arabicPeriod"/>
            </a:pPr>
            <a:r>
              <a:rPr lang="en-US" sz="1800" dirty="0" smtClean="0"/>
              <a:t>End of life care</a:t>
            </a:r>
          </a:p>
          <a:p>
            <a:pPr marL="1314450" lvl="2" indent="-457200">
              <a:buClr>
                <a:srgbClr val="005480"/>
              </a:buClr>
              <a:buSzPct val="100000"/>
              <a:buAutoNum type="arabicPeriod"/>
            </a:pPr>
            <a:r>
              <a:rPr lang="en-US" sz="1800" dirty="0" smtClean="0"/>
              <a:t>Home care</a:t>
            </a:r>
          </a:p>
          <a:p>
            <a:pPr marL="1314450" lvl="2" indent="-457200">
              <a:buClr>
                <a:srgbClr val="005480"/>
              </a:buClr>
              <a:buSzPct val="100000"/>
              <a:buAutoNum type="arabicPeriod"/>
            </a:pPr>
            <a:r>
              <a:rPr lang="en-US" sz="1800" dirty="0" smtClean="0"/>
              <a:t>Integration of behavioral health and primary care</a:t>
            </a:r>
          </a:p>
          <a:p>
            <a:pPr marL="1314450" lvl="2" indent="-457200">
              <a:buClr>
                <a:srgbClr val="005480"/>
              </a:buClr>
              <a:buSzPct val="100000"/>
              <a:buAutoNum type="arabicPeriod"/>
            </a:pPr>
            <a:r>
              <a:rPr lang="en-US" sz="1800" dirty="0" smtClean="0"/>
              <a:t>Long term services and supports</a:t>
            </a:r>
          </a:p>
          <a:p>
            <a:pPr marL="1314450" lvl="2" indent="-457200">
              <a:buClr>
                <a:srgbClr val="005480"/>
              </a:buClr>
              <a:buSzPct val="100000"/>
              <a:buAutoNum type="arabicPeriod"/>
            </a:pPr>
            <a:r>
              <a:rPr lang="en-US" sz="1800" dirty="0" smtClean="0"/>
              <a:t>Maternity care</a:t>
            </a:r>
          </a:p>
          <a:p>
            <a:pPr marL="1314450" lvl="2" indent="-457200">
              <a:buClr>
                <a:srgbClr val="005480"/>
              </a:buClr>
              <a:buSzPct val="100000"/>
              <a:buAutoNum type="arabicPeriod"/>
            </a:pPr>
            <a:r>
              <a:rPr lang="en-US" sz="1800" dirty="0" smtClean="0"/>
              <a:t>Opioid use</a:t>
            </a:r>
          </a:p>
          <a:p>
            <a:pPr marL="1314450" lvl="2" indent="-457200">
              <a:buClr>
                <a:srgbClr val="005480"/>
              </a:buClr>
              <a:buSzPct val="100000"/>
              <a:buAutoNum type="arabicPeriod"/>
            </a:pPr>
            <a:r>
              <a:rPr lang="en-US" sz="1800" dirty="0" smtClean="0"/>
              <a:t>Post-acute care</a:t>
            </a:r>
          </a:p>
          <a:p>
            <a:pPr marL="857250" lvl="2" indent="0">
              <a:buNone/>
            </a:pPr>
            <a:endParaRPr lang="en-US" sz="900" b="1" dirty="0" smtClean="0"/>
          </a:p>
          <a:p>
            <a:pPr lvl="1"/>
            <a:r>
              <a:rPr lang="en-US" dirty="0" smtClean="0"/>
              <a:t>Fill a gap in the current SQMS</a:t>
            </a:r>
          </a:p>
        </p:txBody>
      </p:sp>
    </p:spTree>
    <p:extLst>
      <p:ext uri="{BB962C8B-B14F-4D97-AF65-F5344CB8AC3E}">
        <p14:creationId xmlns:p14="http://schemas.microsoft.com/office/powerpoint/2010/main" val="2871139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457200"/>
            <a:ext cx="7772400" cy="800100"/>
          </a:xfrm>
        </p:spPr>
        <p:txBody>
          <a:bodyPr/>
          <a:lstStyle/>
          <a:p>
            <a:r>
              <a:rPr lang="en-US" dirty="0" smtClean="0"/>
              <a:t>Nominated Quality Measures</a:t>
            </a:r>
            <a:endParaRPr lang="en-US" dirty="0"/>
          </a:p>
        </p:txBody>
      </p:sp>
      <p:sp>
        <p:nvSpPr>
          <p:cNvPr id="3" name="Content Placeholder 2"/>
          <p:cNvSpPr>
            <a:spLocks noGrp="1"/>
          </p:cNvSpPr>
          <p:nvPr>
            <p:ph idx="1"/>
          </p:nvPr>
        </p:nvSpPr>
        <p:spPr>
          <a:xfrm>
            <a:off x="685802" y="1257300"/>
            <a:ext cx="7772400" cy="3257550"/>
          </a:xfrm>
        </p:spPr>
        <p:txBody>
          <a:bodyPr>
            <a:normAutofit/>
          </a:bodyPr>
          <a:lstStyle/>
          <a:p>
            <a:pPr>
              <a:buFont typeface="Arial" panose="020B0604020202020204" pitchFamily="34" charset="0"/>
              <a:buChar char="•"/>
            </a:pPr>
            <a:r>
              <a:rPr lang="en-US" dirty="0" smtClean="0"/>
              <a:t>Formal Survey Submissions</a:t>
            </a:r>
          </a:p>
          <a:p>
            <a:pPr lvl="1">
              <a:buFont typeface="Arial" panose="020B0604020202020204" pitchFamily="34" charset="0"/>
              <a:buChar char="•"/>
            </a:pPr>
            <a:r>
              <a:rPr lang="en-US" dirty="0" smtClean="0"/>
              <a:t>Total of 23 nominations received</a:t>
            </a:r>
          </a:p>
          <a:p>
            <a:pPr lvl="1">
              <a:buFont typeface="Arial" panose="020B0604020202020204" pitchFamily="34" charset="0"/>
              <a:buChar char="•"/>
            </a:pPr>
            <a:r>
              <a:rPr lang="en-US" dirty="0" smtClean="0"/>
              <a:t>7 of these are already in the </a:t>
            </a:r>
            <a:r>
              <a:rPr lang="en-US" dirty="0" smtClean="0"/>
              <a:t>SQMS</a:t>
            </a:r>
          </a:p>
          <a:p>
            <a:pPr lvl="2">
              <a:buFont typeface="Arial" panose="020B0604020202020204" pitchFamily="34" charset="0"/>
              <a:buChar char="•"/>
            </a:pPr>
            <a:r>
              <a:rPr lang="en-US" b="1" dirty="0"/>
              <a:t>One </a:t>
            </a:r>
            <a:r>
              <a:rPr lang="en-US" b="1" dirty="0" smtClean="0"/>
              <a:t>proposal to expand </a:t>
            </a:r>
            <a:r>
              <a:rPr lang="en-US" b="1" dirty="0"/>
              <a:t>an existing </a:t>
            </a:r>
            <a:r>
              <a:rPr lang="en-US" b="1" dirty="0" smtClean="0"/>
              <a:t>measure</a:t>
            </a:r>
            <a:endParaRPr lang="en-US" dirty="0" smtClean="0"/>
          </a:p>
          <a:p>
            <a:pPr lvl="1">
              <a:buFont typeface="Arial" panose="020B0604020202020204" pitchFamily="34" charset="0"/>
              <a:buChar char="•"/>
            </a:pPr>
            <a:r>
              <a:rPr lang="en-US" b="1" dirty="0" smtClean="0"/>
              <a:t>16 new measures </a:t>
            </a:r>
            <a:r>
              <a:rPr lang="en-US" b="1" dirty="0" smtClean="0"/>
              <a:t>for consideration</a:t>
            </a:r>
          </a:p>
          <a:p>
            <a:pPr lvl="1">
              <a:buFont typeface="Arial" panose="020B0604020202020204" pitchFamily="34" charset="0"/>
              <a:buChar char="•"/>
            </a:pPr>
            <a:r>
              <a:rPr lang="en-US" dirty="0" smtClean="0"/>
              <a:t>Nominations </a:t>
            </a:r>
            <a:r>
              <a:rPr lang="en-US" dirty="0" smtClean="0"/>
              <a:t>received from commercial payers, state agencies, providers, and researchers</a:t>
            </a:r>
          </a:p>
          <a:p>
            <a:pPr lvl="1">
              <a:buFont typeface="Arial" panose="020B0604020202020204" pitchFamily="34" charset="0"/>
              <a:buChar char="•"/>
            </a:pPr>
            <a:endParaRPr lang="en-US" dirty="0" smtClean="0"/>
          </a:p>
          <a:p>
            <a:pPr marL="457200" lvl="1" indent="0">
              <a:buNone/>
            </a:pPr>
            <a:endParaRPr lang="en-US" dirty="0" smtClean="0"/>
          </a:p>
          <a:p>
            <a:pPr lvl="1">
              <a:buFont typeface="Arial" panose="020B0604020202020204" pitchFamily="34" charset="0"/>
              <a:buChar char="•"/>
            </a:pPr>
            <a:endParaRPr lang="en-US" dirty="0" smtClean="0"/>
          </a:p>
        </p:txBody>
      </p:sp>
    </p:spTree>
    <p:extLst>
      <p:ext uri="{BB962C8B-B14F-4D97-AF65-F5344CB8AC3E}">
        <p14:creationId xmlns:p14="http://schemas.microsoft.com/office/powerpoint/2010/main" val="1466431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Scoring Nominated Measures</a:t>
            </a:r>
            <a:endParaRPr lang="en-US" dirty="0"/>
          </a:p>
        </p:txBody>
      </p:sp>
      <p:sp>
        <p:nvSpPr>
          <p:cNvPr id="3" name="TextBox 2"/>
          <p:cNvSpPr txBox="1"/>
          <p:nvPr/>
        </p:nvSpPr>
        <p:spPr>
          <a:xfrm>
            <a:off x="685800" y="1171575"/>
            <a:ext cx="3200400" cy="777240"/>
          </a:xfrm>
          <a:prstGeom prst="rect">
            <a:avLst/>
          </a:prstGeom>
          <a:noFill/>
          <a:ln>
            <a:solidFill>
              <a:srgbClr val="005480"/>
            </a:solidFill>
          </a:ln>
        </p:spPr>
        <p:txBody>
          <a:bodyPr wrap="square" rtlCol="0" anchor="ctr" anchorCtr="0">
            <a:spAutoFit/>
          </a:bodyPr>
          <a:lstStyle/>
          <a:p>
            <a:pPr algn="ctr"/>
            <a:r>
              <a:rPr lang="en-US" sz="800" dirty="0" smtClean="0">
                <a:solidFill>
                  <a:srgbClr val="005480"/>
                </a:solidFill>
              </a:rPr>
              <a:t>Score 0-4</a:t>
            </a:r>
          </a:p>
          <a:p>
            <a:pPr algn="ctr"/>
            <a:r>
              <a:rPr lang="en-US" sz="1000" b="1" dirty="0" smtClean="0">
                <a:solidFill>
                  <a:srgbClr val="005480"/>
                </a:solidFill>
              </a:rPr>
              <a:t>Reliability &amp; Validity</a:t>
            </a:r>
          </a:p>
          <a:p>
            <a:pPr algn="ctr"/>
            <a:r>
              <a:rPr lang="en-US" sz="800" dirty="0" smtClean="0">
                <a:solidFill>
                  <a:srgbClr val="005480"/>
                </a:solidFill>
              </a:rPr>
              <a:t>How strong is the empirical evidence that the measure is reliable and valid?</a:t>
            </a:r>
          </a:p>
          <a:p>
            <a:pPr algn="ctr"/>
            <a:r>
              <a:rPr lang="en-US" sz="800" i="1" dirty="0" smtClean="0">
                <a:solidFill>
                  <a:srgbClr val="005480"/>
                </a:solidFill>
              </a:rPr>
              <a:t>Minimum score: 2</a:t>
            </a:r>
            <a:endParaRPr lang="en-US" sz="800" i="1" dirty="0">
              <a:solidFill>
                <a:srgbClr val="005480"/>
              </a:solidFill>
            </a:endParaRPr>
          </a:p>
        </p:txBody>
      </p:sp>
      <p:sp>
        <p:nvSpPr>
          <p:cNvPr id="5" name="TextBox 4"/>
          <p:cNvSpPr txBox="1"/>
          <p:nvPr/>
        </p:nvSpPr>
        <p:spPr>
          <a:xfrm>
            <a:off x="685800" y="2059067"/>
            <a:ext cx="3200400" cy="777240"/>
          </a:xfrm>
          <a:prstGeom prst="rect">
            <a:avLst/>
          </a:prstGeom>
          <a:noFill/>
          <a:ln>
            <a:solidFill>
              <a:srgbClr val="005480"/>
            </a:solidFill>
          </a:ln>
        </p:spPr>
        <p:txBody>
          <a:bodyPr wrap="square" rtlCol="0">
            <a:spAutoFit/>
          </a:bodyPr>
          <a:lstStyle/>
          <a:p>
            <a:pPr algn="ctr"/>
            <a:r>
              <a:rPr lang="en-US" sz="800" dirty="0" smtClean="0">
                <a:solidFill>
                  <a:srgbClr val="005480"/>
                </a:solidFill>
              </a:rPr>
              <a:t>Score 0-4</a:t>
            </a:r>
          </a:p>
          <a:p>
            <a:pPr algn="ctr"/>
            <a:r>
              <a:rPr lang="en-US" sz="1000" b="1" dirty="0" smtClean="0">
                <a:solidFill>
                  <a:srgbClr val="005480"/>
                </a:solidFill>
              </a:rPr>
              <a:t>Amenability to Targeted Improvement</a:t>
            </a:r>
          </a:p>
          <a:p>
            <a:pPr algn="ctr"/>
            <a:r>
              <a:rPr lang="en-US" sz="800" dirty="0" smtClean="0">
                <a:solidFill>
                  <a:srgbClr val="005480"/>
                </a:solidFill>
              </a:rPr>
              <a:t>How reasonable is the expectation that targeted improvement on the outcome can improve the measure score?</a:t>
            </a:r>
          </a:p>
          <a:p>
            <a:pPr algn="ctr"/>
            <a:r>
              <a:rPr lang="en-US" sz="800" i="1" dirty="0" smtClean="0">
                <a:solidFill>
                  <a:srgbClr val="005480"/>
                </a:solidFill>
              </a:rPr>
              <a:t>No minimum score</a:t>
            </a:r>
          </a:p>
        </p:txBody>
      </p:sp>
      <p:sp>
        <p:nvSpPr>
          <p:cNvPr id="6" name="TextBox 5"/>
          <p:cNvSpPr txBox="1"/>
          <p:nvPr/>
        </p:nvSpPr>
        <p:spPr>
          <a:xfrm>
            <a:off x="685800" y="2973467"/>
            <a:ext cx="3200400" cy="777240"/>
          </a:xfrm>
          <a:prstGeom prst="rect">
            <a:avLst/>
          </a:prstGeom>
          <a:noFill/>
          <a:ln>
            <a:solidFill>
              <a:srgbClr val="005480"/>
            </a:solidFill>
          </a:ln>
        </p:spPr>
        <p:txBody>
          <a:bodyPr wrap="square" rtlCol="0" anchor="ctr" anchorCtr="0">
            <a:spAutoFit/>
          </a:bodyPr>
          <a:lstStyle/>
          <a:p>
            <a:pPr algn="ctr"/>
            <a:r>
              <a:rPr lang="en-US" sz="800" dirty="0" smtClean="0">
                <a:solidFill>
                  <a:srgbClr val="005480"/>
                </a:solidFill>
              </a:rPr>
              <a:t>Score 0-4</a:t>
            </a:r>
          </a:p>
          <a:p>
            <a:pPr algn="ctr"/>
            <a:r>
              <a:rPr lang="en-US" sz="1000" b="1" dirty="0" smtClean="0">
                <a:solidFill>
                  <a:srgbClr val="005480"/>
                </a:solidFill>
              </a:rPr>
              <a:t>Ease of Measurement</a:t>
            </a:r>
          </a:p>
          <a:p>
            <a:pPr algn="ctr"/>
            <a:r>
              <a:rPr lang="en-US" sz="800" dirty="0" smtClean="0">
                <a:solidFill>
                  <a:srgbClr val="005480"/>
                </a:solidFill>
              </a:rPr>
              <a:t>How straightforward is reporting and data collection?</a:t>
            </a:r>
          </a:p>
          <a:p>
            <a:pPr algn="ctr"/>
            <a:r>
              <a:rPr lang="en-US" sz="800" i="1" dirty="0" smtClean="0">
                <a:solidFill>
                  <a:srgbClr val="005480"/>
                </a:solidFill>
              </a:rPr>
              <a:t>Minimum score: 1</a:t>
            </a:r>
            <a:endParaRPr lang="en-US" sz="800" i="1" dirty="0">
              <a:solidFill>
                <a:srgbClr val="005480"/>
              </a:solidFill>
            </a:endParaRPr>
          </a:p>
        </p:txBody>
      </p:sp>
      <p:sp>
        <p:nvSpPr>
          <p:cNvPr id="7" name="TextBox 6"/>
          <p:cNvSpPr txBox="1"/>
          <p:nvPr/>
        </p:nvSpPr>
        <p:spPr>
          <a:xfrm>
            <a:off x="685800" y="3887867"/>
            <a:ext cx="3200400" cy="777240"/>
          </a:xfrm>
          <a:prstGeom prst="rect">
            <a:avLst/>
          </a:prstGeom>
          <a:noFill/>
          <a:ln>
            <a:solidFill>
              <a:srgbClr val="005480"/>
            </a:solidFill>
          </a:ln>
        </p:spPr>
        <p:txBody>
          <a:bodyPr wrap="square" rtlCol="0" anchor="ctr" anchorCtr="0">
            <a:spAutoFit/>
          </a:bodyPr>
          <a:lstStyle/>
          <a:p>
            <a:pPr algn="ctr"/>
            <a:r>
              <a:rPr lang="en-US" sz="800" dirty="0" smtClean="0">
                <a:solidFill>
                  <a:srgbClr val="005480"/>
                </a:solidFill>
              </a:rPr>
              <a:t>Score 0-4</a:t>
            </a:r>
          </a:p>
          <a:p>
            <a:pPr algn="ctr"/>
            <a:r>
              <a:rPr lang="en-US" sz="1000" b="1" dirty="0" smtClean="0">
                <a:solidFill>
                  <a:srgbClr val="005480"/>
                </a:solidFill>
              </a:rPr>
              <a:t>Field Implementation</a:t>
            </a:r>
          </a:p>
          <a:p>
            <a:pPr algn="ctr"/>
            <a:r>
              <a:rPr lang="en-US" sz="800" dirty="0" smtClean="0">
                <a:solidFill>
                  <a:srgbClr val="005480"/>
                </a:solidFill>
              </a:rPr>
              <a:t>How widespread is the dissemination of the measure?</a:t>
            </a:r>
          </a:p>
          <a:p>
            <a:pPr algn="ctr"/>
            <a:r>
              <a:rPr lang="en-US" sz="800" i="1" dirty="0" smtClean="0">
                <a:solidFill>
                  <a:srgbClr val="005480"/>
                </a:solidFill>
              </a:rPr>
              <a:t>Minimum score: 1</a:t>
            </a:r>
            <a:endParaRPr lang="en-US" sz="800" i="1" dirty="0">
              <a:solidFill>
                <a:srgbClr val="005480"/>
              </a:solidFill>
            </a:endParaRPr>
          </a:p>
        </p:txBody>
      </p:sp>
      <p:sp>
        <p:nvSpPr>
          <p:cNvPr id="9" name="Flowchart: Decision 8"/>
          <p:cNvSpPr/>
          <p:nvPr/>
        </p:nvSpPr>
        <p:spPr>
          <a:xfrm>
            <a:off x="4419600" y="2463927"/>
            <a:ext cx="1524000" cy="917448"/>
          </a:xfrm>
          <a:prstGeom prst="flowChartDecision">
            <a:avLst/>
          </a:prstGeom>
          <a:noFill/>
          <a:ln w="12700">
            <a:solidFill>
              <a:srgbClr val="0054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rgbClr val="005480"/>
                </a:solidFill>
                <a:latin typeface="Arial" panose="020B0604020202020204" pitchFamily="34" charset="0"/>
                <a:cs typeface="Arial" panose="020B0604020202020204" pitchFamily="34" charset="0"/>
              </a:rPr>
              <a:t>Minimum Scores Met</a:t>
            </a:r>
            <a:endParaRPr lang="en-US" sz="1000" b="1" dirty="0">
              <a:solidFill>
                <a:srgbClr val="005480"/>
              </a:solidFill>
              <a:latin typeface="Arial" panose="020B0604020202020204" pitchFamily="34" charset="0"/>
              <a:cs typeface="Arial" panose="020B0604020202020204" pitchFamily="34" charset="0"/>
            </a:endParaRPr>
          </a:p>
        </p:txBody>
      </p:sp>
      <p:cxnSp>
        <p:nvCxnSpPr>
          <p:cNvPr id="11" name="Elbow Connector 10"/>
          <p:cNvCxnSpPr>
            <a:stCxn id="3" idx="3"/>
            <a:endCxn id="9" idx="1"/>
          </p:cNvCxnSpPr>
          <p:nvPr/>
        </p:nvCxnSpPr>
        <p:spPr>
          <a:xfrm>
            <a:off x="3886200" y="1560195"/>
            <a:ext cx="533400" cy="1362456"/>
          </a:xfrm>
          <a:prstGeom prst="bentConnector3">
            <a:avLst/>
          </a:prstGeom>
          <a:ln>
            <a:solidFill>
              <a:srgbClr val="00548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7" idx="3"/>
            <a:endCxn id="9" idx="1"/>
          </p:cNvCxnSpPr>
          <p:nvPr/>
        </p:nvCxnSpPr>
        <p:spPr>
          <a:xfrm flipV="1">
            <a:off x="3886200" y="2922651"/>
            <a:ext cx="533400" cy="1353836"/>
          </a:xfrm>
          <a:prstGeom prst="bentConnector3">
            <a:avLst/>
          </a:prstGeom>
          <a:ln>
            <a:solidFill>
              <a:srgbClr val="00548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6" idx="3"/>
            <a:endCxn id="9" idx="1"/>
          </p:cNvCxnSpPr>
          <p:nvPr/>
        </p:nvCxnSpPr>
        <p:spPr>
          <a:xfrm flipV="1">
            <a:off x="3886200" y="2922651"/>
            <a:ext cx="533400" cy="439436"/>
          </a:xfrm>
          <a:prstGeom prst="bentConnector3">
            <a:avLst/>
          </a:prstGeom>
          <a:ln>
            <a:solidFill>
              <a:srgbClr val="00548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5" idx="3"/>
            <a:endCxn id="9" idx="1"/>
          </p:cNvCxnSpPr>
          <p:nvPr/>
        </p:nvCxnSpPr>
        <p:spPr>
          <a:xfrm>
            <a:off x="3886200" y="2447687"/>
            <a:ext cx="533400" cy="474964"/>
          </a:xfrm>
          <a:prstGeom prst="bentConnector3">
            <a:avLst/>
          </a:prstGeom>
          <a:ln>
            <a:solidFill>
              <a:srgbClr val="005480"/>
            </a:solidFill>
            <a:tailEnd type="triangle"/>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6553200" y="1552575"/>
            <a:ext cx="2133600" cy="533400"/>
          </a:xfrm>
          <a:prstGeom prst="roundRect">
            <a:avLst>
              <a:gd name="adj" fmla="val 50000"/>
            </a:avLst>
          </a:prstGeom>
          <a:noFill/>
          <a:ln w="12700">
            <a:solidFill>
              <a:srgbClr val="9D2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rgbClr val="9D2235"/>
                </a:solidFill>
                <a:latin typeface="Arial" panose="020B0604020202020204" pitchFamily="34" charset="0"/>
                <a:cs typeface="Arial" panose="020B0604020202020204" pitchFamily="34" charset="0"/>
              </a:rPr>
              <a:t>Sum 0 – 5 (Average 0 – 1.25)</a:t>
            </a:r>
          </a:p>
          <a:p>
            <a:pPr algn="ctr"/>
            <a:r>
              <a:rPr lang="en-US" sz="1000" b="1" dirty="0" smtClean="0">
                <a:solidFill>
                  <a:srgbClr val="9D2235"/>
                </a:solidFill>
                <a:latin typeface="Arial" panose="020B0604020202020204" pitchFamily="34" charset="0"/>
                <a:cs typeface="Arial" panose="020B0604020202020204" pitchFamily="34" charset="0"/>
              </a:rPr>
              <a:t>Weak</a:t>
            </a:r>
          </a:p>
          <a:p>
            <a:pPr algn="ctr"/>
            <a:r>
              <a:rPr lang="en-US" sz="1000" b="1" i="1" dirty="0" smtClean="0">
                <a:solidFill>
                  <a:srgbClr val="9D2235"/>
                </a:solidFill>
                <a:latin typeface="Arial" panose="020B0604020202020204" pitchFamily="34" charset="0"/>
                <a:cs typeface="Arial" panose="020B0604020202020204" pitchFamily="34" charset="0"/>
              </a:rPr>
              <a:t>Inclusion not recommended</a:t>
            </a:r>
            <a:endParaRPr lang="en-US" sz="1000" b="1" i="1" dirty="0">
              <a:solidFill>
                <a:srgbClr val="9D2235"/>
              </a:solidFill>
              <a:latin typeface="Arial" panose="020B0604020202020204" pitchFamily="34" charset="0"/>
              <a:cs typeface="Arial" panose="020B0604020202020204" pitchFamily="34" charset="0"/>
            </a:endParaRPr>
          </a:p>
        </p:txBody>
      </p:sp>
      <p:sp>
        <p:nvSpPr>
          <p:cNvPr id="23" name="Rounded Rectangle 22"/>
          <p:cNvSpPr/>
          <p:nvPr/>
        </p:nvSpPr>
        <p:spPr>
          <a:xfrm>
            <a:off x="6553200" y="2238375"/>
            <a:ext cx="2133600" cy="533400"/>
          </a:xfrm>
          <a:prstGeom prst="roundRect">
            <a:avLst>
              <a:gd name="adj" fmla="val 50000"/>
            </a:avLst>
          </a:prstGeom>
          <a:noFill/>
          <a:ln w="12700">
            <a:solidFill>
              <a:srgbClr val="9D2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rgbClr val="9D2235"/>
                </a:solidFill>
                <a:latin typeface="Arial" panose="020B0604020202020204" pitchFamily="34" charset="0"/>
                <a:cs typeface="Arial" panose="020B0604020202020204" pitchFamily="34" charset="0"/>
              </a:rPr>
              <a:t>Sum 6 – 8 (Average 1.5 – 2)</a:t>
            </a:r>
          </a:p>
          <a:p>
            <a:pPr algn="ctr"/>
            <a:r>
              <a:rPr lang="en-US" sz="1000" b="1" dirty="0" smtClean="0">
                <a:solidFill>
                  <a:srgbClr val="9D2235"/>
                </a:solidFill>
                <a:latin typeface="Arial" panose="020B0604020202020204" pitchFamily="34" charset="0"/>
                <a:cs typeface="Arial" panose="020B0604020202020204" pitchFamily="34" charset="0"/>
              </a:rPr>
              <a:t>Moderate</a:t>
            </a:r>
          </a:p>
          <a:p>
            <a:pPr algn="ctr"/>
            <a:r>
              <a:rPr lang="en-US" sz="1000" b="1" i="1" dirty="0" smtClean="0">
                <a:solidFill>
                  <a:srgbClr val="9D2235"/>
                </a:solidFill>
                <a:latin typeface="Arial" panose="020B0604020202020204" pitchFamily="34" charset="0"/>
                <a:cs typeface="Arial" panose="020B0604020202020204" pitchFamily="34" charset="0"/>
              </a:rPr>
              <a:t>Inclusion not recommended</a:t>
            </a:r>
            <a:endParaRPr lang="en-US" sz="1000" b="1" i="1" dirty="0">
              <a:solidFill>
                <a:srgbClr val="9D2235"/>
              </a:solidFill>
              <a:latin typeface="Arial" panose="020B0604020202020204" pitchFamily="34" charset="0"/>
              <a:cs typeface="Arial" panose="020B0604020202020204" pitchFamily="34" charset="0"/>
            </a:endParaRPr>
          </a:p>
        </p:txBody>
      </p:sp>
      <p:sp>
        <p:nvSpPr>
          <p:cNvPr id="24" name="Rounded Rectangle 23"/>
          <p:cNvSpPr/>
          <p:nvPr/>
        </p:nvSpPr>
        <p:spPr>
          <a:xfrm>
            <a:off x="6553200" y="2924175"/>
            <a:ext cx="2133600" cy="533400"/>
          </a:xfrm>
          <a:prstGeom prst="roundRect">
            <a:avLst>
              <a:gd name="adj" fmla="val 50000"/>
            </a:avLst>
          </a:prstGeom>
          <a:noFill/>
          <a:ln w="12700">
            <a:solidFill>
              <a:srgbClr val="008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rgbClr val="008578"/>
                </a:solidFill>
                <a:latin typeface="Arial" panose="020B0604020202020204" pitchFamily="34" charset="0"/>
                <a:cs typeface="Arial" panose="020B0604020202020204" pitchFamily="34" charset="0"/>
              </a:rPr>
              <a:t>Sum 9 – 12 (Average 2.25 – 3)</a:t>
            </a:r>
          </a:p>
          <a:p>
            <a:pPr algn="ctr"/>
            <a:r>
              <a:rPr lang="en-US" sz="1000" b="1" dirty="0" smtClean="0">
                <a:solidFill>
                  <a:srgbClr val="008578"/>
                </a:solidFill>
                <a:latin typeface="Arial" panose="020B0604020202020204" pitchFamily="34" charset="0"/>
                <a:cs typeface="Arial" panose="020B0604020202020204" pitchFamily="34" charset="0"/>
              </a:rPr>
              <a:t>Good</a:t>
            </a:r>
          </a:p>
          <a:p>
            <a:pPr algn="ctr"/>
            <a:r>
              <a:rPr lang="en-US" sz="1000" b="1" i="1" dirty="0" smtClean="0">
                <a:solidFill>
                  <a:srgbClr val="008578"/>
                </a:solidFill>
                <a:latin typeface="Arial" panose="020B0604020202020204" pitchFamily="34" charset="0"/>
                <a:cs typeface="Arial" panose="020B0604020202020204" pitchFamily="34" charset="0"/>
              </a:rPr>
              <a:t>Inclusion recommended</a:t>
            </a:r>
            <a:endParaRPr lang="en-US" sz="1000" b="1" i="1" dirty="0">
              <a:solidFill>
                <a:srgbClr val="008578"/>
              </a:solidFill>
              <a:latin typeface="Arial" panose="020B0604020202020204" pitchFamily="34" charset="0"/>
              <a:cs typeface="Arial" panose="020B0604020202020204" pitchFamily="34" charset="0"/>
            </a:endParaRPr>
          </a:p>
        </p:txBody>
      </p:sp>
      <p:sp>
        <p:nvSpPr>
          <p:cNvPr id="25" name="Rounded Rectangle 24"/>
          <p:cNvSpPr/>
          <p:nvPr/>
        </p:nvSpPr>
        <p:spPr>
          <a:xfrm>
            <a:off x="6553200" y="3609975"/>
            <a:ext cx="2133600" cy="533400"/>
          </a:xfrm>
          <a:prstGeom prst="roundRect">
            <a:avLst>
              <a:gd name="adj" fmla="val 50000"/>
            </a:avLst>
          </a:prstGeom>
          <a:noFill/>
          <a:ln w="12700">
            <a:solidFill>
              <a:srgbClr val="008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rgbClr val="008578"/>
                </a:solidFill>
                <a:latin typeface="Arial" panose="020B0604020202020204" pitchFamily="34" charset="0"/>
                <a:cs typeface="Arial" panose="020B0604020202020204" pitchFamily="34" charset="0"/>
              </a:rPr>
              <a:t>Sum 13 – 16 (Average 3.25 – 4)</a:t>
            </a:r>
          </a:p>
          <a:p>
            <a:pPr algn="ctr"/>
            <a:r>
              <a:rPr lang="en-US" sz="1000" b="1" dirty="0" smtClean="0">
                <a:solidFill>
                  <a:srgbClr val="008578"/>
                </a:solidFill>
                <a:latin typeface="Arial" panose="020B0604020202020204" pitchFamily="34" charset="0"/>
                <a:cs typeface="Arial" panose="020B0604020202020204" pitchFamily="34" charset="0"/>
              </a:rPr>
              <a:t>Strong</a:t>
            </a:r>
            <a:endParaRPr lang="en-US" sz="1000" b="1" dirty="0" smtClean="0">
              <a:solidFill>
                <a:srgbClr val="008578"/>
              </a:solidFill>
              <a:latin typeface="Arial" panose="020B0604020202020204" pitchFamily="34" charset="0"/>
              <a:cs typeface="Arial" panose="020B0604020202020204" pitchFamily="34" charset="0"/>
            </a:endParaRPr>
          </a:p>
          <a:p>
            <a:pPr algn="ctr"/>
            <a:r>
              <a:rPr lang="en-US" sz="1000" b="1" i="1" dirty="0" smtClean="0">
                <a:solidFill>
                  <a:srgbClr val="008578"/>
                </a:solidFill>
                <a:latin typeface="Arial" panose="020B0604020202020204" pitchFamily="34" charset="0"/>
                <a:cs typeface="Arial" panose="020B0604020202020204" pitchFamily="34" charset="0"/>
              </a:rPr>
              <a:t>Inclusion recommended</a:t>
            </a:r>
            <a:endParaRPr lang="en-US" sz="1000" b="1" i="1" dirty="0">
              <a:solidFill>
                <a:srgbClr val="008578"/>
              </a:solidFill>
              <a:latin typeface="Arial" panose="020B0604020202020204" pitchFamily="34" charset="0"/>
              <a:cs typeface="Arial" panose="020B0604020202020204" pitchFamily="34" charset="0"/>
            </a:endParaRPr>
          </a:p>
        </p:txBody>
      </p:sp>
      <p:cxnSp>
        <p:nvCxnSpPr>
          <p:cNvPr id="26" name="Elbow Connector 25"/>
          <p:cNvCxnSpPr>
            <a:stCxn id="9" idx="3"/>
            <a:endCxn id="21" idx="1"/>
          </p:cNvCxnSpPr>
          <p:nvPr/>
        </p:nvCxnSpPr>
        <p:spPr>
          <a:xfrm flipV="1">
            <a:off x="5943600" y="1819275"/>
            <a:ext cx="609600" cy="1103376"/>
          </a:xfrm>
          <a:prstGeom prst="bentConnector3">
            <a:avLst/>
          </a:prstGeom>
          <a:ln>
            <a:solidFill>
              <a:srgbClr val="00548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9" idx="3"/>
            <a:endCxn id="23" idx="1"/>
          </p:cNvCxnSpPr>
          <p:nvPr/>
        </p:nvCxnSpPr>
        <p:spPr>
          <a:xfrm flipV="1">
            <a:off x="5943600" y="2505075"/>
            <a:ext cx="609600" cy="417576"/>
          </a:xfrm>
          <a:prstGeom prst="bentConnector3">
            <a:avLst/>
          </a:prstGeom>
          <a:ln>
            <a:solidFill>
              <a:srgbClr val="00548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9" idx="3"/>
            <a:endCxn id="24" idx="1"/>
          </p:cNvCxnSpPr>
          <p:nvPr/>
        </p:nvCxnSpPr>
        <p:spPr>
          <a:xfrm>
            <a:off x="5943600" y="2922651"/>
            <a:ext cx="609600" cy="268224"/>
          </a:xfrm>
          <a:prstGeom prst="bentConnector3">
            <a:avLst/>
          </a:prstGeom>
          <a:ln>
            <a:solidFill>
              <a:srgbClr val="00548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9" idx="3"/>
            <a:endCxn id="25" idx="1"/>
          </p:cNvCxnSpPr>
          <p:nvPr/>
        </p:nvCxnSpPr>
        <p:spPr>
          <a:xfrm>
            <a:off x="5943600" y="2922651"/>
            <a:ext cx="609600" cy="954024"/>
          </a:xfrm>
          <a:prstGeom prst="bentConnector3">
            <a:avLst/>
          </a:prstGeom>
          <a:ln>
            <a:solidFill>
              <a:srgbClr val="00548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867400" y="2933086"/>
            <a:ext cx="381000" cy="215444"/>
          </a:xfrm>
          <a:prstGeom prst="rect">
            <a:avLst/>
          </a:prstGeom>
          <a:noFill/>
          <a:ln>
            <a:noFill/>
          </a:ln>
        </p:spPr>
        <p:txBody>
          <a:bodyPr wrap="square" rtlCol="0" anchor="ctr" anchorCtr="0">
            <a:spAutoFit/>
          </a:bodyPr>
          <a:lstStyle/>
          <a:p>
            <a:pPr algn="ctr"/>
            <a:r>
              <a:rPr lang="en-US" sz="800" dirty="0" smtClean="0">
                <a:solidFill>
                  <a:srgbClr val="005480"/>
                </a:solidFill>
              </a:rPr>
              <a:t>Yes</a:t>
            </a:r>
            <a:endParaRPr lang="en-US" sz="800" i="1" dirty="0">
              <a:solidFill>
                <a:srgbClr val="005480"/>
              </a:solidFill>
            </a:endParaRPr>
          </a:p>
        </p:txBody>
      </p:sp>
      <p:cxnSp>
        <p:nvCxnSpPr>
          <p:cNvPr id="8" name="Elbow Connector 7"/>
          <p:cNvCxnSpPr>
            <a:stCxn id="9" idx="0"/>
            <a:endCxn id="21" idx="1"/>
          </p:cNvCxnSpPr>
          <p:nvPr/>
        </p:nvCxnSpPr>
        <p:spPr>
          <a:xfrm rot="5400000" flipH="1" flipV="1">
            <a:off x="5545074" y="1455801"/>
            <a:ext cx="644652" cy="1371600"/>
          </a:xfrm>
          <a:prstGeom prst="bentConnector2">
            <a:avLst/>
          </a:prstGeom>
          <a:ln>
            <a:solidFill>
              <a:srgbClr val="00548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876800" y="2085975"/>
            <a:ext cx="381000" cy="215444"/>
          </a:xfrm>
          <a:prstGeom prst="rect">
            <a:avLst/>
          </a:prstGeom>
          <a:noFill/>
          <a:ln>
            <a:noFill/>
          </a:ln>
        </p:spPr>
        <p:txBody>
          <a:bodyPr wrap="square" rtlCol="0" anchor="ctr" anchorCtr="0">
            <a:spAutoFit/>
          </a:bodyPr>
          <a:lstStyle/>
          <a:p>
            <a:pPr algn="ctr"/>
            <a:r>
              <a:rPr lang="en-US" sz="800" dirty="0" smtClean="0">
                <a:solidFill>
                  <a:srgbClr val="005480"/>
                </a:solidFill>
              </a:rPr>
              <a:t>No</a:t>
            </a:r>
            <a:endParaRPr lang="en-US" sz="800" i="1" dirty="0">
              <a:solidFill>
                <a:srgbClr val="005480"/>
              </a:solidFill>
            </a:endParaRPr>
          </a:p>
        </p:txBody>
      </p:sp>
    </p:spTree>
    <p:extLst>
      <p:ext uri="{BB962C8B-B14F-4D97-AF65-F5344CB8AC3E}">
        <p14:creationId xmlns:p14="http://schemas.microsoft.com/office/powerpoint/2010/main" val="1760762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34333404"/>
              </p:ext>
            </p:extLst>
          </p:nvPr>
        </p:nvGraphicFramePr>
        <p:xfrm>
          <a:off x="685800" y="605790"/>
          <a:ext cx="7772400" cy="3818382"/>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Influenza vaccination coverage among healthcare personnel</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81915">
                <a:tc gridSpan="7">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Percentage of healthcare personnel (HCP) who receive the influenza vaccination</a:t>
                      </a:r>
                      <a:endParaRPr lang="en-US" sz="1100" dirty="0">
                        <a:effectLst/>
                        <a:latin typeface="Calibri"/>
                        <a:ea typeface="Calibri"/>
                        <a:cs typeface="Times New Roman"/>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7277">
                <a:tc>
                  <a:txBody>
                    <a:bodyPr/>
                    <a:lstStyle/>
                    <a:p>
                      <a:pPr marL="0" marR="0">
                        <a:lnSpc>
                          <a:spcPct val="115000"/>
                        </a:lnSpc>
                        <a:spcBef>
                          <a:spcPts val="0"/>
                        </a:spcBef>
                        <a:spcAft>
                          <a:spcPts val="0"/>
                        </a:spcAft>
                      </a:pPr>
                      <a:r>
                        <a:rPr lang="en-US" sz="1200" i="1" kern="1200" dirty="0">
                          <a:solidFill>
                            <a:srgbClr val="A0A0A4"/>
                          </a:solidFill>
                          <a:effectLst/>
                          <a:latin typeface="Calibri"/>
                          <a:ea typeface="Osaka"/>
                          <a:cs typeface="Arial"/>
                        </a:rPr>
                        <a:t>Steward</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dirty="0">
                          <a:solidFill>
                            <a:srgbClr val="A0A0A4"/>
                          </a:solidFill>
                          <a:effectLst/>
                          <a:latin typeface="Calibri"/>
                          <a:ea typeface="Osaka"/>
                          <a:cs typeface="Arial"/>
                        </a:rPr>
                        <a:t>CDC</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008578"/>
                          </a:solidFill>
                          <a:effectLst/>
                          <a:latin typeface="Calibri"/>
                          <a:ea typeface="Osaka"/>
                          <a:cs typeface="Arial"/>
                        </a:rPr>
                        <a:t>Endorsed (0431)</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dirty="0">
                          <a:solidFill>
                            <a:srgbClr val="A0A0A4"/>
                          </a:solidFill>
                          <a:effectLst/>
                          <a:latin typeface="Calibri"/>
                          <a:ea typeface="Osaka"/>
                          <a:cs typeface="Arial"/>
                        </a:rPr>
                        <a:t>Dana </a:t>
                      </a:r>
                      <a:r>
                        <a:rPr lang="en-US" sz="1500" kern="1200" dirty="0" err="1">
                          <a:solidFill>
                            <a:srgbClr val="A0A0A4"/>
                          </a:solidFill>
                          <a:effectLst/>
                          <a:latin typeface="Calibri"/>
                          <a:ea typeface="Osaka"/>
                          <a:cs typeface="Arial"/>
                        </a:rPr>
                        <a:t>Safran</a:t>
                      </a:r>
                      <a:r>
                        <a:rPr lang="en-US" sz="1500" kern="1200" dirty="0">
                          <a:solidFill>
                            <a:srgbClr val="A0A0A4"/>
                          </a:solidFill>
                          <a:effectLst/>
                          <a:latin typeface="Calibri"/>
                          <a:ea typeface="Osaka"/>
                          <a:cs typeface="Arial"/>
                        </a:rPr>
                        <a:t>, BCBSMA</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152907">
                <a:tc gridSpan="3">
                  <a:txBody>
                    <a:bodyPr/>
                    <a:lstStyle/>
                    <a:p>
                      <a:pPr marL="0" marR="0">
                        <a:lnSpc>
                          <a:spcPct val="115000"/>
                        </a:lnSpc>
                        <a:spcBef>
                          <a:spcPts val="0"/>
                        </a:spcBef>
                        <a:spcAft>
                          <a:spcPts val="0"/>
                        </a:spcAft>
                      </a:pPr>
                      <a:r>
                        <a:rPr lang="en-US" sz="2500" kern="1200" dirty="0">
                          <a:solidFill>
                            <a:srgbClr val="FFFFFF"/>
                          </a:solidFill>
                          <a:effectLst/>
                          <a:latin typeface="Calibri"/>
                          <a:ea typeface="Osaka"/>
                          <a:cs typeface="Arial"/>
                        </a:rPr>
                        <a:t>Strong</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dirty="0">
                          <a:solidFill>
                            <a:srgbClr val="FFFFFF"/>
                          </a:solidFill>
                          <a:effectLst/>
                          <a:latin typeface="Calibri"/>
                          <a:ea typeface="Osaka"/>
                          <a:cs typeface="Arial"/>
                        </a:rPr>
                        <a:t>14</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dirty="0">
                          <a:solidFill>
                            <a:srgbClr val="FFFFFF"/>
                          </a:solidFill>
                          <a:effectLst/>
                          <a:latin typeface="Calibri"/>
                          <a:ea typeface="Osaka"/>
                          <a:cs typeface="Arial"/>
                        </a:rPr>
                        <a:t>Recommended for inclusion</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Measure tested well. However, there is no gold standard for comparison, especially for HCP who decline vaccination.</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35761">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Vaccination of HCP is associated with reduced work absenteeism and fewer patient deaths. HCP can voluntarily decline vaccination, hindering efforts to increase rates.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Already publicly reported by CMS.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Already used and publicly reported by CMS on a facility </a:t>
                      </a:r>
                      <a:r>
                        <a:rPr lang="en-US" sz="1200" kern="1200" dirty="0" smtClean="0">
                          <a:solidFill>
                            <a:srgbClr val="005480"/>
                          </a:solidFill>
                          <a:effectLst/>
                          <a:latin typeface="Calibri"/>
                          <a:ea typeface="Osaka"/>
                          <a:cs typeface="Arial"/>
                        </a:rPr>
                        <a:t>level.</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4139699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93541439"/>
              </p:ext>
            </p:extLst>
          </p:nvPr>
        </p:nvGraphicFramePr>
        <p:xfrm>
          <a:off x="685800" y="605790"/>
          <a:ext cx="7772400" cy="4210434"/>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HBIPS-1: Admission screening for violence risk, substance use, psychological trauma history and patient strengths completed</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112395">
                <a:tc gridSpan="7">
                  <a:txBody>
                    <a:bodyPr/>
                    <a:lstStyle/>
                    <a:p>
                      <a:pPr>
                        <a:lnSpc>
                          <a:spcPct val="115000"/>
                        </a:lnSpc>
                      </a:pPr>
                      <a:r>
                        <a:rPr lang="en-US" sz="1100" i="1" dirty="0" smtClean="0">
                          <a:solidFill>
                            <a:srgbClr val="005480"/>
                          </a:solidFill>
                          <a:effectLst/>
                          <a:latin typeface="Calibri"/>
                        </a:rPr>
                        <a:t>Patients admitted to a hospital-based inpatient psychiatric setting who are screened within the first three days of hospitalization for all of the following: risk of violence to self or others, substance use, psychological trauma history and patient strengths.</a:t>
                      </a: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2578">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dirty="0">
                          <a:solidFill>
                            <a:srgbClr val="A0A0A4"/>
                          </a:solidFill>
                          <a:effectLst/>
                          <a:latin typeface="Calibri"/>
                          <a:ea typeface="Osaka"/>
                          <a:cs typeface="Arial"/>
                        </a:rPr>
                        <a:t>Joint Commission</a:t>
                      </a:r>
                      <a:endParaRPr lang="en-US" sz="1100" dirty="0">
                        <a:effectLst/>
                        <a:latin typeface="Calibri"/>
                        <a:ea typeface="Calibri"/>
                        <a:cs typeface="Times New Roman"/>
                      </a:endParaRPr>
                    </a:p>
                  </a:txBody>
                  <a:tcPr marL="9525" marT="9525" marB="0" anchor="ctr">
                    <a:lnL>
                      <a:noFill/>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lnSpc>
                          <a:spcPct val="115000"/>
                        </a:lnSpc>
                        <a:spcBef>
                          <a:spcPts val="0"/>
                        </a:spcBef>
                        <a:spcAft>
                          <a:spcPts val="0"/>
                        </a:spcAft>
                      </a:pPr>
                      <a:r>
                        <a:rPr lang="en-US" sz="1500" kern="1200">
                          <a:solidFill>
                            <a:srgbClr val="008578"/>
                          </a:solidFill>
                          <a:effectLst/>
                          <a:latin typeface="Calibri"/>
                          <a:ea typeface="Osaka"/>
                          <a:cs typeface="Arial"/>
                        </a:rPr>
                        <a:t>Endorsed (1922)</a:t>
                      </a:r>
                      <a:endParaRPr lang="en-US" sz="1100">
                        <a:effectLst/>
                        <a:latin typeface="Calibri"/>
                        <a:ea typeface="Calibri"/>
                        <a:cs typeface="Times New Roman"/>
                      </a:endParaRPr>
                    </a:p>
                  </a:txBody>
                  <a:tcPr marR="9525" marT="9525" marB="0" anchor="ctr"/>
                </a:tc>
              </a:tr>
              <a:tr h="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Dana Safran, BCBSMA</a:t>
                      </a:r>
                      <a:endParaRPr lang="en-US" sz="1100">
                        <a:effectLst/>
                        <a:latin typeface="Calibri"/>
                        <a:ea typeface="Calibri"/>
                        <a:cs typeface="Times New Roman"/>
                      </a:endParaRPr>
                    </a:p>
                  </a:txBody>
                  <a:tcPr marL="9525" marT="9525" marB="0" anchor="ctr">
                    <a:lnL>
                      <a:noFill/>
                    </a:lnL>
                    <a:lnB w="28575" cap="flat" cmpd="sng" algn="ctr">
                      <a:solidFill>
                        <a:schemeClr val="bg1"/>
                      </a:solidFill>
                      <a:prstDash val="solid"/>
                      <a:round/>
                      <a:headEnd type="none" w="med" len="med"/>
                      <a:tailEnd type="none" w="med" len="med"/>
                    </a:lnB>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376808">
                <a:tc gridSpan="3">
                  <a:txBody>
                    <a:bodyPr/>
                    <a:lstStyle/>
                    <a:p>
                      <a:pPr marL="0" marR="0">
                        <a:lnSpc>
                          <a:spcPct val="115000"/>
                        </a:lnSpc>
                        <a:spcBef>
                          <a:spcPts val="0"/>
                        </a:spcBef>
                        <a:spcAft>
                          <a:spcPts val="0"/>
                        </a:spcAft>
                      </a:pPr>
                      <a:r>
                        <a:rPr lang="en-US" sz="2500" kern="1200" dirty="0">
                          <a:solidFill>
                            <a:srgbClr val="FFFFFF"/>
                          </a:solidFill>
                          <a:effectLst/>
                          <a:latin typeface="Calibri"/>
                          <a:ea typeface="Osaka"/>
                          <a:cs typeface="Arial"/>
                        </a:rPr>
                        <a:t>Strong</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dirty="0">
                          <a:solidFill>
                            <a:srgbClr val="FFFFFF"/>
                          </a:solidFill>
                          <a:effectLst/>
                          <a:latin typeface="Calibri"/>
                          <a:ea typeface="Osaka"/>
                          <a:cs typeface="Arial"/>
                        </a:rPr>
                        <a:t>14</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dirty="0">
                          <a:solidFill>
                            <a:srgbClr val="FFFFFF"/>
                          </a:solidFill>
                          <a:effectLst/>
                          <a:latin typeface="Calibri"/>
                          <a:ea typeface="Osaka"/>
                          <a:cs typeface="Arial"/>
                        </a:rPr>
                        <a:t>Recommended for inclusion</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253935">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All of the HBIPS measures have undergone a rigorous process of public comment and  testing.</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207262">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Amenability to Targeted Improvement</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3</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There is evidence to support integration of substance abuse and traditional mental health treatment, but there is no specific </a:t>
                      </a:r>
                      <a:r>
                        <a:rPr lang="en-US" sz="1200" kern="1200" dirty="0" smtClean="0">
                          <a:solidFill>
                            <a:srgbClr val="005480"/>
                          </a:solidFill>
                          <a:effectLst/>
                          <a:latin typeface="Calibri"/>
                          <a:ea typeface="Osaka"/>
                          <a:cs typeface="Arial"/>
                        </a:rPr>
                        <a:t>link </a:t>
                      </a:r>
                      <a:r>
                        <a:rPr lang="en-US" sz="1200" kern="1200" dirty="0">
                          <a:solidFill>
                            <a:srgbClr val="005480"/>
                          </a:solidFill>
                          <a:effectLst/>
                          <a:latin typeface="Calibri"/>
                          <a:ea typeface="Osaka"/>
                          <a:cs typeface="Arial"/>
                        </a:rPr>
                        <a:t>between this measure and outcomes.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312989">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Already used and publicly reported by TJC on a facility level, but not available on Hospital </a:t>
                      </a:r>
                      <a:r>
                        <a:rPr lang="en-US" sz="1200" kern="1200" dirty="0" smtClean="0">
                          <a:solidFill>
                            <a:srgbClr val="005480"/>
                          </a:solidFill>
                          <a:effectLst/>
                          <a:latin typeface="Calibri"/>
                          <a:ea typeface="Osaka"/>
                          <a:cs typeface="Arial"/>
                        </a:rPr>
                        <a:t>Compare.</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Already used and publicly reported by TJC on a facility </a:t>
                      </a:r>
                      <a:r>
                        <a:rPr lang="en-US" sz="1200" kern="1200" dirty="0" smtClean="0">
                          <a:solidFill>
                            <a:srgbClr val="005480"/>
                          </a:solidFill>
                          <a:effectLst/>
                          <a:latin typeface="Calibri"/>
                          <a:ea typeface="Osaka"/>
                          <a:cs typeface="Arial"/>
                        </a:rPr>
                        <a:t>level.</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1953090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53392301"/>
              </p:ext>
            </p:extLst>
          </p:nvPr>
        </p:nvGraphicFramePr>
        <p:xfrm>
          <a:off x="685800" y="605790"/>
          <a:ext cx="7772400" cy="4028694"/>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HBIPS-2: Hours of physical constraint</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 total number of hours that all patients admitted to a hospital-based inpatient psychiatric setting were maintained in physical restraint.</a:t>
                      </a:r>
                      <a:endParaRPr lang="en-US" sz="1100" dirty="0">
                        <a:effectLst/>
                        <a:latin typeface="Calibri"/>
                        <a:ea typeface="Calibri"/>
                        <a:cs typeface="Times New Roman"/>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3246">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Joint Commission</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008578"/>
                          </a:solidFill>
                          <a:effectLst/>
                          <a:latin typeface="Calibri"/>
                          <a:ea typeface="Osaka"/>
                          <a:cs typeface="Arial"/>
                        </a:rPr>
                        <a:t>Endorsed (0640)</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Dana Safran, BCBSMA</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0">
                <a:tc gridSpan="3">
                  <a:txBody>
                    <a:bodyPr/>
                    <a:lstStyle/>
                    <a:p>
                      <a:pPr marL="0" marR="0">
                        <a:lnSpc>
                          <a:spcPct val="115000"/>
                        </a:lnSpc>
                        <a:spcBef>
                          <a:spcPts val="0"/>
                        </a:spcBef>
                        <a:spcAft>
                          <a:spcPts val="0"/>
                        </a:spcAft>
                      </a:pPr>
                      <a:r>
                        <a:rPr lang="en-US" sz="2500" kern="1200">
                          <a:solidFill>
                            <a:srgbClr val="FFFFFF"/>
                          </a:solidFill>
                          <a:effectLst/>
                          <a:latin typeface="Calibri"/>
                          <a:ea typeface="Osaka"/>
                          <a:cs typeface="Arial"/>
                        </a:rPr>
                        <a:t>Strong</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a:solidFill>
                            <a:srgbClr val="FFFFFF"/>
                          </a:solidFill>
                          <a:effectLst/>
                          <a:latin typeface="Calibri"/>
                          <a:ea typeface="Osaka"/>
                          <a:cs typeface="Arial"/>
                        </a:rPr>
                        <a:t>15</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a:solidFill>
                            <a:srgbClr val="FFFFFF"/>
                          </a:solidFill>
                          <a:effectLst/>
                          <a:latin typeface="Calibri"/>
                          <a:ea typeface="Osaka"/>
                          <a:cs typeface="Arial"/>
                        </a:rPr>
                        <a:t>Recommended for inclusion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a:solidFill>
                            <a:srgbClr val="FFFFFF"/>
                          </a:solidFill>
                          <a:effectLst/>
                          <a:latin typeface="Calibri"/>
                          <a:ea typeface="Osaka"/>
                          <a:cs typeface="Arial"/>
                        </a:rPr>
                        <a:t>3</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All of the HBIPS measures have undergone a rigorous process of public comment and  testing.</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4173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There are documented interventions that facilities can take to reduce use of physical constraints.</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Requires chart review, but is already publicly reported by CMS.</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Already used and publicly reported by CMS on a facility </a:t>
                      </a:r>
                      <a:r>
                        <a:rPr lang="en-US" sz="1200" kern="1200" dirty="0" smtClean="0">
                          <a:solidFill>
                            <a:srgbClr val="005480"/>
                          </a:solidFill>
                          <a:effectLst/>
                          <a:latin typeface="Calibri"/>
                          <a:ea typeface="Osaka"/>
                          <a:cs typeface="Arial"/>
                        </a:rPr>
                        <a:t>level.</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3698297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89647432"/>
              </p:ext>
            </p:extLst>
          </p:nvPr>
        </p:nvGraphicFramePr>
        <p:xfrm>
          <a:off x="685800" y="605790"/>
          <a:ext cx="7772400" cy="3922395"/>
        </p:xfrm>
        <a:graphic>
          <a:graphicData uri="http://schemas.openxmlformats.org/drawingml/2006/table">
            <a:tbl>
              <a:tblPr firstRow="1" bandRow="1">
                <a:tableStyleId>{2D5ABB26-0587-4C30-8999-92F81FD0307C}</a:tableStyleId>
              </a:tblPr>
              <a:tblGrid>
                <a:gridCol w="609600"/>
                <a:gridCol w="381000"/>
                <a:gridCol w="641603"/>
                <a:gridCol w="282381"/>
                <a:gridCol w="489252"/>
                <a:gridCol w="3006364"/>
                <a:gridCol w="2362200"/>
              </a:tblGrid>
              <a:tr h="228600">
                <a:tc gridSpan="7">
                  <a:txBody>
                    <a:bodyPr/>
                    <a:lstStyle/>
                    <a:p>
                      <a:pPr marL="0" marR="0">
                        <a:lnSpc>
                          <a:spcPct val="115000"/>
                        </a:lnSpc>
                        <a:spcBef>
                          <a:spcPts val="0"/>
                        </a:spcBef>
                        <a:spcAft>
                          <a:spcPts val="0"/>
                        </a:spcAft>
                      </a:pPr>
                      <a:r>
                        <a:rPr lang="en-US" sz="2000" kern="1200" dirty="0">
                          <a:solidFill>
                            <a:srgbClr val="005480"/>
                          </a:solidFill>
                          <a:effectLst/>
                          <a:latin typeface="Calibri"/>
                          <a:ea typeface="Osaka"/>
                          <a:cs typeface="Arial"/>
                        </a:rPr>
                        <a:t>HBIPS-3: Hours of seclusion use</a:t>
                      </a:r>
                      <a:endParaRPr lang="en-US" sz="1100" dirty="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65760">
                <a:tc gridSpan="7">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The total number of hours that all patients admitted to a hospital-based inpatient psychiatric setting were held in seclusion.</a:t>
                      </a:r>
                      <a:endParaRPr lang="en-US" sz="1100" dirty="0">
                        <a:effectLst/>
                        <a:latin typeface="Calibri"/>
                        <a:ea typeface="Calibri"/>
                        <a:cs typeface="Times New Roman"/>
                      </a:endParaRPr>
                    </a:p>
                  </a:txBody>
                  <a:tcPr marL="9525" marT="9525">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7160">
                <a:tc>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Steward</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Joint Commission</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5000"/>
                        </a:lnSpc>
                        <a:spcBef>
                          <a:spcPts val="0"/>
                        </a:spcBef>
                        <a:spcAft>
                          <a:spcPts val="0"/>
                        </a:spcAft>
                      </a:pPr>
                      <a:r>
                        <a:rPr lang="en-US" sz="1500" kern="1200">
                          <a:solidFill>
                            <a:srgbClr val="008578"/>
                          </a:solidFill>
                          <a:effectLst/>
                          <a:latin typeface="Calibri"/>
                          <a:ea typeface="Osaka"/>
                          <a:cs typeface="Arial"/>
                        </a:rPr>
                        <a:t>Endorsed (0641)</a:t>
                      </a:r>
                      <a:endParaRPr lang="en-US" sz="1100">
                        <a:effectLst/>
                        <a:latin typeface="Calibri"/>
                        <a:ea typeface="Calibri"/>
                        <a:cs typeface="Times New Roman"/>
                      </a:endParaRPr>
                    </a:p>
                  </a:txBody>
                  <a:tcPr marR="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60960">
                <a:tc gridSpan="2">
                  <a:txBody>
                    <a:bodyPr/>
                    <a:lstStyle/>
                    <a:p>
                      <a:pPr marL="0" marR="0">
                        <a:lnSpc>
                          <a:spcPct val="115000"/>
                        </a:lnSpc>
                        <a:spcBef>
                          <a:spcPts val="0"/>
                        </a:spcBef>
                        <a:spcAft>
                          <a:spcPts val="0"/>
                        </a:spcAft>
                      </a:pPr>
                      <a:r>
                        <a:rPr lang="en-US" sz="1200" i="1" kern="1200">
                          <a:solidFill>
                            <a:srgbClr val="A0A0A4"/>
                          </a:solidFill>
                          <a:effectLst/>
                          <a:latin typeface="Calibri"/>
                          <a:ea typeface="Osaka"/>
                          <a:cs typeface="Arial"/>
                        </a:rPr>
                        <a:t>Nominated by</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5">
                  <a:txBody>
                    <a:bodyPr/>
                    <a:lstStyle/>
                    <a:p>
                      <a:pPr marL="0" marR="0">
                        <a:lnSpc>
                          <a:spcPct val="115000"/>
                        </a:lnSpc>
                        <a:spcBef>
                          <a:spcPts val="0"/>
                        </a:spcBef>
                        <a:spcAft>
                          <a:spcPts val="0"/>
                        </a:spcAft>
                      </a:pPr>
                      <a:r>
                        <a:rPr lang="en-US" sz="1500" kern="1200">
                          <a:solidFill>
                            <a:srgbClr val="A0A0A4"/>
                          </a:solidFill>
                          <a:effectLst/>
                          <a:latin typeface="Calibri"/>
                          <a:ea typeface="Osaka"/>
                          <a:cs typeface="Arial"/>
                        </a:rPr>
                        <a:t>Dana Safran, BCBSMA</a:t>
                      </a:r>
                      <a:endParaRPr lang="en-US" sz="1100">
                        <a:effectLst/>
                        <a:latin typeface="Calibri"/>
                        <a:ea typeface="Calibri"/>
                        <a:cs typeface="Times New Roman"/>
                      </a:endParaRPr>
                    </a:p>
                  </a:txBody>
                  <a:tcPr marL="9525" marT="952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533400">
                <a:tc gridSpan="3">
                  <a:txBody>
                    <a:bodyPr/>
                    <a:lstStyle/>
                    <a:p>
                      <a:pPr marL="0" marR="0">
                        <a:lnSpc>
                          <a:spcPct val="115000"/>
                        </a:lnSpc>
                        <a:spcBef>
                          <a:spcPts val="0"/>
                        </a:spcBef>
                        <a:spcAft>
                          <a:spcPts val="0"/>
                        </a:spcAft>
                      </a:pPr>
                      <a:r>
                        <a:rPr lang="en-US" sz="2500" kern="1200">
                          <a:solidFill>
                            <a:srgbClr val="FFFFFF"/>
                          </a:solidFill>
                          <a:effectLst/>
                          <a:latin typeface="Calibri"/>
                          <a:ea typeface="Osaka"/>
                          <a:cs typeface="Arial"/>
                        </a:rPr>
                        <a:t>Strong</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500" b="1" kern="1200">
                          <a:solidFill>
                            <a:srgbClr val="FFFFFF"/>
                          </a:solidFill>
                          <a:effectLst/>
                          <a:latin typeface="Calibri"/>
                          <a:ea typeface="Osaka"/>
                          <a:cs typeface="Arial"/>
                        </a:rPr>
                        <a:t>15</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2500" b="1" kern="1200">
                          <a:solidFill>
                            <a:srgbClr val="FFFFFF"/>
                          </a:solidFill>
                          <a:effectLst/>
                          <a:latin typeface="Calibri"/>
                          <a:ea typeface="Osaka"/>
                          <a:cs typeface="Arial"/>
                        </a:rPr>
                        <a:t>Recommended for inclusion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578"/>
                    </a:solidFill>
                  </a:tcPr>
                </a:tc>
                <a:tc hMerge="1">
                  <a:txBody>
                    <a:bodyPr/>
                    <a:lstStyle/>
                    <a:p>
                      <a:endParaRPr lang="en-US"/>
                    </a:p>
                  </a:txBody>
                  <a:tcPr/>
                </a:tc>
              </a:tr>
              <a:tr h="381000">
                <a:tc gridSpan="4">
                  <a:txBody>
                    <a:bodyPr/>
                    <a:lstStyle/>
                    <a:p>
                      <a:pPr marL="0" marR="0" algn="r">
                        <a:lnSpc>
                          <a:spcPct val="115000"/>
                        </a:lnSpc>
                        <a:spcBef>
                          <a:spcPts val="0"/>
                        </a:spcBef>
                        <a:spcAft>
                          <a:spcPts val="0"/>
                        </a:spcAft>
                      </a:pPr>
                      <a:r>
                        <a:rPr lang="en-US" sz="1200" i="1" kern="1200" dirty="0">
                          <a:solidFill>
                            <a:srgbClr val="A0A0A4"/>
                          </a:solidFill>
                          <a:effectLst/>
                          <a:latin typeface="Calibri"/>
                          <a:ea typeface="Osaka"/>
                          <a:cs typeface="Arial"/>
                        </a:rPr>
                        <a:t>Reliability &amp; Validity</a:t>
                      </a:r>
                      <a:endParaRPr lang="en-US" sz="1100" dirty="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a:solidFill>
                            <a:srgbClr val="FFFFFF"/>
                          </a:solidFill>
                          <a:effectLst/>
                          <a:latin typeface="Calibri"/>
                          <a:ea typeface="Osaka"/>
                          <a:cs typeface="Arial"/>
                        </a:rPr>
                        <a:t>3</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5E2"/>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All of the HBIPS measures have undergone a rigorous process of public comment and  testing.</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13716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Amenability to Targeted Improvement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a:solidFill>
                            <a:srgbClr val="005480"/>
                          </a:solidFill>
                          <a:effectLst/>
                          <a:latin typeface="Calibri"/>
                          <a:ea typeface="Osaka"/>
                          <a:cs typeface="Arial"/>
                        </a:rPr>
                        <a:t>There are documented interventions that facilities can take to reduce use of seclusion.</a:t>
                      </a:r>
                      <a:endParaRPr lang="en-US" sz="110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Ease of Measurement</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Requires chart review, but is already publicly reported by </a:t>
                      </a:r>
                      <a:r>
                        <a:rPr lang="en-US" sz="1200" kern="1200" dirty="0" smtClean="0">
                          <a:solidFill>
                            <a:srgbClr val="005480"/>
                          </a:solidFill>
                          <a:effectLst/>
                          <a:latin typeface="Calibri"/>
                          <a:ea typeface="Osaka"/>
                          <a:cs typeface="Arial"/>
                        </a:rPr>
                        <a:t>CMS.</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r h="0">
                <a:tc gridSpan="4">
                  <a:txBody>
                    <a:bodyPr/>
                    <a:lstStyle/>
                    <a:p>
                      <a:pPr marL="0" marR="0" algn="r">
                        <a:lnSpc>
                          <a:spcPct val="115000"/>
                        </a:lnSpc>
                        <a:spcBef>
                          <a:spcPts val="0"/>
                        </a:spcBef>
                        <a:spcAft>
                          <a:spcPts val="0"/>
                        </a:spcAft>
                      </a:pPr>
                      <a:r>
                        <a:rPr lang="en-US" sz="1200" i="1" kern="1200">
                          <a:solidFill>
                            <a:srgbClr val="A0A0A4"/>
                          </a:solidFill>
                          <a:effectLst/>
                          <a:latin typeface="Calibri"/>
                          <a:ea typeface="Osaka"/>
                          <a:cs typeface="Arial"/>
                        </a:rPr>
                        <a:t>Field Implementation</a:t>
                      </a:r>
                      <a:endParaRPr lang="en-US" sz="1100">
                        <a:effectLst/>
                        <a:latin typeface="Calibri"/>
                        <a:ea typeface="Calibri"/>
                        <a:cs typeface="Times New Roman"/>
                      </a:endParaRPr>
                    </a:p>
                  </a:txBody>
                  <a:tcPr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2500" kern="1200" dirty="0">
                          <a:solidFill>
                            <a:srgbClr val="FFFFFF"/>
                          </a:solidFill>
                          <a:effectLst/>
                          <a:latin typeface="Calibri"/>
                          <a:ea typeface="Osaka"/>
                          <a:cs typeface="Arial"/>
                        </a:rPr>
                        <a:t>4</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8BE20"/>
                    </a:solidFill>
                  </a:tcPr>
                </a:tc>
                <a:tc gridSpan="2">
                  <a:txBody>
                    <a:bodyPr/>
                    <a:lstStyle/>
                    <a:p>
                      <a:pPr marL="0" marR="0">
                        <a:lnSpc>
                          <a:spcPct val="115000"/>
                        </a:lnSpc>
                        <a:spcBef>
                          <a:spcPts val="0"/>
                        </a:spcBef>
                        <a:spcAft>
                          <a:spcPts val="0"/>
                        </a:spcAft>
                      </a:pPr>
                      <a:r>
                        <a:rPr lang="en-US" sz="1200" kern="1200" dirty="0">
                          <a:solidFill>
                            <a:srgbClr val="005480"/>
                          </a:solidFill>
                          <a:effectLst/>
                          <a:latin typeface="Calibri"/>
                          <a:ea typeface="Osaka"/>
                          <a:cs typeface="Arial"/>
                        </a:rPr>
                        <a:t>Already used and publicly reported by CMS on a facility </a:t>
                      </a:r>
                      <a:r>
                        <a:rPr lang="en-US" sz="1200" kern="1200" dirty="0" smtClean="0">
                          <a:solidFill>
                            <a:srgbClr val="005480"/>
                          </a:solidFill>
                          <a:effectLst/>
                          <a:latin typeface="Calibri"/>
                          <a:ea typeface="Osaka"/>
                          <a:cs typeface="Arial"/>
                        </a:rPr>
                        <a:t>level.</a:t>
                      </a:r>
                      <a:endParaRPr lang="en-US" sz="1100" dirty="0">
                        <a:effectLst/>
                        <a:latin typeface="Calibri"/>
                        <a:ea typeface="Calibri"/>
                        <a:cs typeface="Times New Roman"/>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1864124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Bold"/>
        <a:ea typeface="Osaka"/>
        <a:cs typeface=""/>
      </a:majorFont>
      <a:minorFont>
        <a:latin typeface="Verdana Bold"/>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Bold"/>
        <a:ea typeface="Osaka"/>
        <a:cs typeface=""/>
      </a:majorFont>
      <a:minorFont>
        <a:latin typeface="Verdana Bold"/>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Bold"/>
        <a:ea typeface="Osaka"/>
        <a:cs typeface=""/>
      </a:majorFont>
      <a:minorFont>
        <a:latin typeface="Verdana Bold"/>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Bold"/>
        <a:ea typeface="Osaka"/>
        <a:cs typeface=""/>
      </a:majorFont>
      <a:minorFont>
        <a:latin typeface="Verdana Bold"/>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FHC PPT Template (Ben)</Template>
  <TotalTime>0</TotalTime>
  <Words>2780</Words>
  <Application>Microsoft Office PowerPoint</Application>
  <PresentationFormat>On-screen Show (16:9)</PresentationFormat>
  <Paragraphs>441</Paragraphs>
  <Slides>25</Slides>
  <Notes>4</Notes>
  <HiddenSlides>0</HiddenSlides>
  <MMClips>0</MMClips>
  <ScaleCrop>false</ScaleCrop>
  <HeadingPairs>
    <vt:vector size="4" baseType="variant">
      <vt:variant>
        <vt:lpstr>Theme</vt:lpstr>
      </vt:variant>
      <vt:variant>
        <vt:i4>4</vt:i4>
      </vt:variant>
      <vt:variant>
        <vt:lpstr>Slide Titles</vt:lpstr>
      </vt:variant>
      <vt:variant>
        <vt:i4>25</vt:i4>
      </vt:variant>
    </vt:vector>
  </HeadingPairs>
  <TitlesOfParts>
    <vt:vector size="29" baseType="lpstr">
      <vt:lpstr>Blank Presentation</vt:lpstr>
      <vt:lpstr>1_Blank Presentation</vt:lpstr>
      <vt:lpstr>2_Blank Presentation</vt:lpstr>
      <vt:lpstr>3_Blank Presentation</vt:lpstr>
      <vt:lpstr>Statewide Quality Advisory Committee (SQAC) Meeting</vt:lpstr>
      <vt:lpstr>Agenda</vt:lpstr>
      <vt:lpstr>Review of Open Call for Measure Proposals</vt:lpstr>
      <vt:lpstr>Nominated Quality Measures</vt:lpstr>
      <vt:lpstr>Scoring Nominated Measures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Follow-up after hospitalization for mental illness (FUH)</vt:lpstr>
      <vt:lpstr>Informal Submissions (23 Measures)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2013-04-22T13:14:10Z</dcterms:created>
  <dcterms:modified xsi:type="dcterms:W3CDTF">2017-09-18T15:55:28Z</dcterms:modified>
</cp:coreProperties>
</file>