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handoutMasterIdLst>
    <p:handoutMasterId r:id="rId25"/>
  </p:handoutMasterIdLst>
  <p:sldIdLst>
    <p:sldId id="256" r:id="rId2"/>
    <p:sldId id="257" r:id="rId3"/>
    <p:sldId id="301" r:id="rId4"/>
    <p:sldId id="328" r:id="rId5"/>
    <p:sldId id="327" r:id="rId6"/>
    <p:sldId id="336" r:id="rId7"/>
    <p:sldId id="329" r:id="rId8"/>
    <p:sldId id="331" r:id="rId9"/>
    <p:sldId id="333" r:id="rId10"/>
    <p:sldId id="334" r:id="rId11"/>
    <p:sldId id="332" r:id="rId12"/>
    <p:sldId id="318" r:id="rId13"/>
    <p:sldId id="319" r:id="rId14"/>
    <p:sldId id="330" r:id="rId15"/>
    <p:sldId id="321" r:id="rId16"/>
    <p:sldId id="322" r:id="rId17"/>
    <p:sldId id="323" r:id="rId18"/>
    <p:sldId id="324" r:id="rId19"/>
    <p:sldId id="335" r:id="rId20"/>
    <p:sldId id="312" r:id="rId21"/>
    <p:sldId id="297" r:id="rId22"/>
    <p:sldId id="293" r:id="rId23"/>
  </p:sldIdLst>
  <p:sldSz cx="9144000" cy="6858000" type="screen4x3"/>
  <p:notesSz cx="6881813"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 xmlns:p15="http://schemas.microsoft.com/office/powerpoint/2012/main">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60" autoAdjust="0"/>
    <p:restoredTop sz="66629" autoAdjust="0"/>
  </p:normalViewPr>
  <p:slideViewPr>
    <p:cSldViewPr snapToGrid="0" snapToObjects="1" showGuides="1">
      <p:cViewPr varScale="1">
        <p:scale>
          <a:sx n="63" d="100"/>
          <a:sy n="63" d="100"/>
        </p:scale>
        <p:origin x="-2432" y="-56"/>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37" tIns="46219" rIns="92437" bIns="46219"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wrap="square" lIns="92437" tIns="46219" rIns="92437" bIns="46219" numCol="1" anchor="t" anchorCtr="0" compatLnSpc="1">
            <a:prstTxWarp prst="textNoShape">
              <a:avLst/>
            </a:prstTxWarp>
          </a:bodyPr>
          <a:lstStyle>
            <a:lvl1pPr algn="r">
              <a:defRPr sz="1200"/>
            </a:lvl1pPr>
          </a:lstStyle>
          <a:p>
            <a:fld id="{7C334750-2352-4B2E-BA89-7D4D92F6063F}" type="datetimeFigureOut">
              <a:rPr lang="en-US" altLang="en-US"/>
              <a:pPr/>
              <a:t>11/20/2014</a:t>
            </a:fld>
            <a:endParaRPr lang="en-US" alt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37" tIns="46219" rIns="92437" bIns="46219"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wrap="square" lIns="92437" tIns="46219" rIns="92437" bIns="46219"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37" tIns="46219" rIns="92437" bIns="46219"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898102" y="0"/>
            <a:ext cx="2982119" cy="464820"/>
          </a:xfrm>
          <a:prstGeom prst="rect">
            <a:avLst/>
          </a:prstGeom>
        </p:spPr>
        <p:txBody>
          <a:bodyPr vert="horz" wrap="square" lIns="92437" tIns="46219" rIns="92437" bIns="46219" numCol="1" anchor="t" anchorCtr="0" compatLnSpc="1">
            <a:prstTxWarp prst="textNoShape">
              <a:avLst/>
            </a:prstTxWarp>
          </a:bodyPr>
          <a:lstStyle>
            <a:lvl1pPr algn="r">
              <a:defRPr sz="1200"/>
            </a:lvl1pPr>
          </a:lstStyle>
          <a:p>
            <a:fld id="{CEFC4FF3-F2B4-4986-85D7-E6C0D0EDDD3C}" type="datetimeFigureOut">
              <a:rPr lang="en-US" altLang="en-US"/>
              <a:pPr/>
              <a:t>11/20/2014</a:t>
            </a:fld>
            <a:endParaRPr lang="en-US" altLang="en-US"/>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2437" tIns="46219" rIns="92437" bIns="46219" rtlCol="0" anchor="ctr"/>
          <a:lstStyle/>
          <a:p>
            <a:pPr lvl="0"/>
            <a:endParaRPr lang="en-US" noProof="0" smtClean="0"/>
          </a:p>
        </p:txBody>
      </p:sp>
      <p:sp>
        <p:nvSpPr>
          <p:cNvPr id="5" name="Notes Placeholder 4"/>
          <p:cNvSpPr>
            <a:spLocks noGrp="1"/>
          </p:cNvSpPr>
          <p:nvPr>
            <p:ph type="body" sz="quarter" idx="3"/>
          </p:nvPr>
        </p:nvSpPr>
        <p:spPr>
          <a:xfrm>
            <a:off x="688182" y="4415791"/>
            <a:ext cx="5505450" cy="4183380"/>
          </a:xfrm>
          <a:prstGeom prst="rect">
            <a:avLst/>
          </a:prstGeom>
        </p:spPr>
        <p:txBody>
          <a:bodyPr vert="horz" lIns="92437" tIns="46219" rIns="92437" bIns="4621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2437" tIns="46219" rIns="92437" bIns="46219"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wrap="square" lIns="92437" tIns="46219" rIns="92437" bIns="46219"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1052" indent="-288865" eaLnBrk="0" hangingPunct="0">
              <a:defRPr sz="2400">
                <a:solidFill>
                  <a:schemeClr val="tx1"/>
                </a:solidFill>
                <a:latin typeface="Calibri" pitchFamily="34" charset="0"/>
                <a:ea typeface="ＭＳ Ｐゴシック" charset="-128"/>
              </a:defRPr>
            </a:lvl2pPr>
            <a:lvl3pPr marL="1155464" indent="-231093" eaLnBrk="0" hangingPunct="0">
              <a:defRPr sz="2400">
                <a:solidFill>
                  <a:schemeClr val="tx1"/>
                </a:solidFill>
                <a:latin typeface="Calibri" pitchFamily="34" charset="0"/>
                <a:ea typeface="ＭＳ Ｐゴシック" charset="-128"/>
              </a:defRPr>
            </a:lvl3pPr>
            <a:lvl4pPr marL="1617649" indent="-231093" eaLnBrk="0" hangingPunct="0">
              <a:defRPr sz="2400">
                <a:solidFill>
                  <a:schemeClr val="tx1"/>
                </a:solidFill>
                <a:latin typeface="Calibri" pitchFamily="34" charset="0"/>
                <a:ea typeface="ＭＳ Ｐゴシック" charset="-128"/>
              </a:defRPr>
            </a:lvl4pPr>
            <a:lvl5pPr marL="2079834" indent="-231093" eaLnBrk="0" hangingPunct="0">
              <a:defRPr sz="2400">
                <a:solidFill>
                  <a:schemeClr val="tx1"/>
                </a:solidFill>
                <a:latin typeface="Calibri" pitchFamily="34" charset="0"/>
                <a:ea typeface="ＭＳ Ｐゴシック" charset="-128"/>
              </a:defRPr>
            </a:lvl5pPr>
            <a:lvl6pPr marL="2542020" indent="-231093" defTabSz="462185" eaLnBrk="0" fontAlgn="base" hangingPunct="0">
              <a:spcBef>
                <a:spcPct val="0"/>
              </a:spcBef>
              <a:spcAft>
                <a:spcPct val="0"/>
              </a:spcAft>
              <a:defRPr sz="2400">
                <a:solidFill>
                  <a:schemeClr val="tx1"/>
                </a:solidFill>
                <a:latin typeface="Calibri" pitchFamily="34" charset="0"/>
                <a:ea typeface="ＭＳ Ｐゴシック" charset="-128"/>
              </a:defRPr>
            </a:lvl6pPr>
            <a:lvl7pPr marL="3004205" indent="-231093" defTabSz="462185" eaLnBrk="0" fontAlgn="base" hangingPunct="0">
              <a:spcBef>
                <a:spcPct val="0"/>
              </a:spcBef>
              <a:spcAft>
                <a:spcPct val="0"/>
              </a:spcAft>
              <a:defRPr sz="2400">
                <a:solidFill>
                  <a:schemeClr val="tx1"/>
                </a:solidFill>
                <a:latin typeface="Calibri" pitchFamily="34" charset="0"/>
                <a:ea typeface="ＭＳ Ｐゴシック" charset="-128"/>
              </a:defRPr>
            </a:lvl7pPr>
            <a:lvl8pPr marL="3466390" indent="-231093" defTabSz="462185" eaLnBrk="0" fontAlgn="base" hangingPunct="0">
              <a:spcBef>
                <a:spcPct val="0"/>
              </a:spcBef>
              <a:spcAft>
                <a:spcPct val="0"/>
              </a:spcAft>
              <a:defRPr sz="2400">
                <a:solidFill>
                  <a:schemeClr val="tx1"/>
                </a:solidFill>
                <a:latin typeface="Calibri" pitchFamily="34" charset="0"/>
                <a:ea typeface="ＭＳ Ｐゴシック" charset="-128"/>
              </a:defRPr>
            </a:lvl8pPr>
            <a:lvl9pPr marL="3928577" indent="-231093" defTabSz="462185"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11</a:t>
            </a:fld>
            <a:endParaRPr lang="en-US" altLang="en-US"/>
          </a:p>
        </p:txBody>
      </p:sp>
    </p:spTree>
    <p:extLst>
      <p:ext uri="{BB962C8B-B14F-4D97-AF65-F5344CB8AC3E}">
        <p14:creationId xmlns:p14="http://schemas.microsoft.com/office/powerpoint/2010/main" val="2955057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12</a:t>
            </a:fld>
            <a:endParaRPr lang="en-US" altLang="en-US"/>
          </a:p>
        </p:txBody>
      </p:sp>
    </p:spTree>
    <p:extLst>
      <p:ext uri="{BB962C8B-B14F-4D97-AF65-F5344CB8AC3E}">
        <p14:creationId xmlns:p14="http://schemas.microsoft.com/office/powerpoint/2010/main" val="27623007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13</a:t>
            </a:fld>
            <a:endParaRPr lang="en-US" altLang="en-US"/>
          </a:p>
        </p:txBody>
      </p:sp>
    </p:spTree>
    <p:extLst>
      <p:ext uri="{BB962C8B-B14F-4D97-AF65-F5344CB8AC3E}">
        <p14:creationId xmlns:p14="http://schemas.microsoft.com/office/powerpoint/2010/main" val="39271374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14</a:t>
            </a:fld>
            <a:endParaRPr lang="en-US" altLang="en-US"/>
          </a:p>
        </p:txBody>
      </p:sp>
    </p:spTree>
    <p:extLst>
      <p:ext uri="{BB962C8B-B14F-4D97-AF65-F5344CB8AC3E}">
        <p14:creationId xmlns:p14="http://schemas.microsoft.com/office/powerpoint/2010/main" val="29143596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15</a:t>
            </a:fld>
            <a:endParaRPr lang="en-US" altLang="en-US"/>
          </a:p>
        </p:txBody>
      </p:sp>
    </p:spTree>
    <p:extLst>
      <p:ext uri="{BB962C8B-B14F-4D97-AF65-F5344CB8AC3E}">
        <p14:creationId xmlns:p14="http://schemas.microsoft.com/office/powerpoint/2010/main" val="6561760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16</a:t>
            </a:fld>
            <a:endParaRPr lang="en-US" altLang="en-US"/>
          </a:p>
        </p:txBody>
      </p:sp>
    </p:spTree>
    <p:extLst>
      <p:ext uri="{BB962C8B-B14F-4D97-AF65-F5344CB8AC3E}">
        <p14:creationId xmlns:p14="http://schemas.microsoft.com/office/powerpoint/2010/main" val="10803322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17</a:t>
            </a:fld>
            <a:endParaRPr lang="en-US" altLang="en-US"/>
          </a:p>
        </p:txBody>
      </p:sp>
    </p:spTree>
    <p:extLst>
      <p:ext uri="{BB962C8B-B14F-4D97-AF65-F5344CB8AC3E}">
        <p14:creationId xmlns:p14="http://schemas.microsoft.com/office/powerpoint/2010/main" val="21725277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18</a:t>
            </a:fld>
            <a:endParaRPr lang="en-US" altLang="en-US"/>
          </a:p>
        </p:txBody>
      </p:sp>
    </p:spTree>
    <p:extLst>
      <p:ext uri="{BB962C8B-B14F-4D97-AF65-F5344CB8AC3E}">
        <p14:creationId xmlns:p14="http://schemas.microsoft.com/office/powerpoint/2010/main" val="10167834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20</a:t>
            </a:fld>
            <a:endParaRPr lang="en-US" altLang="en-US"/>
          </a:p>
        </p:txBody>
      </p:sp>
    </p:spTree>
    <p:extLst>
      <p:ext uri="{BB962C8B-B14F-4D97-AF65-F5344CB8AC3E}">
        <p14:creationId xmlns:p14="http://schemas.microsoft.com/office/powerpoint/2010/main" val="4738597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21</a:t>
            </a:fld>
            <a:endParaRPr lang="en-US" altLang="en-US"/>
          </a:p>
        </p:txBody>
      </p:sp>
    </p:spTree>
    <p:extLst>
      <p:ext uri="{BB962C8B-B14F-4D97-AF65-F5344CB8AC3E}">
        <p14:creationId xmlns:p14="http://schemas.microsoft.com/office/powerpoint/2010/main" val="473859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22</a:t>
            </a:fld>
            <a:endParaRPr lang="en-US" altLang="en-US"/>
          </a:p>
        </p:txBody>
      </p:sp>
    </p:spTree>
    <p:extLst>
      <p:ext uri="{BB962C8B-B14F-4D97-AF65-F5344CB8AC3E}">
        <p14:creationId xmlns:p14="http://schemas.microsoft.com/office/powerpoint/2010/main" val="4112839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3698293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4</a:t>
            </a:fld>
            <a:endParaRPr lang="en-US" altLang="en-US"/>
          </a:p>
        </p:txBody>
      </p:sp>
    </p:spTree>
    <p:extLst>
      <p:ext uri="{BB962C8B-B14F-4D97-AF65-F5344CB8AC3E}">
        <p14:creationId xmlns:p14="http://schemas.microsoft.com/office/powerpoint/2010/main" val="1668127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5</a:t>
            </a:fld>
            <a:endParaRPr lang="en-US" altLang="en-US"/>
          </a:p>
        </p:txBody>
      </p:sp>
    </p:spTree>
    <p:extLst>
      <p:ext uri="{BB962C8B-B14F-4D97-AF65-F5344CB8AC3E}">
        <p14:creationId xmlns:p14="http://schemas.microsoft.com/office/powerpoint/2010/main" val="2875706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6</a:t>
            </a:fld>
            <a:endParaRPr lang="en-US" altLang="en-US"/>
          </a:p>
        </p:txBody>
      </p:sp>
    </p:spTree>
    <p:extLst>
      <p:ext uri="{BB962C8B-B14F-4D97-AF65-F5344CB8AC3E}">
        <p14:creationId xmlns:p14="http://schemas.microsoft.com/office/powerpoint/2010/main" val="4258998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7</a:t>
            </a:fld>
            <a:endParaRPr lang="en-US" altLang="en-US"/>
          </a:p>
        </p:txBody>
      </p:sp>
    </p:spTree>
    <p:extLst>
      <p:ext uri="{BB962C8B-B14F-4D97-AF65-F5344CB8AC3E}">
        <p14:creationId xmlns:p14="http://schemas.microsoft.com/office/powerpoint/2010/main" val="3307742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8</a:t>
            </a:fld>
            <a:endParaRPr lang="en-US" altLang="en-US"/>
          </a:p>
        </p:txBody>
      </p:sp>
    </p:spTree>
    <p:extLst>
      <p:ext uri="{BB962C8B-B14F-4D97-AF65-F5344CB8AC3E}">
        <p14:creationId xmlns:p14="http://schemas.microsoft.com/office/powerpoint/2010/main" val="4062610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9</a:t>
            </a:fld>
            <a:endParaRPr lang="en-US" altLang="en-US"/>
          </a:p>
        </p:txBody>
      </p:sp>
    </p:spTree>
    <p:extLst>
      <p:ext uri="{BB962C8B-B14F-4D97-AF65-F5344CB8AC3E}">
        <p14:creationId xmlns:p14="http://schemas.microsoft.com/office/powerpoint/2010/main" val="511992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8">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Lst>
  <p:timing>
    <p:tnLst>
      <p:par>
        <p:cTn id="1" dur="indefinite" restart="never" nodeType="tmRoot"/>
      </p:par>
    </p:tnLst>
  </p:timing>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package" Target="../embeddings/Microsoft_Excel_Worksheet1.xlsx"/><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smtClean="0">
                <a:solidFill>
                  <a:schemeClr val="bg1"/>
                </a:solidFill>
                <a:latin typeface="+mn-lt"/>
              </a:rPr>
              <a:t>Massachusetts All-Payer Claims Database:</a:t>
            </a:r>
            <a:br>
              <a:rPr lang="en-US" sz="4000" dirty="0" smtClean="0">
                <a:solidFill>
                  <a:schemeClr val="bg1"/>
                </a:solidFill>
                <a:latin typeface="+mn-lt"/>
              </a:rPr>
            </a:br>
            <a:r>
              <a:rPr lang="en-US" sz="4000" dirty="0" smtClean="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November 18, 2014</a:t>
            </a:r>
            <a:endParaRPr lang="en-US" sz="1600" dirty="0">
              <a:solidFill>
                <a:schemeClr val="bg1">
                  <a:lumMod val="65000"/>
                </a:schemeClr>
              </a:solidFill>
              <a:latin typeface="Aria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Annual Premium Data Request</a:t>
            </a:r>
          </a:p>
        </p:txBody>
      </p:sp>
      <p:sp>
        <p:nvSpPr>
          <p:cNvPr id="3" name="Subtitle 2"/>
          <p:cNvSpPr>
            <a:spLocks noGrp="1"/>
          </p:cNvSpPr>
          <p:nvPr>
            <p:ph type="subTitle" idx="1"/>
          </p:nvPr>
        </p:nvSpPr>
        <p:spPr/>
        <p:txBody>
          <a:bodyPr/>
          <a:lstStyle/>
          <a:p>
            <a:pPr algn="ctr"/>
            <a:r>
              <a:rPr lang="en-US" sz="3600" dirty="0" smtClean="0"/>
              <a:t>Carrier Participation</a:t>
            </a:r>
          </a:p>
          <a:p>
            <a:pPr algn="ctr"/>
            <a:endParaRPr lang="en-US" dirty="0"/>
          </a:p>
          <a:p>
            <a:pPr algn="ct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266472753"/>
              </p:ext>
            </p:extLst>
          </p:nvPr>
        </p:nvGraphicFramePr>
        <p:xfrm>
          <a:off x="889686" y="2952750"/>
          <a:ext cx="7475838" cy="2421977"/>
        </p:xfrm>
        <a:graphic>
          <a:graphicData uri="http://schemas.openxmlformats.org/drawingml/2006/table">
            <a:tbl>
              <a:tblPr>
                <a:tableStyleId>{5C22544A-7EE6-4342-B048-85BDC9FD1C3A}</a:tableStyleId>
              </a:tblPr>
              <a:tblGrid>
                <a:gridCol w="3737919"/>
                <a:gridCol w="3737919"/>
              </a:tblGrid>
              <a:tr h="420233">
                <a:tc>
                  <a:txBody>
                    <a:bodyPr/>
                    <a:lstStyle/>
                    <a:p>
                      <a:pPr algn="l" fontAlgn="b"/>
                      <a:r>
                        <a:rPr lang="en-US" sz="2400" u="none" strike="noStrike" dirty="0">
                          <a:effectLst/>
                        </a:rPr>
                        <a:t>Aetna</a:t>
                      </a:r>
                      <a:endParaRPr lang="en-US" sz="2400" b="0" i="0" u="none" strike="noStrike" dirty="0">
                        <a:solidFill>
                          <a:srgbClr val="000000"/>
                        </a:solidFill>
                        <a:effectLst/>
                        <a:latin typeface="Calibri"/>
                      </a:endParaRPr>
                    </a:p>
                  </a:txBody>
                  <a:tcPr marL="9525" marR="9525" marT="9525" marB="0" anchor="b"/>
                </a:tc>
                <a:tc>
                  <a:txBody>
                    <a:bodyPr/>
                    <a:lstStyle/>
                    <a:p>
                      <a:pPr algn="l" fontAlgn="b"/>
                      <a:r>
                        <a:rPr lang="en-US" sz="2400" u="none" strike="noStrike">
                          <a:effectLst/>
                        </a:rPr>
                        <a:t>Health New England</a:t>
                      </a:r>
                      <a:endParaRPr lang="en-US" sz="2400" b="0" i="0" u="none" strike="noStrike">
                        <a:solidFill>
                          <a:srgbClr val="000000"/>
                        </a:solidFill>
                        <a:effectLst/>
                        <a:latin typeface="Calibri"/>
                      </a:endParaRPr>
                    </a:p>
                  </a:txBody>
                  <a:tcPr marL="9525" marR="9525" marT="9525" marB="0" anchor="b"/>
                </a:tc>
              </a:tr>
              <a:tr h="420233">
                <a:tc>
                  <a:txBody>
                    <a:bodyPr/>
                    <a:lstStyle/>
                    <a:p>
                      <a:pPr algn="l" fontAlgn="b"/>
                      <a:r>
                        <a:rPr lang="en-US" sz="2400" u="none" strike="noStrike">
                          <a:effectLst/>
                        </a:rPr>
                        <a:t>Blue Cross Blue Shield of Massachusetts</a:t>
                      </a:r>
                      <a:endParaRPr lang="en-US" sz="2400" b="0" i="0" u="none" strike="noStrike">
                        <a:solidFill>
                          <a:srgbClr val="000000"/>
                        </a:solidFill>
                        <a:effectLst/>
                        <a:latin typeface="Calibri"/>
                      </a:endParaRPr>
                    </a:p>
                  </a:txBody>
                  <a:tcPr marL="9525" marR="9525" marT="9525" marB="0" anchor="b"/>
                </a:tc>
                <a:tc>
                  <a:txBody>
                    <a:bodyPr/>
                    <a:lstStyle/>
                    <a:p>
                      <a:pPr algn="l" fontAlgn="b"/>
                      <a:r>
                        <a:rPr lang="en-US" sz="2400" u="none" strike="noStrike">
                          <a:effectLst/>
                        </a:rPr>
                        <a:t>Neighborhood Health Plan</a:t>
                      </a:r>
                      <a:endParaRPr lang="en-US" sz="2400" b="0" i="0" u="none" strike="noStrike">
                        <a:solidFill>
                          <a:srgbClr val="000000"/>
                        </a:solidFill>
                        <a:effectLst/>
                        <a:latin typeface="Calibri"/>
                      </a:endParaRPr>
                    </a:p>
                  </a:txBody>
                  <a:tcPr marL="9525" marR="9525" marT="9525" marB="0" anchor="b"/>
                </a:tc>
              </a:tr>
              <a:tr h="420233">
                <a:tc>
                  <a:txBody>
                    <a:bodyPr/>
                    <a:lstStyle/>
                    <a:p>
                      <a:pPr algn="l" fontAlgn="b"/>
                      <a:r>
                        <a:rPr lang="en-US" sz="2400" u="none" strike="noStrike" dirty="0">
                          <a:effectLst/>
                        </a:rPr>
                        <a:t>CIGNA</a:t>
                      </a:r>
                      <a:endParaRPr lang="en-US" sz="2400" b="0" i="0" u="none" strike="noStrike" dirty="0">
                        <a:solidFill>
                          <a:srgbClr val="000000"/>
                        </a:solidFill>
                        <a:effectLst/>
                        <a:latin typeface="Calibri"/>
                      </a:endParaRPr>
                    </a:p>
                  </a:txBody>
                  <a:tcPr marL="9525" marR="9525" marT="9525" marB="0" anchor="b"/>
                </a:tc>
                <a:tc>
                  <a:txBody>
                    <a:bodyPr/>
                    <a:lstStyle/>
                    <a:p>
                      <a:pPr algn="l" fontAlgn="b"/>
                      <a:r>
                        <a:rPr lang="en-US" sz="2400" u="none" strike="noStrike">
                          <a:effectLst/>
                        </a:rPr>
                        <a:t>Tufts Health Plan</a:t>
                      </a:r>
                      <a:endParaRPr lang="en-US" sz="2400" b="0" i="0" u="none" strike="noStrike">
                        <a:solidFill>
                          <a:srgbClr val="000000"/>
                        </a:solidFill>
                        <a:effectLst/>
                        <a:latin typeface="Calibri"/>
                      </a:endParaRPr>
                    </a:p>
                  </a:txBody>
                  <a:tcPr marL="9525" marR="9525" marT="9525" marB="0" anchor="b"/>
                </a:tc>
              </a:tr>
              <a:tr h="420233">
                <a:tc>
                  <a:txBody>
                    <a:bodyPr/>
                    <a:lstStyle/>
                    <a:p>
                      <a:pPr algn="l" fontAlgn="b"/>
                      <a:r>
                        <a:rPr lang="en-US" sz="2400" u="none" strike="noStrike">
                          <a:effectLst/>
                        </a:rPr>
                        <a:t>Fallon</a:t>
                      </a:r>
                      <a:endParaRPr lang="en-US" sz="2400" b="0" i="0" u="none" strike="noStrike">
                        <a:solidFill>
                          <a:srgbClr val="000000"/>
                        </a:solidFill>
                        <a:effectLst/>
                        <a:latin typeface="Calibri"/>
                      </a:endParaRPr>
                    </a:p>
                  </a:txBody>
                  <a:tcPr marL="9525" marR="9525" marT="9525" marB="0" anchor="b"/>
                </a:tc>
                <a:tc>
                  <a:txBody>
                    <a:bodyPr/>
                    <a:lstStyle/>
                    <a:p>
                      <a:pPr algn="l" fontAlgn="b"/>
                      <a:r>
                        <a:rPr lang="en-US" sz="2400" u="none" strike="noStrike">
                          <a:effectLst/>
                        </a:rPr>
                        <a:t>United</a:t>
                      </a:r>
                      <a:endParaRPr lang="en-US" sz="2400" b="0" i="0" u="none" strike="noStrike">
                        <a:solidFill>
                          <a:srgbClr val="000000"/>
                        </a:solidFill>
                        <a:effectLst/>
                        <a:latin typeface="Calibri"/>
                      </a:endParaRPr>
                    </a:p>
                  </a:txBody>
                  <a:tcPr marL="9525" marR="9525" marT="9525" marB="0" anchor="b"/>
                </a:tc>
              </a:tr>
              <a:tr h="420233">
                <a:tc>
                  <a:txBody>
                    <a:bodyPr/>
                    <a:lstStyle/>
                    <a:p>
                      <a:pPr algn="l" fontAlgn="b"/>
                      <a:r>
                        <a:rPr lang="en-US" sz="2400" u="none" strike="noStrike">
                          <a:effectLst/>
                        </a:rPr>
                        <a:t>Harvard Pilgrim Health Care</a:t>
                      </a:r>
                      <a:endParaRPr lang="en-US" sz="2400" b="0" i="0" u="none" strike="noStrike">
                        <a:solidFill>
                          <a:srgbClr val="000000"/>
                        </a:solidFill>
                        <a:effectLst/>
                        <a:latin typeface="Calibri"/>
                      </a:endParaRPr>
                    </a:p>
                  </a:txBody>
                  <a:tcPr marL="9525" marR="9525" marT="9525" marB="0" anchor="b"/>
                </a:tc>
                <a:tc>
                  <a:txBody>
                    <a:bodyPr/>
                    <a:lstStyle/>
                    <a:p>
                      <a:pPr algn="l" fontAlgn="b"/>
                      <a:r>
                        <a:rPr lang="en-US" sz="2400" u="none" strike="noStrike" dirty="0">
                          <a:effectLst/>
                        </a:rPr>
                        <a:t>WellPoint</a:t>
                      </a:r>
                      <a:endParaRPr lang="en-US" sz="24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069797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Premium Data Request Timing</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t>Consultative Session - December 9, 2014</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smtClean="0"/>
              <a:t>Technical Workgroup Session – January 2015</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smtClean="0"/>
              <a:t>Premium Data Request  – February 2015</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a:t>Premium Data </a:t>
            </a:r>
            <a:r>
              <a:rPr lang="en-US" sz="2400" dirty="0" smtClean="0"/>
              <a:t>Due  </a:t>
            </a:r>
            <a:r>
              <a:rPr lang="en-US" sz="2400" dirty="0"/>
              <a:t>– </a:t>
            </a:r>
            <a:r>
              <a:rPr lang="en-US" sz="2400" dirty="0" smtClean="0"/>
              <a:t>May </a:t>
            </a:r>
            <a:r>
              <a:rPr lang="en-US" sz="2400" dirty="0"/>
              <a:t>2015</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1753482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Risk Adjustment</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3200" dirty="0" smtClean="0"/>
              <a:t>Q3 Simulation Meetings</a:t>
            </a:r>
          </a:p>
          <a:p>
            <a:pPr marL="342900" indent="-342900">
              <a:buFont typeface="Arial" panose="020B0604020202020204" pitchFamily="34" charset="0"/>
              <a:buChar char="•"/>
            </a:pPr>
            <a:endParaRPr lang="en-US" sz="3200" dirty="0" smtClean="0"/>
          </a:p>
          <a:p>
            <a:pPr marL="342900" indent="-342900">
              <a:buFont typeface="Arial" panose="020B0604020202020204" pitchFamily="34" charset="0"/>
              <a:buChar char="•"/>
            </a:pPr>
            <a:r>
              <a:rPr lang="en-US" sz="3200" dirty="0" smtClean="0"/>
              <a:t>Coding for </a:t>
            </a:r>
            <a:r>
              <a:rPr lang="en-US" sz="3200" dirty="0" err="1" smtClean="0"/>
              <a:t>ConnectorCare</a:t>
            </a:r>
            <a:r>
              <a:rPr lang="en-US" sz="3200" dirty="0" smtClean="0"/>
              <a:t> Plans</a:t>
            </a:r>
          </a:p>
          <a:p>
            <a:pPr marL="342900" indent="-342900">
              <a:buFont typeface="Arial" panose="020B0604020202020204" pitchFamily="34" charset="0"/>
              <a:buChar char="•"/>
            </a:pPr>
            <a:endParaRPr lang="en-US" sz="3200" dirty="0" smtClean="0"/>
          </a:p>
          <a:p>
            <a:pPr marL="342900" indent="-342900">
              <a:buFont typeface="Arial" panose="020B0604020202020204" pitchFamily="34" charset="0"/>
              <a:buChar char="•"/>
            </a:pPr>
            <a:r>
              <a:rPr lang="en-US" sz="3200" dirty="0" smtClean="0"/>
              <a:t>Important Risk Adjustment Fields</a:t>
            </a:r>
          </a:p>
          <a:p>
            <a:pPr marL="342900" indent="-342900">
              <a:buFont typeface="Arial" panose="020B0604020202020204" pitchFamily="34" charset="0"/>
              <a:buChar char="•"/>
            </a:pPr>
            <a:endParaRPr lang="en-US" sz="3200" dirty="0" smtClean="0"/>
          </a:p>
          <a:p>
            <a:pPr marL="342900" indent="-342900">
              <a:buFont typeface="Arial" panose="020B0604020202020204" pitchFamily="34" charset="0"/>
              <a:buChar char="•"/>
            </a:pPr>
            <a:r>
              <a:rPr lang="en-US" sz="3200" dirty="0" smtClean="0"/>
              <a:t>Monthly Member Month Reports</a:t>
            </a:r>
            <a:endParaRPr lang="en-US" sz="3200" dirty="0"/>
          </a:p>
        </p:txBody>
      </p:sp>
    </p:spTree>
    <p:extLst>
      <p:ext uri="{BB962C8B-B14F-4D97-AF65-F5344CB8AC3E}">
        <p14:creationId xmlns:p14="http://schemas.microsoft.com/office/powerpoint/2010/main" val="2959903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RA Q3 Simulation Meetings</a:t>
            </a:r>
            <a:endParaRPr lang="en-US" dirty="0"/>
          </a:p>
        </p:txBody>
      </p:sp>
      <p:sp>
        <p:nvSpPr>
          <p:cNvPr id="3" name="Subtitle 2"/>
          <p:cNvSpPr>
            <a:spLocks noGrp="1"/>
          </p:cNvSpPr>
          <p:nvPr>
            <p:ph type="subTitle" idx="1"/>
          </p:nvPr>
        </p:nvSpPr>
        <p:spPr/>
        <p:txBody>
          <a:bodyPr/>
          <a:lstStyle/>
          <a:p>
            <a:r>
              <a:rPr lang="en-US" sz="2400" dirty="0" smtClean="0"/>
              <a:t>November 21</a:t>
            </a:r>
            <a:r>
              <a:rPr lang="en-US" sz="2400" baseline="30000" dirty="0" smtClean="0"/>
              <a:t>st</a:t>
            </a:r>
            <a:r>
              <a:rPr lang="en-US" sz="2400" dirty="0" smtClean="0"/>
              <a:t> – Meeting hosted by the Connector</a:t>
            </a:r>
          </a:p>
          <a:p>
            <a:r>
              <a:rPr lang="en-US" sz="2400" dirty="0"/>
              <a:t>	</a:t>
            </a:r>
            <a:r>
              <a:rPr lang="en-US" sz="2400" dirty="0" smtClean="0"/>
              <a:t>                    - Meeting will be at CHIA</a:t>
            </a:r>
          </a:p>
          <a:p>
            <a:endParaRPr lang="en-US" sz="2400" dirty="0"/>
          </a:p>
          <a:p>
            <a:r>
              <a:rPr lang="en-US" sz="2400" dirty="0" smtClean="0"/>
              <a:t>Individual Carrier Meetings are In Process</a:t>
            </a:r>
          </a:p>
          <a:p>
            <a:r>
              <a:rPr lang="en-US" sz="2400" dirty="0"/>
              <a:t>	</a:t>
            </a:r>
          </a:p>
        </p:txBody>
      </p:sp>
    </p:spTree>
    <p:extLst>
      <p:ext uri="{BB962C8B-B14F-4D97-AF65-F5344CB8AC3E}">
        <p14:creationId xmlns:p14="http://schemas.microsoft.com/office/powerpoint/2010/main" val="14580484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ConnectorCare</a:t>
            </a:r>
            <a:r>
              <a:rPr lang="en-US" dirty="0" smtClean="0"/>
              <a:t> Plans and AV</a:t>
            </a:r>
            <a:endParaRPr lang="en-US" dirty="0"/>
          </a:p>
        </p:txBody>
      </p:sp>
      <p:sp>
        <p:nvSpPr>
          <p:cNvPr id="3" name="Subtitle 2"/>
          <p:cNvSpPr>
            <a:spLocks noGrp="1"/>
          </p:cNvSpPr>
          <p:nvPr>
            <p:ph type="subTitle"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18721396"/>
              </p:ext>
            </p:extLst>
          </p:nvPr>
        </p:nvGraphicFramePr>
        <p:xfrm>
          <a:off x="595745" y="1895500"/>
          <a:ext cx="7584428" cy="3743301"/>
        </p:xfrm>
        <a:graphic>
          <a:graphicData uri="http://schemas.openxmlformats.org/drawingml/2006/table">
            <a:tbl>
              <a:tblPr firstRow="1" firstCol="1" bandRow="1">
                <a:tableStyleId>{5C22544A-7EE6-4342-B048-85BDC9FD1C3A}</a:tableStyleId>
              </a:tblPr>
              <a:tblGrid>
                <a:gridCol w="1409128"/>
                <a:gridCol w="1260798"/>
                <a:gridCol w="1742867"/>
                <a:gridCol w="1557456"/>
                <a:gridCol w="1614179"/>
              </a:tblGrid>
              <a:tr h="845262">
                <a:tc>
                  <a:txBody>
                    <a:bodyPr/>
                    <a:lstStyle/>
                    <a:p>
                      <a:pPr marL="0" marR="0">
                        <a:lnSpc>
                          <a:spcPct val="115000"/>
                        </a:lnSpc>
                        <a:spcBef>
                          <a:spcPts val="0"/>
                        </a:spcBef>
                        <a:spcAft>
                          <a:spcPts val="1000"/>
                        </a:spcAft>
                      </a:pPr>
                      <a:r>
                        <a:rPr lang="en-US" sz="1600" dirty="0">
                          <a:effectLst/>
                        </a:rPr>
                        <a:t> </a:t>
                      </a:r>
                      <a:endParaRPr lang="en-US" sz="16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1000"/>
                        </a:spcAft>
                      </a:pPr>
                      <a:r>
                        <a:rPr lang="en-US" sz="1600">
                          <a:effectLst/>
                        </a:rPr>
                        <a:t> </a:t>
                      </a:r>
                      <a:endParaRPr lang="en-US" sz="16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1000"/>
                        </a:spcAft>
                      </a:pPr>
                      <a:r>
                        <a:rPr lang="en-US" sz="1600">
                          <a:effectLst/>
                        </a:rPr>
                        <a:t> </a:t>
                      </a:r>
                      <a:endParaRPr lang="en-US" sz="1600">
                        <a:effectLst/>
                        <a:latin typeface="Calibri"/>
                        <a:ea typeface="Calibri"/>
                        <a:cs typeface="Times New Roman"/>
                      </a:endParaRPr>
                    </a:p>
                  </a:txBody>
                  <a:tcPr marL="68580" marR="68580" marT="0" marB="0" anchor="b"/>
                </a:tc>
                <a:tc gridSpan="2">
                  <a:txBody>
                    <a:bodyPr/>
                    <a:lstStyle/>
                    <a:p>
                      <a:pPr marL="0" marR="0" algn="ctr">
                        <a:lnSpc>
                          <a:spcPct val="115000"/>
                        </a:lnSpc>
                        <a:spcBef>
                          <a:spcPts val="0"/>
                        </a:spcBef>
                        <a:spcAft>
                          <a:spcPts val="1000"/>
                        </a:spcAft>
                      </a:pPr>
                      <a:r>
                        <a:rPr lang="en-US" sz="1600">
                          <a:effectLst/>
                        </a:rPr>
                        <a:t>Actuarial Value (after Federal and State CSR)</a:t>
                      </a:r>
                      <a:endParaRPr lang="en-US" sz="1600">
                        <a:effectLst/>
                        <a:latin typeface="Calibri"/>
                        <a:ea typeface="Calibri"/>
                        <a:cs typeface="Times New Roman"/>
                      </a:endParaRPr>
                    </a:p>
                  </a:txBody>
                  <a:tcPr marL="68580" marR="68580" marT="0" marB="0" anchor="b"/>
                </a:tc>
                <a:tc hMerge="1">
                  <a:txBody>
                    <a:bodyPr/>
                    <a:lstStyle/>
                    <a:p>
                      <a:endParaRPr lang="en-US"/>
                    </a:p>
                  </a:txBody>
                  <a:tcPr/>
                </a:tc>
              </a:tr>
              <a:tr h="1086764">
                <a:tc>
                  <a:txBody>
                    <a:bodyPr/>
                    <a:lstStyle/>
                    <a:p>
                      <a:pPr marL="0" marR="0">
                        <a:lnSpc>
                          <a:spcPct val="115000"/>
                        </a:lnSpc>
                        <a:spcBef>
                          <a:spcPts val="0"/>
                        </a:spcBef>
                        <a:spcAft>
                          <a:spcPts val="1000"/>
                        </a:spcAft>
                      </a:pPr>
                      <a:r>
                        <a:rPr lang="en-US" sz="1600">
                          <a:effectLst/>
                        </a:rPr>
                        <a:t>ConnectorCare Plan Type</a:t>
                      </a:r>
                      <a:endParaRPr lang="en-US" sz="1600">
                        <a:effectLst/>
                        <a:latin typeface="Calibri"/>
                        <a:ea typeface="Calibri"/>
                        <a:cs typeface="Times New Roman"/>
                      </a:endParaRPr>
                    </a:p>
                  </a:txBody>
                  <a:tcPr marL="68580" marR="68580" marT="0" marB="0" anchor="b"/>
                </a:tc>
                <a:tc>
                  <a:txBody>
                    <a:bodyPr/>
                    <a:lstStyle/>
                    <a:p>
                      <a:pPr marL="228600" marR="0" indent="-228600">
                        <a:lnSpc>
                          <a:spcPct val="115000"/>
                        </a:lnSpc>
                        <a:spcBef>
                          <a:spcPts val="0"/>
                        </a:spcBef>
                        <a:spcAft>
                          <a:spcPts val="1000"/>
                        </a:spcAft>
                        <a:tabLst>
                          <a:tab pos="228600" algn="l"/>
                        </a:tabLst>
                      </a:pPr>
                      <a:r>
                        <a:rPr lang="en-US" sz="1600">
                          <a:effectLst/>
                        </a:rPr>
                        <a:t>FPL (%)</a:t>
                      </a:r>
                      <a:endParaRPr lang="en-US" sz="1600">
                        <a:effectLst/>
                        <a:latin typeface="Calibri"/>
                        <a:ea typeface="Calibri"/>
                        <a:cs typeface="Times New Roman"/>
                      </a:endParaRPr>
                    </a:p>
                  </a:txBody>
                  <a:tcPr marL="68580" marR="68580" marT="0" marB="0" anchor="b"/>
                </a:tc>
                <a:tc>
                  <a:txBody>
                    <a:bodyPr/>
                    <a:lstStyle/>
                    <a:p>
                      <a:pPr marL="228600" marR="0" indent="-228600">
                        <a:lnSpc>
                          <a:spcPct val="115000"/>
                        </a:lnSpc>
                        <a:spcBef>
                          <a:spcPts val="0"/>
                        </a:spcBef>
                        <a:spcAft>
                          <a:spcPts val="1000"/>
                        </a:spcAft>
                        <a:tabLst>
                          <a:tab pos="228600" algn="l"/>
                        </a:tabLst>
                      </a:pPr>
                      <a:r>
                        <a:rPr lang="en-US" sz="1600">
                          <a:effectLst/>
                        </a:rPr>
                        <a:t>ConnectorCare Benefit Plan Contract ID</a:t>
                      </a:r>
                      <a:endParaRPr lang="en-US" sz="1600">
                        <a:effectLst/>
                        <a:latin typeface="Calibri"/>
                        <a:ea typeface="Calibri"/>
                        <a:cs typeface="Times New Roman"/>
                      </a:endParaRPr>
                    </a:p>
                  </a:txBody>
                  <a:tcPr marL="68580" marR="68580" marT="0" marB="0" anchor="b"/>
                </a:tc>
                <a:tc>
                  <a:txBody>
                    <a:bodyPr/>
                    <a:lstStyle/>
                    <a:p>
                      <a:pPr marL="228600" marR="0" indent="-228600">
                        <a:lnSpc>
                          <a:spcPct val="115000"/>
                        </a:lnSpc>
                        <a:spcBef>
                          <a:spcPts val="0"/>
                        </a:spcBef>
                        <a:spcAft>
                          <a:spcPts val="1000"/>
                        </a:spcAft>
                        <a:tabLst>
                          <a:tab pos="228600" algn="l"/>
                        </a:tabLst>
                      </a:pPr>
                      <a:r>
                        <a:rPr lang="en-US" sz="1600">
                          <a:effectLst/>
                        </a:rPr>
                        <a:t>Non American Indian/American Native</a:t>
                      </a:r>
                      <a:endParaRPr lang="en-US" sz="1600">
                        <a:effectLst/>
                        <a:latin typeface="Calibri"/>
                        <a:ea typeface="Calibri"/>
                        <a:cs typeface="Times New Roman"/>
                      </a:endParaRPr>
                    </a:p>
                  </a:txBody>
                  <a:tcPr marL="68580" marR="68580" marT="0" marB="0" anchor="b"/>
                </a:tc>
                <a:tc>
                  <a:txBody>
                    <a:bodyPr/>
                    <a:lstStyle/>
                    <a:p>
                      <a:pPr marL="228600" marR="0" indent="-228600">
                        <a:lnSpc>
                          <a:spcPct val="125000"/>
                        </a:lnSpc>
                        <a:spcBef>
                          <a:spcPts val="0"/>
                        </a:spcBef>
                        <a:spcAft>
                          <a:spcPts val="1350"/>
                        </a:spcAft>
                        <a:tabLst>
                          <a:tab pos="228600" algn="l"/>
                          <a:tab pos="457200" algn="l"/>
                          <a:tab pos="685800" algn="l"/>
                          <a:tab pos="914400" algn="l"/>
                          <a:tab pos="1143000" algn="l"/>
                        </a:tabLst>
                      </a:pPr>
                      <a:r>
                        <a:rPr lang="en-US" sz="1600">
                          <a:effectLst/>
                        </a:rPr>
                        <a:t>American Indian/American Native</a:t>
                      </a:r>
                      <a:endParaRPr lang="en-US" sz="1600">
                        <a:effectLst/>
                        <a:latin typeface="Calibri"/>
                        <a:ea typeface="Calibri"/>
                        <a:cs typeface="Times New Roman"/>
                      </a:endParaRPr>
                    </a:p>
                  </a:txBody>
                  <a:tcPr marL="68580" marR="68580" marT="0" marB="0" anchor="b"/>
                </a:tc>
              </a:tr>
              <a:tr h="362255">
                <a:tc>
                  <a:txBody>
                    <a:bodyPr/>
                    <a:lstStyle/>
                    <a:p>
                      <a:pPr marL="0" marR="0">
                        <a:lnSpc>
                          <a:spcPct val="125000"/>
                        </a:lnSpc>
                        <a:spcBef>
                          <a:spcPts val="0"/>
                        </a:spcBef>
                        <a:spcAft>
                          <a:spcPts val="1350"/>
                        </a:spcAft>
                        <a:tabLst>
                          <a:tab pos="228600" algn="l"/>
                          <a:tab pos="457200" algn="l"/>
                          <a:tab pos="685800" algn="l"/>
                          <a:tab pos="914400" algn="l"/>
                          <a:tab pos="1143000" algn="l"/>
                        </a:tabLst>
                      </a:pPr>
                      <a:r>
                        <a:rPr lang="en-US" sz="1600">
                          <a:effectLst/>
                        </a:rPr>
                        <a:t>Plan 1</a:t>
                      </a:r>
                      <a:endParaRPr lang="en-US" sz="1600">
                        <a:effectLst/>
                        <a:latin typeface="Calibri"/>
                        <a:ea typeface="Calibri"/>
                        <a:cs typeface="Times New Roman"/>
                      </a:endParaRPr>
                    </a:p>
                  </a:txBody>
                  <a:tcPr marL="68580" marR="68580" marT="0" marB="0" anchor="b"/>
                </a:tc>
                <a:tc>
                  <a:txBody>
                    <a:bodyPr/>
                    <a:lstStyle/>
                    <a:p>
                      <a:pPr marL="228600" marR="0" indent="-228600">
                        <a:lnSpc>
                          <a:spcPct val="125000"/>
                        </a:lnSpc>
                        <a:spcBef>
                          <a:spcPts val="0"/>
                        </a:spcBef>
                        <a:spcAft>
                          <a:spcPts val="1350"/>
                        </a:spcAft>
                        <a:tabLst>
                          <a:tab pos="228600" algn="l"/>
                          <a:tab pos="457200" algn="l"/>
                          <a:tab pos="685800" algn="l"/>
                          <a:tab pos="914400" algn="l"/>
                          <a:tab pos="1143000" algn="l"/>
                        </a:tabLst>
                      </a:pPr>
                      <a:r>
                        <a:rPr lang="en-US" sz="1600">
                          <a:effectLst/>
                        </a:rPr>
                        <a:t>0-100%</a:t>
                      </a:r>
                      <a:endParaRPr lang="en-US" sz="1600">
                        <a:effectLst/>
                        <a:latin typeface="Calibri"/>
                        <a:ea typeface="Calibri"/>
                        <a:cs typeface="Times New Roman"/>
                      </a:endParaRPr>
                    </a:p>
                  </a:txBody>
                  <a:tcPr marL="68580" marR="68580" marT="0" marB="0" anchor="b"/>
                </a:tc>
                <a:tc>
                  <a:txBody>
                    <a:bodyPr/>
                    <a:lstStyle/>
                    <a:p>
                      <a:pPr marL="228600" marR="0" indent="-228600">
                        <a:lnSpc>
                          <a:spcPct val="125000"/>
                        </a:lnSpc>
                        <a:spcBef>
                          <a:spcPts val="0"/>
                        </a:spcBef>
                        <a:spcAft>
                          <a:spcPts val="1350"/>
                        </a:spcAft>
                        <a:tabLst>
                          <a:tab pos="228600" algn="l"/>
                          <a:tab pos="457200" algn="l"/>
                          <a:tab pos="685800" algn="l"/>
                          <a:tab pos="914400" algn="l"/>
                          <a:tab pos="1143000" algn="l"/>
                        </a:tabLst>
                      </a:pPr>
                      <a:r>
                        <a:rPr lang="en-US" sz="1600">
                          <a:effectLst/>
                        </a:rPr>
                        <a:t>CC100</a:t>
                      </a:r>
                      <a:endParaRPr lang="en-US" sz="1600">
                        <a:effectLst/>
                        <a:latin typeface="Calibri"/>
                        <a:ea typeface="Calibri"/>
                        <a:cs typeface="Times New Roman"/>
                      </a:endParaRPr>
                    </a:p>
                  </a:txBody>
                  <a:tcPr marL="68580" marR="68580" marT="0" marB="0" anchor="b"/>
                </a:tc>
                <a:tc>
                  <a:txBody>
                    <a:bodyPr/>
                    <a:lstStyle/>
                    <a:p>
                      <a:pPr marL="228600" marR="0" indent="-228600" algn="r">
                        <a:lnSpc>
                          <a:spcPct val="125000"/>
                        </a:lnSpc>
                        <a:spcBef>
                          <a:spcPts val="0"/>
                        </a:spcBef>
                        <a:spcAft>
                          <a:spcPts val="1350"/>
                        </a:spcAft>
                        <a:tabLst>
                          <a:tab pos="228600" algn="l"/>
                          <a:tab pos="457200" algn="l"/>
                          <a:tab pos="685800" algn="l"/>
                          <a:tab pos="914400" algn="l"/>
                          <a:tab pos="1143000" algn="l"/>
                        </a:tabLst>
                      </a:pPr>
                      <a:r>
                        <a:rPr lang="en-US" sz="1600">
                          <a:effectLst/>
                        </a:rPr>
                        <a:t>99.6%</a:t>
                      </a:r>
                      <a:endParaRPr lang="en-US" sz="1600">
                        <a:effectLst/>
                        <a:latin typeface="Calibri"/>
                        <a:ea typeface="Calibri"/>
                        <a:cs typeface="Times New Roman"/>
                      </a:endParaRPr>
                    </a:p>
                  </a:txBody>
                  <a:tcPr marL="68580" marR="68580" marT="0" marB="0" anchor="b"/>
                </a:tc>
                <a:tc>
                  <a:txBody>
                    <a:bodyPr/>
                    <a:lstStyle/>
                    <a:p>
                      <a:pPr marL="228600" marR="0" indent="-228600" algn="r">
                        <a:lnSpc>
                          <a:spcPct val="125000"/>
                        </a:lnSpc>
                        <a:spcBef>
                          <a:spcPts val="0"/>
                        </a:spcBef>
                        <a:spcAft>
                          <a:spcPts val="1350"/>
                        </a:spcAft>
                        <a:tabLst>
                          <a:tab pos="228600" algn="l"/>
                          <a:tab pos="457200" algn="l"/>
                          <a:tab pos="685800" algn="l"/>
                          <a:tab pos="914400" algn="l"/>
                          <a:tab pos="1143000" algn="l"/>
                        </a:tabLst>
                      </a:pPr>
                      <a:r>
                        <a:rPr lang="en-US" sz="1600">
                          <a:effectLst/>
                        </a:rPr>
                        <a:t>100%</a:t>
                      </a:r>
                      <a:endParaRPr lang="en-US" sz="1600">
                        <a:effectLst/>
                        <a:latin typeface="Calibri"/>
                        <a:ea typeface="Calibri"/>
                        <a:cs typeface="Times New Roman"/>
                      </a:endParaRPr>
                    </a:p>
                  </a:txBody>
                  <a:tcPr marL="68580" marR="68580" marT="0" marB="0" anchor="b"/>
                </a:tc>
              </a:tr>
              <a:tr h="362255">
                <a:tc>
                  <a:txBody>
                    <a:bodyPr/>
                    <a:lstStyle/>
                    <a:p>
                      <a:pPr marL="228600" marR="0" indent="-228600">
                        <a:lnSpc>
                          <a:spcPct val="125000"/>
                        </a:lnSpc>
                        <a:spcBef>
                          <a:spcPts val="0"/>
                        </a:spcBef>
                        <a:spcAft>
                          <a:spcPts val="1350"/>
                        </a:spcAft>
                        <a:tabLst>
                          <a:tab pos="228600" algn="l"/>
                          <a:tab pos="457200" algn="l"/>
                          <a:tab pos="685800" algn="l"/>
                          <a:tab pos="914400" algn="l"/>
                          <a:tab pos="1143000" algn="l"/>
                        </a:tabLst>
                      </a:pPr>
                      <a:r>
                        <a:rPr lang="en-US" sz="1600">
                          <a:effectLst/>
                        </a:rPr>
                        <a:t>Plan 2A</a:t>
                      </a:r>
                      <a:endParaRPr lang="en-US" sz="1600">
                        <a:effectLst/>
                        <a:latin typeface="Calibri"/>
                        <a:ea typeface="Calibri"/>
                        <a:cs typeface="Times New Roman"/>
                      </a:endParaRPr>
                    </a:p>
                  </a:txBody>
                  <a:tcPr marL="68580" marR="68580" marT="0" marB="0" anchor="b"/>
                </a:tc>
                <a:tc>
                  <a:txBody>
                    <a:bodyPr/>
                    <a:lstStyle/>
                    <a:p>
                      <a:pPr marL="228600" marR="0" indent="-228600">
                        <a:lnSpc>
                          <a:spcPct val="125000"/>
                        </a:lnSpc>
                        <a:spcBef>
                          <a:spcPts val="0"/>
                        </a:spcBef>
                        <a:spcAft>
                          <a:spcPts val="1350"/>
                        </a:spcAft>
                        <a:tabLst>
                          <a:tab pos="228600" algn="l"/>
                          <a:tab pos="457200" algn="l"/>
                          <a:tab pos="685800" algn="l"/>
                          <a:tab pos="914400" algn="l"/>
                          <a:tab pos="1143000" algn="l"/>
                        </a:tabLst>
                      </a:pPr>
                      <a:r>
                        <a:rPr lang="en-US" sz="1600">
                          <a:effectLst/>
                        </a:rPr>
                        <a:t>100.1-150%</a:t>
                      </a:r>
                      <a:endParaRPr lang="en-US" sz="1600">
                        <a:effectLst/>
                        <a:latin typeface="Calibri"/>
                        <a:ea typeface="Calibri"/>
                        <a:cs typeface="Times New Roman"/>
                      </a:endParaRPr>
                    </a:p>
                  </a:txBody>
                  <a:tcPr marL="68580" marR="68580" marT="0" marB="0" anchor="b"/>
                </a:tc>
                <a:tc>
                  <a:txBody>
                    <a:bodyPr/>
                    <a:lstStyle/>
                    <a:p>
                      <a:pPr marL="228600" marR="0" indent="-228600">
                        <a:lnSpc>
                          <a:spcPct val="125000"/>
                        </a:lnSpc>
                        <a:spcBef>
                          <a:spcPts val="0"/>
                        </a:spcBef>
                        <a:spcAft>
                          <a:spcPts val="1350"/>
                        </a:spcAft>
                        <a:tabLst>
                          <a:tab pos="228600" algn="l"/>
                          <a:tab pos="457200" algn="l"/>
                          <a:tab pos="685800" algn="l"/>
                          <a:tab pos="914400" algn="l"/>
                          <a:tab pos="1143000" algn="l"/>
                        </a:tabLst>
                      </a:pPr>
                      <a:r>
                        <a:rPr lang="en-US" sz="1600" dirty="0">
                          <a:effectLst/>
                        </a:rPr>
                        <a:t>CC210</a:t>
                      </a:r>
                      <a:endParaRPr lang="en-US" sz="1600" dirty="0">
                        <a:effectLst/>
                        <a:latin typeface="Calibri"/>
                        <a:ea typeface="Calibri"/>
                        <a:cs typeface="Times New Roman"/>
                      </a:endParaRPr>
                    </a:p>
                  </a:txBody>
                  <a:tcPr marL="68580" marR="68580" marT="0" marB="0" anchor="b"/>
                </a:tc>
                <a:tc>
                  <a:txBody>
                    <a:bodyPr/>
                    <a:lstStyle/>
                    <a:p>
                      <a:pPr marL="228600" marR="0" indent="-228600" algn="r">
                        <a:lnSpc>
                          <a:spcPct val="125000"/>
                        </a:lnSpc>
                        <a:spcBef>
                          <a:spcPts val="0"/>
                        </a:spcBef>
                        <a:spcAft>
                          <a:spcPts val="1350"/>
                        </a:spcAft>
                        <a:tabLst>
                          <a:tab pos="228600" algn="l"/>
                          <a:tab pos="457200" algn="l"/>
                          <a:tab pos="685800" algn="l"/>
                          <a:tab pos="914400" algn="l"/>
                          <a:tab pos="1143000" algn="l"/>
                        </a:tabLst>
                      </a:pPr>
                      <a:r>
                        <a:rPr lang="en-US" sz="1600">
                          <a:effectLst/>
                        </a:rPr>
                        <a:t>95.0%</a:t>
                      </a:r>
                      <a:endParaRPr lang="en-US" sz="1600">
                        <a:effectLst/>
                        <a:latin typeface="Calibri"/>
                        <a:ea typeface="Calibri"/>
                        <a:cs typeface="Times New Roman"/>
                      </a:endParaRPr>
                    </a:p>
                  </a:txBody>
                  <a:tcPr marL="68580" marR="68580" marT="0" marB="0" anchor="b"/>
                </a:tc>
                <a:tc>
                  <a:txBody>
                    <a:bodyPr/>
                    <a:lstStyle/>
                    <a:p>
                      <a:pPr marL="228600" marR="0" indent="-228600" algn="r">
                        <a:lnSpc>
                          <a:spcPct val="125000"/>
                        </a:lnSpc>
                        <a:spcBef>
                          <a:spcPts val="0"/>
                        </a:spcBef>
                        <a:spcAft>
                          <a:spcPts val="1350"/>
                        </a:spcAft>
                        <a:tabLst>
                          <a:tab pos="228600" algn="l"/>
                          <a:tab pos="457200" algn="l"/>
                          <a:tab pos="685800" algn="l"/>
                          <a:tab pos="914400" algn="l"/>
                          <a:tab pos="1143000" algn="l"/>
                        </a:tabLst>
                      </a:pPr>
                      <a:r>
                        <a:rPr lang="en-US" sz="1600">
                          <a:effectLst/>
                        </a:rPr>
                        <a:t>100%</a:t>
                      </a:r>
                      <a:endParaRPr lang="en-US" sz="1600">
                        <a:effectLst/>
                        <a:latin typeface="Calibri"/>
                        <a:ea typeface="Calibri"/>
                        <a:cs typeface="Times New Roman"/>
                      </a:endParaRPr>
                    </a:p>
                  </a:txBody>
                  <a:tcPr marL="68580" marR="68580" marT="0" marB="0" anchor="b"/>
                </a:tc>
              </a:tr>
              <a:tr h="362255">
                <a:tc>
                  <a:txBody>
                    <a:bodyPr/>
                    <a:lstStyle/>
                    <a:p>
                      <a:pPr marL="228600" marR="0" indent="-228600">
                        <a:lnSpc>
                          <a:spcPct val="115000"/>
                        </a:lnSpc>
                        <a:spcBef>
                          <a:spcPts val="0"/>
                        </a:spcBef>
                        <a:spcAft>
                          <a:spcPts val="1000"/>
                        </a:spcAft>
                        <a:tabLst>
                          <a:tab pos="228600" algn="l"/>
                        </a:tabLst>
                      </a:pPr>
                      <a:r>
                        <a:rPr lang="en-US" sz="1600">
                          <a:effectLst/>
                        </a:rPr>
                        <a:t>Plan 2B</a:t>
                      </a:r>
                      <a:endParaRPr lang="en-US" sz="1600">
                        <a:effectLst/>
                        <a:latin typeface="Calibri"/>
                        <a:ea typeface="Calibri"/>
                        <a:cs typeface="Times New Roman"/>
                      </a:endParaRPr>
                    </a:p>
                  </a:txBody>
                  <a:tcPr marL="68580" marR="68580" marT="0" marB="0" anchor="b"/>
                </a:tc>
                <a:tc>
                  <a:txBody>
                    <a:bodyPr/>
                    <a:lstStyle/>
                    <a:p>
                      <a:pPr marL="228600" marR="0" indent="-228600">
                        <a:lnSpc>
                          <a:spcPct val="115000"/>
                        </a:lnSpc>
                        <a:spcBef>
                          <a:spcPts val="0"/>
                        </a:spcBef>
                        <a:spcAft>
                          <a:spcPts val="1000"/>
                        </a:spcAft>
                        <a:tabLst>
                          <a:tab pos="228600" algn="l"/>
                        </a:tabLst>
                      </a:pPr>
                      <a:r>
                        <a:rPr lang="en-US" sz="1600">
                          <a:effectLst/>
                        </a:rPr>
                        <a:t>150.1-200%</a:t>
                      </a:r>
                      <a:endParaRPr lang="en-US" sz="1600">
                        <a:effectLst/>
                        <a:latin typeface="Calibri"/>
                        <a:ea typeface="Calibri"/>
                        <a:cs typeface="Times New Roman"/>
                      </a:endParaRPr>
                    </a:p>
                  </a:txBody>
                  <a:tcPr marL="68580" marR="68580" marT="0" marB="0" anchor="b"/>
                </a:tc>
                <a:tc>
                  <a:txBody>
                    <a:bodyPr/>
                    <a:lstStyle/>
                    <a:p>
                      <a:pPr marL="228600" marR="0" indent="-228600">
                        <a:lnSpc>
                          <a:spcPct val="115000"/>
                        </a:lnSpc>
                        <a:spcBef>
                          <a:spcPts val="0"/>
                        </a:spcBef>
                        <a:spcAft>
                          <a:spcPts val="1000"/>
                        </a:spcAft>
                        <a:tabLst>
                          <a:tab pos="228600" algn="l"/>
                        </a:tabLst>
                      </a:pPr>
                      <a:r>
                        <a:rPr lang="en-US" sz="1600">
                          <a:effectLst/>
                        </a:rPr>
                        <a:t>CC220</a:t>
                      </a:r>
                      <a:endParaRPr lang="en-US" sz="1600">
                        <a:effectLst/>
                        <a:latin typeface="Calibri"/>
                        <a:ea typeface="Calibri"/>
                        <a:cs typeface="Times New Roman"/>
                      </a:endParaRPr>
                    </a:p>
                  </a:txBody>
                  <a:tcPr marL="68580" marR="68580" marT="0" marB="0" anchor="b"/>
                </a:tc>
                <a:tc>
                  <a:txBody>
                    <a:bodyPr/>
                    <a:lstStyle/>
                    <a:p>
                      <a:pPr marL="228600" marR="0" indent="-228600" algn="r">
                        <a:lnSpc>
                          <a:spcPct val="115000"/>
                        </a:lnSpc>
                        <a:spcBef>
                          <a:spcPts val="0"/>
                        </a:spcBef>
                        <a:spcAft>
                          <a:spcPts val="1000"/>
                        </a:spcAft>
                        <a:tabLst>
                          <a:tab pos="228600" algn="l"/>
                        </a:tabLst>
                      </a:pPr>
                      <a:r>
                        <a:rPr lang="en-US" sz="1600" dirty="0">
                          <a:effectLst/>
                        </a:rPr>
                        <a:t>95.0%</a:t>
                      </a:r>
                      <a:endParaRPr lang="en-US" sz="1600" dirty="0">
                        <a:effectLst/>
                        <a:latin typeface="Calibri"/>
                        <a:ea typeface="Calibri"/>
                        <a:cs typeface="Times New Roman"/>
                      </a:endParaRPr>
                    </a:p>
                  </a:txBody>
                  <a:tcPr marL="68580" marR="68580" marT="0" marB="0" anchor="b"/>
                </a:tc>
                <a:tc>
                  <a:txBody>
                    <a:bodyPr/>
                    <a:lstStyle/>
                    <a:p>
                      <a:pPr marL="228600" marR="0" indent="-228600" algn="r">
                        <a:lnSpc>
                          <a:spcPct val="115000"/>
                        </a:lnSpc>
                        <a:spcBef>
                          <a:spcPts val="0"/>
                        </a:spcBef>
                        <a:spcAft>
                          <a:spcPts val="1000"/>
                        </a:spcAft>
                        <a:tabLst>
                          <a:tab pos="228600" algn="l"/>
                        </a:tabLst>
                      </a:pPr>
                      <a:r>
                        <a:rPr lang="en-US" sz="1600">
                          <a:effectLst/>
                        </a:rPr>
                        <a:t>100%</a:t>
                      </a:r>
                      <a:endParaRPr lang="en-US" sz="1600">
                        <a:effectLst/>
                        <a:latin typeface="Calibri"/>
                        <a:ea typeface="Calibri"/>
                        <a:cs typeface="Times New Roman"/>
                      </a:endParaRPr>
                    </a:p>
                  </a:txBody>
                  <a:tcPr marL="68580" marR="68580" marT="0" marB="0" anchor="b"/>
                </a:tc>
              </a:tr>
              <a:tr h="362255">
                <a:tc>
                  <a:txBody>
                    <a:bodyPr/>
                    <a:lstStyle/>
                    <a:p>
                      <a:pPr marL="228600" marR="0" indent="-228600">
                        <a:lnSpc>
                          <a:spcPct val="115000"/>
                        </a:lnSpc>
                        <a:spcBef>
                          <a:spcPts val="0"/>
                        </a:spcBef>
                        <a:spcAft>
                          <a:spcPts val="1000"/>
                        </a:spcAft>
                        <a:tabLst>
                          <a:tab pos="228600" algn="l"/>
                        </a:tabLst>
                      </a:pPr>
                      <a:r>
                        <a:rPr lang="en-US" sz="1600">
                          <a:effectLst/>
                        </a:rPr>
                        <a:t>Plan 3A</a:t>
                      </a:r>
                      <a:endParaRPr lang="en-US" sz="1600">
                        <a:effectLst/>
                        <a:latin typeface="Calibri"/>
                        <a:ea typeface="Calibri"/>
                        <a:cs typeface="Times New Roman"/>
                      </a:endParaRPr>
                    </a:p>
                  </a:txBody>
                  <a:tcPr marL="68580" marR="68580" marT="0" marB="0" anchor="b"/>
                </a:tc>
                <a:tc>
                  <a:txBody>
                    <a:bodyPr/>
                    <a:lstStyle/>
                    <a:p>
                      <a:pPr marL="228600" marR="0" indent="-228600">
                        <a:lnSpc>
                          <a:spcPct val="115000"/>
                        </a:lnSpc>
                        <a:spcBef>
                          <a:spcPts val="0"/>
                        </a:spcBef>
                        <a:spcAft>
                          <a:spcPts val="1000"/>
                        </a:spcAft>
                        <a:tabLst>
                          <a:tab pos="228600" algn="l"/>
                        </a:tabLst>
                      </a:pPr>
                      <a:r>
                        <a:rPr lang="en-US" sz="1600">
                          <a:effectLst/>
                        </a:rPr>
                        <a:t>200.1-250%</a:t>
                      </a:r>
                      <a:endParaRPr lang="en-US" sz="1600">
                        <a:effectLst/>
                        <a:latin typeface="Calibri"/>
                        <a:ea typeface="Calibri"/>
                        <a:cs typeface="Times New Roman"/>
                      </a:endParaRPr>
                    </a:p>
                  </a:txBody>
                  <a:tcPr marL="68580" marR="68580" marT="0" marB="0" anchor="b"/>
                </a:tc>
                <a:tc>
                  <a:txBody>
                    <a:bodyPr/>
                    <a:lstStyle/>
                    <a:p>
                      <a:pPr marL="228600" marR="0" indent="-228600">
                        <a:lnSpc>
                          <a:spcPct val="115000"/>
                        </a:lnSpc>
                        <a:spcBef>
                          <a:spcPts val="0"/>
                        </a:spcBef>
                        <a:spcAft>
                          <a:spcPts val="1000"/>
                        </a:spcAft>
                        <a:tabLst>
                          <a:tab pos="228600" algn="l"/>
                        </a:tabLst>
                      </a:pPr>
                      <a:r>
                        <a:rPr lang="en-US" sz="1600">
                          <a:effectLst/>
                        </a:rPr>
                        <a:t>CC310</a:t>
                      </a:r>
                      <a:endParaRPr lang="en-US" sz="1600">
                        <a:effectLst/>
                        <a:latin typeface="Calibri"/>
                        <a:ea typeface="Calibri"/>
                        <a:cs typeface="Times New Roman"/>
                      </a:endParaRPr>
                    </a:p>
                  </a:txBody>
                  <a:tcPr marL="68580" marR="68580" marT="0" marB="0" anchor="b"/>
                </a:tc>
                <a:tc>
                  <a:txBody>
                    <a:bodyPr/>
                    <a:lstStyle/>
                    <a:p>
                      <a:pPr marL="228600" marR="0" indent="-228600" algn="r">
                        <a:lnSpc>
                          <a:spcPct val="115000"/>
                        </a:lnSpc>
                        <a:spcBef>
                          <a:spcPts val="0"/>
                        </a:spcBef>
                        <a:spcAft>
                          <a:spcPts val="1000"/>
                        </a:spcAft>
                        <a:tabLst>
                          <a:tab pos="228600" algn="l"/>
                        </a:tabLst>
                      </a:pPr>
                      <a:r>
                        <a:rPr lang="en-US" sz="1600">
                          <a:effectLst/>
                        </a:rPr>
                        <a:t>92.5%</a:t>
                      </a:r>
                      <a:endParaRPr lang="en-US" sz="1600">
                        <a:effectLst/>
                        <a:latin typeface="Calibri"/>
                        <a:ea typeface="Calibri"/>
                        <a:cs typeface="Times New Roman"/>
                      </a:endParaRPr>
                    </a:p>
                  </a:txBody>
                  <a:tcPr marL="68580" marR="68580" marT="0" marB="0" anchor="b"/>
                </a:tc>
                <a:tc>
                  <a:txBody>
                    <a:bodyPr/>
                    <a:lstStyle/>
                    <a:p>
                      <a:pPr marL="228600" marR="0" indent="-228600" algn="r">
                        <a:lnSpc>
                          <a:spcPct val="125000"/>
                        </a:lnSpc>
                        <a:spcBef>
                          <a:spcPts val="0"/>
                        </a:spcBef>
                        <a:spcAft>
                          <a:spcPts val="1350"/>
                        </a:spcAft>
                        <a:tabLst>
                          <a:tab pos="228600" algn="l"/>
                          <a:tab pos="457200" algn="l"/>
                          <a:tab pos="685800" algn="l"/>
                          <a:tab pos="914400" algn="l"/>
                          <a:tab pos="1143000" algn="l"/>
                        </a:tabLst>
                      </a:pPr>
                      <a:r>
                        <a:rPr lang="en-US" sz="1600">
                          <a:effectLst/>
                        </a:rPr>
                        <a:t>100%</a:t>
                      </a:r>
                      <a:endParaRPr lang="en-US" sz="1600">
                        <a:effectLst/>
                        <a:latin typeface="Calibri"/>
                        <a:ea typeface="Calibri"/>
                        <a:cs typeface="Times New Roman"/>
                      </a:endParaRPr>
                    </a:p>
                  </a:txBody>
                  <a:tcPr marL="68580" marR="68580" marT="0" marB="0" anchor="b"/>
                </a:tc>
              </a:tr>
              <a:tr h="362255">
                <a:tc>
                  <a:txBody>
                    <a:bodyPr/>
                    <a:lstStyle/>
                    <a:p>
                      <a:pPr marL="228600" marR="0" indent="-228600">
                        <a:lnSpc>
                          <a:spcPct val="125000"/>
                        </a:lnSpc>
                        <a:spcBef>
                          <a:spcPts val="0"/>
                        </a:spcBef>
                        <a:spcAft>
                          <a:spcPts val="1350"/>
                        </a:spcAft>
                        <a:tabLst>
                          <a:tab pos="228600" algn="l"/>
                          <a:tab pos="457200" algn="l"/>
                          <a:tab pos="685800" algn="l"/>
                          <a:tab pos="914400" algn="l"/>
                          <a:tab pos="1143000" algn="l"/>
                        </a:tabLst>
                      </a:pPr>
                      <a:r>
                        <a:rPr lang="en-US" sz="1600">
                          <a:effectLst/>
                        </a:rPr>
                        <a:t>Plan 3B</a:t>
                      </a:r>
                      <a:endParaRPr lang="en-US" sz="1600">
                        <a:effectLst/>
                        <a:latin typeface="Calibri"/>
                        <a:ea typeface="Calibri"/>
                        <a:cs typeface="Times New Roman"/>
                      </a:endParaRPr>
                    </a:p>
                  </a:txBody>
                  <a:tcPr marL="68580" marR="68580" marT="0" marB="0" anchor="b"/>
                </a:tc>
                <a:tc>
                  <a:txBody>
                    <a:bodyPr/>
                    <a:lstStyle/>
                    <a:p>
                      <a:pPr marL="228600" marR="0" indent="-228600">
                        <a:lnSpc>
                          <a:spcPct val="125000"/>
                        </a:lnSpc>
                        <a:spcBef>
                          <a:spcPts val="0"/>
                        </a:spcBef>
                        <a:spcAft>
                          <a:spcPts val="1350"/>
                        </a:spcAft>
                        <a:tabLst>
                          <a:tab pos="228600" algn="l"/>
                          <a:tab pos="457200" algn="l"/>
                          <a:tab pos="685800" algn="l"/>
                          <a:tab pos="914400" algn="l"/>
                          <a:tab pos="1143000" algn="l"/>
                        </a:tabLst>
                      </a:pPr>
                      <a:r>
                        <a:rPr lang="en-US" sz="1600">
                          <a:effectLst/>
                        </a:rPr>
                        <a:t>250.1-300%</a:t>
                      </a:r>
                      <a:endParaRPr lang="en-US" sz="1600">
                        <a:effectLst/>
                        <a:latin typeface="Calibri"/>
                        <a:ea typeface="Calibri"/>
                        <a:cs typeface="Times New Roman"/>
                      </a:endParaRPr>
                    </a:p>
                  </a:txBody>
                  <a:tcPr marL="68580" marR="68580" marT="0" marB="0" anchor="b"/>
                </a:tc>
                <a:tc>
                  <a:txBody>
                    <a:bodyPr/>
                    <a:lstStyle/>
                    <a:p>
                      <a:pPr marL="228600" marR="0" indent="-228600">
                        <a:lnSpc>
                          <a:spcPct val="125000"/>
                        </a:lnSpc>
                        <a:spcBef>
                          <a:spcPts val="0"/>
                        </a:spcBef>
                        <a:spcAft>
                          <a:spcPts val="1350"/>
                        </a:spcAft>
                        <a:tabLst>
                          <a:tab pos="228600" algn="l"/>
                          <a:tab pos="457200" algn="l"/>
                          <a:tab pos="685800" algn="l"/>
                          <a:tab pos="914400" algn="l"/>
                          <a:tab pos="1143000" algn="l"/>
                        </a:tabLst>
                      </a:pPr>
                      <a:r>
                        <a:rPr lang="en-US" sz="1600">
                          <a:effectLst/>
                        </a:rPr>
                        <a:t>CC320</a:t>
                      </a:r>
                      <a:endParaRPr lang="en-US" sz="1600">
                        <a:effectLst/>
                        <a:latin typeface="Calibri"/>
                        <a:ea typeface="Calibri"/>
                        <a:cs typeface="Times New Roman"/>
                      </a:endParaRPr>
                    </a:p>
                  </a:txBody>
                  <a:tcPr marL="68580" marR="68580" marT="0" marB="0" anchor="b"/>
                </a:tc>
                <a:tc>
                  <a:txBody>
                    <a:bodyPr/>
                    <a:lstStyle/>
                    <a:p>
                      <a:pPr marL="228600" marR="0" indent="-228600" algn="r">
                        <a:lnSpc>
                          <a:spcPct val="125000"/>
                        </a:lnSpc>
                        <a:spcBef>
                          <a:spcPts val="0"/>
                        </a:spcBef>
                        <a:spcAft>
                          <a:spcPts val="1350"/>
                        </a:spcAft>
                        <a:tabLst>
                          <a:tab pos="228600" algn="l"/>
                          <a:tab pos="457200" algn="l"/>
                          <a:tab pos="685800" algn="l"/>
                          <a:tab pos="914400" algn="l"/>
                          <a:tab pos="1143000" algn="l"/>
                        </a:tabLst>
                      </a:pPr>
                      <a:r>
                        <a:rPr lang="en-US" sz="1600">
                          <a:effectLst/>
                        </a:rPr>
                        <a:t>92.5%</a:t>
                      </a:r>
                      <a:endParaRPr lang="en-US" sz="1600">
                        <a:effectLst/>
                        <a:latin typeface="Calibri"/>
                        <a:ea typeface="Calibri"/>
                        <a:cs typeface="Times New Roman"/>
                      </a:endParaRPr>
                    </a:p>
                  </a:txBody>
                  <a:tcPr marL="68580" marR="68580" marT="0" marB="0" anchor="b"/>
                </a:tc>
                <a:tc>
                  <a:txBody>
                    <a:bodyPr/>
                    <a:lstStyle/>
                    <a:p>
                      <a:pPr marL="228600" marR="0" indent="-228600" algn="r">
                        <a:lnSpc>
                          <a:spcPct val="125000"/>
                        </a:lnSpc>
                        <a:spcBef>
                          <a:spcPts val="0"/>
                        </a:spcBef>
                        <a:spcAft>
                          <a:spcPts val="1350"/>
                        </a:spcAft>
                        <a:tabLst>
                          <a:tab pos="228600" algn="l"/>
                          <a:tab pos="457200" algn="l"/>
                          <a:tab pos="685800" algn="l"/>
                          <a:tab pos="914400" algn="l"/>
                          <a:tab pos="1143000" algn="l"/>
                        </a:tabLst>
                      </a:pPr>
                      <a:r>
                        <a:rPr lang="en-US" sz="1600" dirty="0">
                          <a:effectLst/>
                        </a:rPr>
                        <a:t>100%</a:t>
                      </a:r>
                      <a:endParaRPr lang="en-US" sz="1600" dirty="0">
                        <a:effectLst/>
                        <a:latin typeface="Calibri"/>
                        <a:ea typeface="Calibri"/>
                        <a:cs typeface="Times New Roman"/>
                      </a:endParaRPr>
                    </a:p>
                  </a:txBody>
                  <a:tcPr marL="68580" marR="68580" marT="0" marB="0" anchor="b"/>
                </a:tc>
              </a:tr>
            </a:tbl>
          </a:graphicData>
        </a:graphic>
      </p:graphicFrame>
    </p:spTree>
    <p:extLst>
      <p:ext uri="{BB962C8B-B14F-4D97-AF65-F5344CB8AC3E}">
        <p14:creationId xmlns:p14="http://schemas.microsoft.com/office/powerpoint/2010/main" val="11117023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RA Fields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02670130"/>
              </p:ext>
            </p:extLst>
          </p:nvPr>
        </p:nvGraphicFramePr>
        <p:xfrm>
          <a:off x="1122218" y="1975697"/>
          <a:ext cx="6367650" cy="4029564"/>
        </p:xfrm>
        <a:graphic>
          <a:graphicData uri="http://schemas.openxmlformats.org/drawingml/2006/table">
            <a:tbl>
              <a:tblPr>
                <a:tableStyleId>{5C22544A-7EE6-4342-B048-85BDC9FD1C3A}</a:tableStyleId>
              </a:tblPr>
              <a:tblGrid>
                <a:gridCol w="2664192"/>
                <a:gridCol w="620114"/>
                <a:gridCol w="2334039"/>
                <a:gridCol w="749305"/>
              </a:tblGrid>
              <a:tr h="134417">
                <a:tc>
                  <a:txBody>
                    <a:bodyPr/>
                    <a:lstStyle/>
                    <a:p>
                      <a:pPr algn="l" fontAlgn="b"/>
                      <a:r>
                        <a:rPr lang="en-US" sz="1100" b="1" u="none" strike="noStrike" dirty="0">
                          <a:effectLst/>
                          <a:latin typeface="+mn-lt"/>
                        </a:rPr>
                        <a:t>Data Element</a:t>
                      </a:r>
                      <a:endParaRPr lang="en-US" sz="1100" b="1" i="0" u="none" strike="noStrike" dirty="0">
                        <a:solidFill>
                          <a:srgbClr val="000000"/>
                        </a:solidFill>
                        <a:effectLst/>
                        <a:latin typeface="+mn-lt"/>
                      </a:endParaRPr>
                    </a:p>
                  </a:txBody>
                  <a:tcPr marL="7902" marR="7902" marT="7902" marB="0" anchor="b"/>
                </a:tc>
                <a:tc>
                  <a:txBody>
                    <a:bodyPr/>
                    <a:lstStyle/>
                    <a:p>
                      <a:pPr algn="l" fontAlgn="b"/>
                      <a:r>
                        <a:rPr lang="en-US" sz="1100" b="1" u="none" strike="noStrike">
                          <a:effectLst/>
                          <a:latin typeface="+mn-lt"/>
                        </a:rPr>
                        <a:t>FIELD</a:t>
                      </a:r>
                      <a:endParaRPr lang="en-US" sz="1100" b="1" i="0" u="none" strike="noStrike">
                        <a:solidFill>
                          <a:srgbClr val="000000"/>
                        </a:solidFill>
                        <a:effectLst/>
                        <a:latin typeface="+mn-lt"/>
                      </a:endParaRPr>
                    </a:p>
                  </a:txBody>
                  <a:tcPr marL="7902" marR="7902" marT="7902" marB="0" anchor="b"/>
                </a:tc>
                <a:tc>
                  <a:txBody>
                    <a:bodyPr/>
                    <a:lstStyle/>
                    <a:p>
                      <a:pPr algn="l" fontAlgn="b"/>
                      <a:r>
                        <a:rPr lang="en-US" sz="1100" b="1" u="none" strike="noStrike">
                          <a:effectLst/>
                          <a:latin typeface="+mn-lt"/>
                        </a:rPr>
                        <a:t>Data Element</a:t>
                      </a:r>
                      <a:endParaRPr lang="en-US" sz="1100" b="1" i="0" u="none" strike="noStrike">
                        <a:solidFill>
                          <a:srgbClr val="000000"/>
                        </a:solidFill>
                        <a:effectLst/>
                        <a:latin typeface="+mn-lt"/>
                      </a:endParaRPr>
                    </a:p>
                  </a:txBody>
                  <a:tcPr marL="7902" marR="7902" marT="7902" marB="0" anchor="b"/>
                </a:tc>
                <a:tc>
                  <a:txBody>
                    <a:bodyPr/>
                    <a:lstStyle/>
                    <a:p>
                      <a:pPr algn="l" fontAlgn="b"/>
                      <a:r>
                        <a:rPr lang="en-US" sz="1100" b="1" u="none" strike="noStrike" dirty="0">
                          <a:effectLst/>
                          <a:latin typeface="+mn-lt"/>
                        </a:rPr>
                        <a:t>FIELD</a:t>
                      </a:r>
                      <a:endParaRPr lang="en-US" sz="1100" b="1" i="0" u="none" strike="noStrike" dirty="0">
                        <a:solidFill>
                          <a:srgbClr val="000000"/>
                        </a:solidFill>
                        <a:effectLst/>
                        <a:latin typeface="+mn-lt"/>
                      </a:endParaRPr>
                    </a:p>
                  </a:txBody>
                  <a:tcPr marL="7902" marR="7902" marT="7902" marB="0" anchor="b"/>
                </a:tc>
              </a:tr>
              <a:tr h="134417">
                <a:tc>
                  <a:txBody>
                    <a:bodyPr/>
                    <a:lstStyle/>
                    <a:p>
                      <a:pPr algn="l" fontAlgn="t"/>
                      <a:r>
                        <a:rPr lang="en-US" sz="1100" u="none" strike="noStrike" dirty="0" err="1">
                          <a:effectLst/>
                          <a:latin typeface="+mn-lt"/>
                        </a:rPr>
                        <a:t>OrgID</a:t>
                      </a:r>
                      <a:endParaRPr lang="en-US" sz="1100" b="0" i="0" u="none" strike="noStrike" dirty="0">
                        <a:solidFill>
                          <a:srgbClr val="000000"/>
                        </a:solidFill>
                        <a:effectLst/>
                        <a:latin typeface="+mn-lt"/>
                      </a:endParaRPr>
                    </a:p>
                  </a:txBody>
                  <a:tcPr marL="7902" marR="7902" marT="7902" marB="0"/>
                </a:tc>
                <a:tc>
                  <a:txBody>
                    <a:bodyPr/>
                    <a:lstStyle/>
                    <a:p>
                      <a:pPr algn="l" fontAlgn="t"/>
                      <a:r>
                        <a:rPr lang="en-US" sz="1100" u="none" strike="noStrike">
                          <a:effectLst/>
                          <a:latin typeface="+mn-lt"/>
                        </a:rPr>
                        <a:t> </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Payer Claim Control Number</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MC004</a:t>
                      </a:r>
                      <a:endParaRPr lang="en-US" sz="1100" b="0" i="0" u="none" strike="noStrike">
                        <a:solidFill>
                          <a:srgbClr val="000000"/>
                        </a:solidFill>
                        <a:effectLst/>
                        <a:latin typeface="+mn-lt"/>
                      </a:endParaRPr>
                    </a:p>
                  </a:txBody>
                  <a:tcPr marL="7902" marR="7902" marT="7902" marB="0"/>
                </a:tc>
              </a:tr>
              <a:tr h="134417">
                <a:tc>
                  <a:txBody>
                    <a:bodyPr/>
                    <a:lstStyle/>
                    <a:p>
                      <a:pPr algn="l" fontAlgn="t"/>
                      <a:r>
                        <a:rPr lang="en-US" sz="1100" u="none" strike="noStrike">
                          <a:effectLst/>
                          <a:latin typeface="+mn-lt"/>
                        </a:rPr>
                        <a:t>Member Gender</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ME013</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Line Counter</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MC005</a:t>
                      </a:r>
                      <a:endParaRPr lang="en-US" sz="1100" b="0" i="0" u="none" strike="noStrike">
                        <a:solidFill>
                          <a:srgbClr val="000000"/>
                        </a:solidFill>
                        <a:effectLst/>
                        <a:latin typeface="+mn-lt"/>
                      </a:endParaRPr>
                    </a:p>
                  </a:txBody>
                  <a:tcPr marL="7902" marR="7902" marT="7902" marB="0"/>
                </a:tc>
              </a:tr>
              <a:tr h="134417">
                <a:tc>
                  <a:txBody>
                    <a:bodyPr/>
                    <a:lstStyle/>
                    <a:p>
                      <a:pPr algn="l" fontAlgn="t"/>
                      <a:r>
                        <a:rPr lang="en-US" sz="1100" u="none" strike="noStrike">
                          <a:effectLst/>
                          <a:latin typeface="+mn-lt"/>
                        </a:rPr>
                        <a:t>Member Date of Birth (for age)</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ME014</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Admission/Discharge Dates</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 </a:t>
                      </a:r>
                      <a:endParaRPr lang="en-US" sz="1100" b="0" i="0" u="none" strike="noStrike">
                        <a:solidFill>
                          <a:srgbClr val="000000"/>
                        </a:solidFill>
                        <a:effectLst/>
                        <a:latin typeface="+mn-lt"/>
                      </a:endParaRPr>
                    </a:p>
                  </a:txBody>
                  <a:tcPr marL="7902" marR="7902" marT="7902" marB="0"/>
                </a:tc>
              </a:tr>
              <a:tr h="134417">
                <a:tc>
                  <a:txBody>
                    <a:bodyPr/>
                    <a:lstStyle/>
                    <a:p>
                      <a:pPr algn="l" fontAlgn="t"/>
                      <a:r>
                        <a:rPr lang="en-US" sz="1100" u="none" strike="noStrike">
                          <a:effectLst/>
                          <a:latin typeface="+mn-lt"/>
                        </a:rPr>
                        <a:t>Member Zip Code</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ME017</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Service Provider Specialty</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MC032</a:t>
                      </a:r>
                      <a:endParaRPr lang="en-US" sz="1100" b="0" i="0" u="none" strike="noStrike">
                        <a:solidFill>
                          <a:srgbClr val="000000"/>
                        </a:solidFill>
                        <a:effectLst/>
                        <a:latin typeface="+mn-lt"/>
                      </a:endParaRPr>
                    </a:p>
                  </a:txBody>
                  <a:tcPr marL="7902" marR="7902" marT="7902" marB="0"/>
                </a:tc>
              </a:tr>
              <a:tr h="134417">
                <a:tc>
                  <a:txBody>
                    <a:bodyPr/>
                    <a:lstStyle/>
                    <a:p>
                      <a:pPr algn="l" fontAlgn="t"/>
                      <a:r>
                        <a:rPr lang="en-US" sz="1100" u="none" strike="noStrike">
                          <a:effectLst/>
                          <a:latin typeface="+mn-lt"/>
                        </a:rPr>
                        <a:t>Market Category Code</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ME030</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Type of Bill</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MC036</a:t>
                      </a:r>
                      <a:endParaRPr lang="en-US" sz="1100" b="0" i="0" u="none" strike="noStrike">
                        <a:solidFill>
                          <a:srgbClr val="000000"/>
                        </a:solidFill>
                        <a:effectLst/>
                        <a:latin typeface="+mn-lt"/>
                      </a:endParaRPr>
                    </a:p>
                  </a:txBody>
                  <a:tcPr marL="7902" marR="7902" marT="7902" marB="0"/>
                </a:tc>
              </a:tr>
              <a:tr h="134417">
                <a:tc>
                  <a:txBody>
                    <a:bodyPr/>
                    <a:lstStyle/>
                    <a:p>
                      <a:pPr algn="l" fontAlgn="t"/>
                      <a:r>
                        <a:rPr lang="en-US" sz="1100" b="1" u="none" strike="noStrike">
                          <a:effectLst/>
                          <a:latin typeface="+mn-lt"/>
                        </a:rPr>
                        <a:t>Last Activity Date</a:t>
                      </a:r>
                      <a:endParaRPr lang="en-US" sz="1100" b="1" i="0" u="none" strike="noStrike">
                        <a:solidFill>
                          <a:srgbClr val="000000"/>
                        </a:solidFill>
                        <a:effectLst/>
                        <a:latin typeface="+mn-lt"/>
                      </a:endParaRPr>
                    </a:p>
                  </a:txBody>
                  <a:tcPr marL="7902" marR="7902" marT="7902" marB="0">
                    <a:solidFill>
                      <a:schemeClr val="accent2">
                        <a:lumMod val="20000"/>
                        <a:lumOff val="80000"/>
                      </a:schemeClr>
                    </a:solidFill>
                  </a:tcPr>
                </a:tc>
                <a:tc>
                  <a:txBody>
                    <a:bodyPr/>
                    <a:lstStyle/>
                    <a:p>
                      <a:pPr algn="l" fontAlgn="t"/>
                      <a:r>
                        <a:rPr lang="en-US" sz="1100" b="1" u="none" strike="noStrike" dirty="0">
                          <a:effectLst/>
                          <a:latin typeface="+mn-lt"/>
                        </a:rPr>
                        <a:t>ME056</a:t>
                      </a:r>
                      <a:endParaRPr lang="en-US" sz="1100" b="1" i="0" u="none" strike="noStrike" dirty="0">
                        <a:solidFill>
                          <a:srgbClr val="000000"/>
                        </a:solidFill>
                        <a:effectLst/>
                        <a:latin typeface="+mn-lt"/>
                      </a:endParaRPr>
                    </a:p>
                  </a:txBody>
                  <a:tcPr marL="7902" marR="7902" marT="7902" marB="0">
                    <a:solidFill>
                      <a:schemeClr val="accent2">
                        <a:lumMod val="20000"/>
                        <a:lumOff val="80000"/>
                      </a:schemeClr>
                    </a:solidFill>
                  </a:tcPr>
                </a:tc>
                <a:tc>
                  <a:txBody>
                    <a:bodyPr/>
                    <a:lstStyle/>
                    <a:p>
                      <a:pPr algn="l" fontAlgn="t"/>
                      <a:r>
                        <a:rPr lang="en-US" sz="1100" u="none" strike="noStrike">
                          <a:effectLst/>
                          <a:latin typeface="+mn-lt"/>
                        </a:rPr>
                        <a:t>Site of Service </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MC037</a:t>
                      </a:r>
                      <a:endParaRPr lang="en-US" sz="1100" b="0" i="0" u="none" strike="noStrike">
                        <a:solidFill>
                          <a:srgbClr val="000000"/>
                        </a:solidFill>
                        <a:effectLst/>
                        <a:latin typeface="+mn-lt"/>
                      </a:endParaRPr>
                    </a:p>
                  </a:txBody>
                  <a:tcPr marL="7902" marR="7902" marT="7902" marB="0"/>
                </a:tc>
              </a:tr>
              <a:tr h="134417">
                <a:tc>
                  <a:txBody>
                    <a:bodyPr/>
                    <a:lstStyle/>
                    <a:p>
                      <a:pPr algn="l" fontAlgn="t"/>
                      <a:r>
                        <a:rPr lang="en-US" sz="1100" b="1" u="none" strike="noStrike">
                          <a:effectLst/>
                          <a:latin typeface="+mn-lt"/>
                        </a:rPr>
                        <a:t>Actuarial Value</a:t>
                      </a:r>
                      <a:endParaRPr lang="en-US" sz="1100" b="1" i="0" u="none" strike="noStrike">
                        <a:solidFill>
                          <a:srgbClr val="000000"/>
                        </a:solidFill>
                        <a:effectLst/>
                        <a:latin typeface="+mn-lt"/>
                      </a:endParaRPr>
                    </a:p>
                  </a:txBody>
                  <a:tcPr marL="7902" marR="7902" marT="7902" marB="0">
                    <a:solidFill>
                      <a:schemeClr val="accent2">
                        <a:lumMod val="20000"/>
                        <a:lumOff val="80000"/>
                      </a:schemeClr>
                    </a:solidFill>
                  </a:tcPr>
                </a:tc>
                <a:tc>
                  <a:txBody>
                    <a:bodyPr/>
                    <a:lstStyle/>
                    <a:p>
                      <a:pPr algn="l" fontAlgn="t"/>
                      <a:r>
                        <a:rPr lang="en-US" sz="1100" b="1" u="none" strike="noStrike" dirty="0">
                          <a:effectLst/>
                          <a:latin typeface="+mn-lt"/>
                        </a:rPr>
                        <a:t>ME120</a:t>
                      </a:r>
                      <a:endParaRPr lang="en-US" sz="1100" b="1" i="0" u="none" strike="noStrike" dirty="0">
                        <a:solidFill>
                          <a:srgbClr val="000000"/>
                        </a:solidFill>
                        <a:effectLst/>
                        <a:latin typeface="+mn-lt"/>
                      </a:endParaRPr>
                    </a:p>
                  </a:txBody>
                  <a:tcPr marL="7902" marR="7902" marT="7902" marB="0">
                    <a:solidFill>
                      <a:schemeClr val="accent2">
                        <a:lumMod val="20000"/>
                        <a:lumOff val="80000"/>
                      </a:schemeClr>
                    </a:solidFill>
                  </a:tcPr>
                </a:tc>
                <a:tc>
                  <a:txBody>
                    <a:bodyPr/>
                    <a:lstStyle/>
                    <a:p>
                      <a:pPr algn="l" fontAlgn="t"/>
                      <a:r>
                        <a:rPr lang="en-US" sz="1100" u="none" strike="noStrike">
                          <a:effectLst/>
                          <a:latin typeface="+mn-lt"/>
                        </a:rPr>
                        <a:t>Claim Status</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MC038</a:t>
                      </a:r>
                      <a:endParaRPr lang="en-US" sz="1100" b="0" i="0" u="none" strike="noStrike">
                        <a:solidFill>
                          <a:srgbClr val="000000"/>
                        </a:solidFill>
                        <a:effectLst/>
                        <a:latin typeface="+mn-lt"/>
                      </a:endParaRPr>
                    </a:p>
                  </a:txBody>
                  <a:tcPr marL="7902" marR="7902" marT="7902" marB="0"/>
                </a:tc>
              </a:tr>
              <a:tr h="134417">
                <a:tc>
                  <a:txBody>
                    <a:bodyPr/>
                    <a:lstStyle/>
                    <a:p>
                      <a:pPr algn="l" fontAlgn="t"/>
                      <a:r>
                        <a:rPr lang="en-US" sz="1100" b="1" u="none" strike="noStrike">
                          <a:effectLst/>
                          <a:latin typeface="+mn-lt"/>
                        </a:rPr>
                        <a:t>Metal Level</a:t>
                      </a:r>
                      <a:endParaRPr lang="en-US" sz="1100" b="1" i="0" u="none" strike="noStrike">
                        <a:solidFill>
                          <a:srgbClr val="000000"/>
                        </a:solidFill>
                        <a:effectLst/>
                        <a:latin typeface="+mn-lt"/>
                      </a:endParaRPr>
                    </a:p>
                  </a:txBody>
                  <a:tcPr marL="7902" marR="7902" marT="7902" marB="0">
                    <a:solidFill>
                      <a:schemeClr val="accent2">
                        <a:lumMod val="20000"/>
                        <a:lumOff val="80000"/>
                      </a:schemeClr>
                    </a:solidFill>
                  </a:tcPr>
                </a:tc>
                <a:tc>
                  <a:txBody>
                    <a:bodyPr/>
                    <a:lstStyle/>
                    <a:p>
                      <a:pPr algn="l" fontAlgn="t"/>
                      <a:r>
                        <a:rPr lang="en-US" sz="1100" b="1" u="none" strike="noStrike" dirty="0">
                          <a:effectLst/>
                          <a:latin typeface="+mn-lt"/>
                        </a:rPr>
                        <a:t>ME121</a:t>
                      </a:r>
                      <a:endParaRPr lang="en-US" sz="1100" b="1" i="0" u="none" strike="noStrike" dirty="0">
                        <a:solidFill>
                          <a:srgbClr val="000000"/>
                        </a:solidFill>
                        <a:effectLst/>
                        <a:latin typeface="+mn-lt"/>
                      </a:endParaRPr>
                    </a:p>
                  </a:txBody>
                  <a:tcPr marL="7902" marR="7902" marT="7902" marB="0">
                    <a:solidFill>
                      <a:schemeClr val="accent2">
                        <a:lumMod val="20000"/>
                        <a:lumOff val="80000"/>
                      </a:schemeClr>
                    </a:solidFill>
                  </a:tcPr>
                </a:tc>
                <a:tc>
                  <a:txBody>
                    <a:bodyPr/>
                    <a:lstStyle/>
                    <a:p>
                      <a:pPr algn="l" fontAlgn="t"/>
                      <a:r>
                        <a:rPr lang="en-US" sz="1100" u="none" strike="noStrike">
                          <a:effectLst/>
                          <a:latin typeface="+mn-lt"/>
                        </a:rPr>
                        <a:t>All Diagnosis fields</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 </a:t>
                      </a:r>
                      <a:endParaRPr lang="en-US" sz="1100" b="0" i="0" u="none" strike="noStrike">
                        <a:solidFill>
                          <a:srgbClr val="000000"/>
                        </a:solidFill>
                        <a:effectLst/>
                        <a:latin typeface="+mn-lt"/>
                      </a:endParaRPr>
                    </a:p>
                  </a:txBody>
                  <a:tcPr marL="7902" marR="7902" marT="7902" marB="0"/>
                </a:tc>
              </a:tr>
              <a:tr h="134417">
                <a:tc>
                  <a:txBody>
                    <a:bodyPr/>
                    <a:lstStyle/>
                    <a:p>
                      <a:pPr algn="l" fontAlgn="t"/>
                      <a:r>
                        <a:rPr lang="en-US" sz="1100" b="1" u="none" strike="noStrike">
                          <a:effectLst/>
                          <a:latin typeface="+mn-lt"/>
                        </a:rPr>
                        <a:t>Risk Adjustment Covered Plan (RACP)</a:t>
                      </a:r>
                      <a:endParaRPr lang="en-US" sz="1100" b="1" i="0" u="none" strike="noStrike">
                        <a:solidFill>
                          <a:srgbClr val="000000"/>
                        </a:solidFill>
                        <a:effectLst/>
                        <a:latin typeface="+mn-lt"/>
                      </a:endParaRPr>
                    </a:p>
                  </a:txBody>
                  <a:tcPr marL="7902" marR="7902" marT="7902" marB="0">
                    <a:solidFill>
                      <a:schemeClr val="accent2">
                        <a:lumMod val="20000"/>
                        <a:lumOff val="80000"/>
                      </a:schemeClr>
                    </a:solidFill>
                  </a:tcPr>
                </a:tc>
                <a:tc>
                  <a:txBody>
                    <a:bodyPr/>
                    <a:lstStyle/>
                    <a:p>
                      <a:pPr algn="l" fontAlgn="t"/>
                      <a:r>
                        <a:rPr lang="en-US" sz="1100" b="1" u="none" strike="noStrike" dirty="0">
                          <a:effectLst/>
                          <a:latin typeface="+mn-lt"/>
                        </a:rPr>
                        <a:t>ME126</a:t>
                      </a:r>
                      <a:endParaRPr lang="en-US" sz="1100" b="1" i="0" u="none" strike="noStrike" dirty="0">
                        <a:solidFill>
                          <a:srgbClr val="000000"/>
                        </a:solidFill>
                        <a:effectLst/>
                        <a:latin typeface="+mn-lt"/>
                      </a:endParaRPr>
                    </a:p>
                  </a:txBody>
                  <a:tcPr marL="7902" marR="7902" marT="7902" marB="0">
                    <a:solidFill>
                      <a:schemeClr val="accent2">
                        <a:lumMod val="20000"/>
                        <a:lumOff val="80000"/>
                      </a:schemeClr>
                    </a:solidFill>
                  </a:tcPr>
                </a:tc>
                <a:tc>
                  <a:txBody>
                    <a:bodyPr/>
                    <a:lstStyle/>
                    <a:p>
                      <a:pPr algn="l" fontAlgn="t"/>
                      <a:r>
                        <a:rPr lang="en-US" sz="1100" u="none" strike="noStrike">
                          <a:effectLst/>
                          <a:latin typeface="+mn-lt"/>
                        </a:rPr>
                        <a:t>Revenue Code</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MC054</a:t>
                      </a:r>
                      <a:endParaRPr lang="en-US" sz="1100" b="0" i="0" u="none" strike="noStrike">
                        <a:solidFill>
                          <a:srgbClr val="000000"/>
                        </a:solidFill>
                        <a:effectLst/>
                        <a:latin typeface="+mn-lt"/>
                      </a:endParaRPr>
                    </a:p>
                  </a:txBody>
                  <a:tcPr marL="7902" marR="7902" marT="7902" marB="0"/>
                </a:tc>
              </a:tr>
              <a:tr h="134417">
                <a:tc>
                  <a:txBody>
                    <a:bodyPr/>
                    <a:lstStyle/>
                    <a:p>
                      <a:pPr algn="l" fontAlgn="t"/>
                      <a:r>
                        <a:rPr lang="en-US" sz="1100" b="1" u="none" strike="noStrike">
                          <a:effectLst/>
                          <a:latin typeface="+mn-lt"/>
                        </a:rPr>
                        <a:t>Billable Member</a:t>
                      </a:r>
                      <a:endParaRPr lang="en-US" sz="1100" b="1" i="0" u="none" strike="noStrike">
                        <a:solidFill>
                          <a:srgbClr val="000000"/>
                        </a:solidFill>
                        <a:effectLst/>
                        <a:latin typeface="+mn-lt"/>
                      </a:endParaRPr>
                    </a:p>
                  </a:txBody>
                  <a:tcPr marL="7902" marR="7902" marT="7902" marB="0">
                    <a:solidFill>
                      <a:schemeClr val="accent2">
                        <a:lumMod val="20000"/>
                        <a:lumOff val="80000"/>
                      </a:schemeClr>
                    </a:solidFill>
                  </a:tcPr>
                </a:tc>
                <a:tc>
                  <a:txBody>
                    <a:bodyPr/>
                    <a:lstStyle/>
                    <a:p>
                      <a:pPr algn="l" fontAlgn="t"/>
                      <a:r>
                        <a:rPr lang="en-US" sz="1100" b="1" u="none" strike="noStrike" dirty="0">
                          <a:effectLst/>
                          <a:latin typeface="+mn-lt"/>
                        </a:rPr>
                        <a:t>ME127</a:t>
                      </a:r>
                      <a:endParaRPr lang="en-US" sz="1100" b="1" i="0" u="none" strike="noStrike" dirty="0">
                        <a:solidFill>
                          <a:srgbClr val="000000"/>
                        </a:solidFill>
                        <a:effectLst/>
                        <a:latin typeface="+mn-lt"/>
                      </a:endParaRPr>
                    </a:p>
                  </a:txBody>
                  <a:tcPr marL="7902" marR="7902" marT="7902" marB="0">
                    <a:solidFill>
                      <a:schemeClr val="accent2">
                        <a:lumMod val="20000"/>
                        <a:lumOff val="80000"/>
                      </a:schemeClr>
                    </a:solidFill>
                  </a:tcPr>
                </a:tc>
                <a:tc>
                  <a:txBody>
                    <a:bodyPr/>
                    <a:lstStyle/>
                    <a:p>
                      <a:pPr algn="l" fontAlgn="t"/>
                      <a:r>
                        <a:rPr lang="en-US" sz="1100" u="none" strike="noStrike">
                          <a:effectLst/>
                          <a:latin typeface="+mn-lt"/>
                        </a:rPr>
                        <a:t>All Procedure Code fields</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 </a:t>
                      </a:r>
                      <a:endParaRPr lang="en-US" sz="1100" b="0" i="0" u="none" strike="noStrike">
                        <a:solidFill>
                          <a:srgbClr val="000000"/>
                        </a:solidFill>
                        <a:effectLst/>
                        <a:latin typeface="+mn-lt"/>
                      </a:endParaRPr>
                    </a:p>
                  </a:txBody>
                  <a:tcPr marL="7902" marR="7902" marT="7902" marB="0"/>
                </a:tc>
              </a:tr>
              <a:tr h="134417">
                <a:tc>
                  <a:txBody>
                    <a:bodyPr/>
                    <a:lstStyle/>
                    <a:p>
                      <a:pPr algn="l" fontAlgn="t"/>
                      <a:r>
                        <a:rPr lang="en-US" sz="1100" u="none" strike="noStrike">
                          <a:effectLst/>
                          <a:latin typeface="+mn-lt"/>
                        </a:rPr>
                        <a:t>Benefit Plan Contract ID</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dirty="0">
                          <a:effectLst/>
                          <a:latin typeface="+mn-lt"/>
                        </a:rPr>
                        <a:t>ME128</a:t>
                      </a:r>
                      <a:endParaRPr lang="en-US" sz="1100" b="0" i="0" u="none" strike="noStrike" dirty="0">
                        <a:solidFill>
                          <a:srgbClr val="000000"/>
                        </a:solidFill>
                        <a:effectLst/>
                        <a:latin typeface="+mn-lt"/>
                      </a:endParaRPr>
                    </a:p>
                  </a:txBody>
                  <a:tcPr marL="7902" marR="7902" marT="7902" marB="0"/>
                </a:tc>
                <a:tc>
                  <a:txBody>
                    <a:bodyPr/>
                    <a:lstStyle/>
                    <a:p>
                      <a:pPr algn="l" fontAlgn="t"/>
                      <a:r>
                        <a:rPr lang="en-US" sz="1100" u="none" strike="noStrike" dirty="0">
                          <a:effectLst/>
                          <a:latin typeface="+mn-lt"/>
                        </a:rPr>
                        <a:t>Procedure Modifiers</a:t>
                      </a:r>
                      <a:endParaRPr lang="en-US" sz="1100" b="0" i="0" u="none" strike="noStrike" dirty="0">
                        <a:solidFill>
                          <a:srgbClr val="000000"/>
                        </a:solidFill>
                        <a:effectLst/>
                        <a:latin typeface="+mn-lt"/>
                      </a:endParaRPr>
                    </a:p>
                  </a:txBody>
                  <a:tcPr marL="7902" marR="7902" marT="7902" marB="0"/>
                </a:tc>
                <a:tc>
                  <a:txBody>
                    <a:bodyPr/>
                    <a:lstStyle/>
                    <a:p>
                      <a:pPr algn="l" fontAlgn="t"/>
                      <a:r>
                        <a:rPr lang="en-US" sz="1100" u="none" strike="noStrike">
                          <a:effectLst/>
                          <a:latin typeface="+mn-lt"/>
                        </a:rPr>
                        <a:t> </a:t>
                      </a:r>
                      <a:endParaRPr lang="en-US" sz="1100" b="0" i="0" u="none" strike="noStrike">
                        <a:solidFill>
                          <a:srgbClr val="000000"/>
                        </a:solidFill>
                        <a:effectLst/>
                        <a:latin typeface="+mn-lt"/>
                      </a:endParaRPr>
                    </a:p>
                  </a:txBody>
                  <a:tcPr marL="7902" marR="7902" marT="7902" marB="0"/>
                </a:tc>
              </a:tr>
              <a:tr h="168020">
                <a:tc>
                  <a:txBody>
                    <a:bodyPr/>
                    <a:lstStyle/>
                    <a:p>
                      <a:pPr algn="l" fontAlgn="t"/>
                      <a:r>
                        <a:rPr lang="en-US" sz="1100" u="none" strike="noStrike">
                          <a:effectLst/>
                          <a:latin typeface="+mn-lt"/>
                        </a:rPr>
                        <a:t>Member Benefit Plan Contract Enrollment Dates</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ME129</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Dates of Service</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 </a:t>
                      </a:r>
                      <a:endParaRPr lang="en-US" sz="1100" b="0" i="0" u="none" strike="noStrike">
                        <a:solidFill>
                          <a:srgbClr val="000000"/>
                        </a:solidFill>
                        <a:effectLst/>
                        <a:latin typeface="+mn-lt"/>
                      </a:endParaRPr>
                    </a:p>
                  </a:txBody>
                  <a:tcPr marL="7902" marR="7902" marT="7902" marB="0"/>
                </a:tc>
              </a:tr>
              <a:tr h="134417">
                <a:tc>
                  <a:txBody>
                    <a:bodyPr/>
                    <a:lstStyle/>
                    <a:p>
                      <a:pPr algn="l" fontAlgn="t"/>
                      <a:r>
                        <a:rPr lang="en-US" sz="1100" b="1" u="none" strike="noStrike">
                          <a:effectLst/>
                          <a:latin typeface="+mn-lt"/>
                        </a:rPr>
                        <a:t>Total Monthly Premium</a:t>
                      </a:r>
                      <a:endParaRPr lang="en-US" sz="1100" b="1" i="0" u="none" strike="noStrike">
                        <a:solidFill>
                          <a:srgbClr val="000000"/>
                        </a:solidFill>
                        <a:effectLst/>
                        <a:latin typeface="+mn-lt"/>
                      </a:endParaRPr>
                    </a:p>
                  </a:txBody>
                  <a:tcPr marL="7902" marR="7902" marT="7902" marB="0">
                    <a:solidFill>
                      <a:schemeClr val="accent2">
                        <a:lumMod val="20000"/>
                        <a:lumOff val="80000"/>
                      </a:schemeClr>
                    </a:solidFill>
                  </a:tcPr>
                </a:tc>
                <a:tc>
                  <a:txBody>
                    <a:bodyPr/>
                    <a:lstStyle/>
                    <a:p>
                      <a:pPr algn="l" fontAlgn="t"/>
                      <a:r>
                        <a:rPr lang="en-US" sz="1100" b="1" u="none" strike="noStrike" dirty="0">
                          <a:effectLst/>
                          <a:latin typeface="+mn-lt"/>
                        </a:rPr>
                        <a:t>ME132</a:t>
                      </a:r>
                      <a:endParaRPr lang="en-US" sz="1100" b="1" i="0" u="none" strike="noStrike" dirty="0">
                        <a:solidFill>
                          <a:srgbClr val="000000"/>
                        </a:solidFill>
                        <a:effectLst/>
                        <a:latin typeface="+mn-lt"/>
                      </a:endParaRPr>
                    </a:p>
                  </a:txBody>
                  <a:tcPr marL="7902" marR="7902" marT="7902" marB="0">
                    <a:solidFill>
                      <a:schemeClr val="accent2">
                        <a:lumMod val="20000"/>
                        <a:lumOff val="80000"/>
                      </a:schemeClr>
                    </a:solidFill>
                  </a:tcPr>
                </a:tc>
                <a:tc>
                  <a:txBody>
                    <a:bodyPr/>
                    <a:lstStyle/>
                    <a:p>
                      <a:pPr algn="l" fontAlgn="t"/>
                      <a:r>
                        <a:rPr lang="en-US" sz="1100" u="none" strike="noStrike">
                          <a:effectLst/>
                          <a:latin typeface="+mn-lt"/>
                        </a:rPr>
                        <a:t>Amount/Dollar fields</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 </a:t>
                      </a:r>
                      <a:endParaRPr lang="en-US" sz="1100" b="0" i="0" u="none" strike="noStrike">
                        <a:solidFill>
                          <a:srgbClr val="000000"/>
                        </a:solidFill>
                        <a:effectLst/>
                        <a:latin typeface="+mn-lt"/>
                      </a:endParaRPr>
                    </a:p>
                  </a:txBody>
                  <a:tcPr marL="7902" marR="7902" marT="7902" marB="0"/>
                </a:tc>
              </a:tr>
              <a:tr h="174742">
                <a:tc>
                  <a:txBody>
                    <a:bodyPr/>
                    <a:lstStyle/>
                    <a:p>
                      <a:pPr algn="l" fontAlgn="t"/>
                      <a:r>
                        <a:rPr lang="en-US" sz="1100" u="none" strike="noStrike">
                          <a:effectLst/>
                          <a:latin typeface="+mn-lt"/>
                        </a:rPr>
                        <a:t>CarrierSpecificUniqueMemberID</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ME107</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Capitated Encounter Flag</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MC081</a:t>
                      </a:r>
                      <a:endParaRPr lang="en-US" sz="1100" b="0" i="0" u="none" strike="noStrike">
                        <a:solidFill>
                          <a:srgbClr val="000000"/>
                        </a:solidFill>
                        <a:effectLst/>
                        <a:latin typeface="+mn-lt"/>
                      </a:endParaRPr>
                    </a:p>
                  </a:txBody>
                  <a:tcPr marL="7902" marR="7902" marT="7902" marB="0"/>
                </a:tc>
              </a:tr>
              <a:tr h="134417">
                <a:tc>
                  <a:txBody>
                    <a:bodyPr/>
                    <a:lstStyle/>
                    <a:p>
                      <a:pPr algn="l" fontAlgn="t"/>
                      <a:r>
                        <a:rPr lang="en-US" sz="1100" u="none" strike="noStrike">
                          <a:effectLst/>
                          <a:latin typeface="+mn-lt"/>
                        </a:rPr>
                        <a:t>CarrierSpecificUniqueSubscriberID</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ME117</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Paid Date</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MC089</a:t>
                      </a:r>
                      <a:endParaRPr lang="en-US" sz="1100" b="0" i="0" u="none" strike="noStrike">
                        <a:solidFill>
                          <a:srgbClr val="000000"/>
                        </a:solidFill>
                        <a:effectLst/>
                        <a:latin typeface="+mn-lt"/>
                      </a:endParaRPr>
                    </a:p>
                  </a:txBody>
                  <a:tcPr marL="7902" marR="7902" marT="7902" marB="0"/>
                </a:tc>
              </a:tr>
              <a:tr h="134417">
                <a:tc>
                  <a:txBody>
                    <a:bodyPr/>
                    <a:lstStyle/>
                    <a:p>
                      <a:pPr algn="l" fontAlgn="b"/>
                      <a:r>
                        <a:rPr lang="en-US" sz="1100" u="none" strike="noStrike">
                          <a:effectLst/>
                          <a:latin typeface="+mn-lt"/>
                        </a:rPr>
                        <a:t> </a:t>
                      </a:r>
                      <a:endParaRPr lang="en-US" sz="1100" b="0" i="0" u="none" strike="noStrike">
                        <a:solidFill>
                          <a:srgbClr val="000000"/>
                        </a:solidFill>
                        <a:effectLst/>
                        <a:latin typeface="+mn-lt"/>
                      </a:endParaRPr>
                    </a:p>
                  </a:txBody>
                  <a:tcPr marL="7902" marR="7902" marT="7902" marB="0" anchor="b"/>
                </a:tc>
                <a:tc>
                  <a:txBody>
                    <a:bodyPr/>
                    <a:lstStyle/>
                    <a:p>
                      <a:pPr algn="l" fontAlgn="b"/>
                      <a:r>
                        <a:rPr lang="en-US" sz="1100" u="none" strike="noStrike">
                          <a:effectLst/>
                          <a:latin typeface="+mn-lt"/>
                        </a:rPr>
                        <a:t> </a:t>
                      </a:r>
                      <a:endParaRPr lang="en-US" sz="1100" b="0" i="0" u="none" strike="noStrike">
                        <a:solidFill>
                          <a:srgbClr val="000000"/>
                        </a:solidFill>
                        <a:effectLst/>
                        <a:latin typeface="+mn-lt"/>
                      </a:endParaRPr>
                    </a:p>
                  </a:txBody>
                  <a:tcPr marL="7902" marR="7902" marT="7902" marB="0" anchor="b"/>
                </a:tc>
                <a:tc>
                  <a:txBody>
                    <a:bodyPr/>
                    <a:lstStyle/>
                    <a:p>
                      <a:pPr algn="l" fontAlgn="t"/>
                      <a:r>
                        <a:rPr lang="en-US" sz="1100" u="none" strike="noStrike">
                          <a:effectLst/>
                          <a:latin typeface="+mn-lt"/>
                        </a:rPr>
                        <a:t>Claim Processed Date</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MC110</a:t>
                      </a:r>
                      <a:endParaRPr lang="en-US" sz="1100" b="0" i="0" u="none" strike="noStrike">
                        <a:solidFill>
                          <a:srgbClr val="000000"/>
                        </a:solidFill>
                        <a:effectLst/>
                        <a:latin typeface="+mn-lt"/>
                      </a:endParaRPr>
                    </a:p>
                  </a:txBody>
                  <a:tcPr marL="7902" marR="7902" marT="7902" marB="0"/>
                </a:tc>
              </a:tr>
              <a:tr h="141138">
                <a:tc>
                  <a:txBody>
                    <a:bodyPr/>
                    <a:lstStyle/>
                    <a:p>
                      <a:pPr algn="l" fontAlgn="t"/>
                      <a:r>
                        <a:rPr lang="en-US" sz="1100" u="none" strike="noStrike">
                          <a:effectLst/>
                          <a:latin typeface="+mn-lt"/>
                        </a:rPr>
                        <a:t>All Fields in the Benefit Plan Control Total File</a:t>
                      </a:r>
                      <a:endParaRPr lang="en-US" sz="1100" b="0" i="0" u="none" strike="noStrike">
                        <a:solidFill>
                          <a:srgbClr val="000000"/>
                        </a:solidFill>
                        <a:effectLst/>
                        <a:latin typeface="+mn-lt"/>
                      </a:endParaRPr>
                    </a:p>
                  </a:txBody>
                  <a:tcPr marL="7902" marR="7902" marT="7902" marB="0"/>
                </a:tc>
                <a:tc>
                  <a:txBody>
                    <a:bodyPr/>
                    <a:lstStyle/>
                    <a:p>
                      <a:pPr algn="l" fontAlgn="b"/>
                      <a:r>
                        <a:rPr lang="en-US" sz="1100" u="none" strike="noStrike">
                          <a:effectLst/>
                          <a:latin typeface="+mn-lt"/>
                        </a:rPr>
                        <a:t> </a:t>
                      </a:r>
                      <a:endParaRPr lang="en-US" sz="1100" b="0" i="0" u="none" strike="noStrike">
                        <a:solidFill>
                          <a:srgbClr val="000000"/>
                        </a:solidFill>
                        <a:effectLst/>
                        <a:latin typeface="+mn-lt"/>
                      </a:endParaRPr>
                    </a:p>
                  </a:txBody>
                  <a:tcPr marL="7902" marR="7902" marT="7902" marB="0" anchor="b"/>
                </a:tc>
                <a:tc>
                  <a:txBody>
                    <a:bodyPr/>
                    <a:lstStyle/>
                    <a:p>
                      <a:pPr algn="l" fontAlgn="t"/>
                      <a:r>
                        <a:rPr lang="en-US" sz="1100" u="none" strike="noStrike">
                          <a:effectLst/>
                          <a:latin typeface="+mn-lt"/>
                        </a:rPr>
                        <a:t>Denied Flag</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MC123</a:t>
                      </a:r>
                      <a:endParaRPr lang="en-US" sz="1100" b="0" i="0" u="none" strike="noStrike">
                        <a:solidFill>
                          <a:srgbClr val="000000"/>
                        </a:solidFill>
                        <a:effectLst/>
                        <a:latin typeface="+mn-lt"/>
                      </a:endParaRPr>
                    </a:p>
                  </a:txBody>
                  <a:tcPr marL="7902" marR="7902" marT="7902" marB="0"/>
                </a:tc>
              </a:tr>
              <a:tr h="134417">
                <a:tc>
                  <a:txBody>
                    <a:bodyPr/>
                    <a:lstStyle/>
                    <a:p>
                      <a:pPr algn="l" fontAlgn="b"/>
                      <a:endParaRPr lang="en-US" sz="1100" b="0" i="0" u="none" strike="noStrike">
                        <a:solidFill>
                          <a:srgbClr val="000000"/>
                        </a:solidFill>
                        <a:effectLst/>
                        <a:latin typeface="+mn-lt"/>
                      </a:endParaRPr>
                    </a:p>
                  </a:txBody>
                  <a:tcPr marL="7902" marR="7902" marT="7902" marB="0" anchor="b"/>
                </a:tc>
                <a:tc>
                  <a:txBody>
                    <a:bodyPr/>
                    <a:lstStyle/>
                    <a:p>
                      <a:pPr algn="l" fontAlgn="b"/>
                      <a:endParaRPr lang="en-US" sz="1100" b="0" i="0" u="none" strike="noStrike">
                        <a:solidFill>
                          <a:srgbClr val="000000"/>
                        </a:solidFill>
                        <a:effectLst/>
                        <a:latin typeface="+mn-lt"/>
                      </a:endParaRPr>
                    </a:p>
                  </a:txBody>
                  <a:tcPr marL="7902" marR="7902" marT="7902" marB="0" anchor="b"/>
                </a:tc>
                <a:tc>
                  <a:txBody>
                    <a:bodyPr/>
                    <a:lstStyle/>
                    <a:p>
                      <a:pPr algn="l" fontAlgn="t"/>
                      <a:r>
                        <a:rPr lang="en-US" sz="1100" u="none" strike="noStrike">
                          <a:effectLst/>
                          <a:latin typeface="+mn-lt"/>
                        </a:rPr>
                        <a:t>CarrierSpecificUniqueMemberID</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MC137</a:t>
                      </a:r>
                      <a:endParaRPr lang="en-US" sz="1100" b="0" i="0" u="none" strike="noStrike">
                        <a:solidFill>
                          <a:srgbClr val="000000"/>
                        </a:solidFill>
                        <a:effectLst/>
                        <a:latin typeface="+mn-lt"/>
                      </a:endParaRPr>
                    </a:p>
                  </a:txBody>
                  <a:tcPr marL="7902" marR="7902" marT="7902" marB="0"/>
                </a:tc>
              </a:tr>
              <a:tr h="134417">
                <a:tc>
                  <a:txBody>
                    <a:bodyPr/>
                    <a:lstStyle/>
                    <a:p>
                      <a:pPr algn="l" fontAlgn="b"/>
                      <a:endParaRPr lang="en-US" sz="1100" b="0" i="0" u="none" strike="noStrike">
                        <a:solidFill>
                          <a:srgbClr val="000000"/>
                        </a:solidFill>
                        <a:effectLst/>
                        <a:latin typeface="+mn-lt"/>
                      </a:endParaRPr>
                    </a:p>
                  </a:txBody>
                  <a:tcPr marL="7902" marR="7902" marT="7902" marB="0" anchor="b"/>
                </a:tc>
                <a:tc>
                  <a:txBody>
                    <a:bodyPr/>
                    <a:lstStyle/>
                    <a:p>
                      <a:pPr algn="l" fontAlgn="b"/>
                      <a:endParaRPr lang="en-US" sz="1100" b="0" i="0" u="none" strike="noStrike">
                        <a:solidFill>
                          <a:srgbClr val="000000"/>
                        </a:solidFill>
                        <a:effectLst/>
                        <a:latin typeface="+mn-lt"/>
                      </a:endParaRPr>
                    </a:p>
                  </a:txBody>
                  <a:tcPr marL="7902" marR="7902" marT="7902" marB="0" anchor="b"/>
                </a:tc>
                <a:tc>
                  <a:txBody>
                    <a:bodyPr/>
                    <a:lstStyle/>
                    <a:p>
                      <a:pPr algn="l" fontAlgn="t"/>
                      <a:r>
                        <a:rPr lang="en-US" sz="1100" u="none" strike="noStrike">
                          <a:effectLst/>
                          <a:latin typeface="+mn-lt"/>
                        </a:rPr>
                        <a:t>Claim Line Type</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MC138</a:t>
                      </a:r>
                      <a:endParaRPr lang="en-US" sz="1100" b="0" i="0" u="none" strike="noStrike">
                        <a:solidFill>
                          <a:srgbClr val="000000"/>
                        </a:solidFill>
                        <a:effectLst/>
                        <a:latin typeface="+mn-lt"/>
                      </a:endParaRPr>
                    </a:p>
                  </a:txBody>
                  <a:tcPr marL="7902" marR="7902" marT="7902" marB="0"/>
                </a:tc>
              </a:tr>
              <a:tr h="134417">
                <a:tc>
                  <a:txBody>
                    <a:bodyPr/>
                    <a:lstStyle/>
                    <a:p>
                      <a:pPr algn="l" fontAlgn="b"/>
                      <a:endParaRPr lang="en-US" sz="1100" b="0" i="0" u="none" strike="noStrike">
                        <a:solidFill>
                          <a:srgbClr val="000000"/>
                        </a:solidFill>
                        <a:effectLst/>
                        <a:latin typeface="+mn-lt"/>
                      </a:endParaRPr>
                    </a:p>
                  </a:txBody>
                  <a:tcPr marL="7902" marR="7902" marT="7902" marB="0" anchor="b"/>
                </a:tc>
                <a:tc>
                  <a:txBody>
                    <a:bodyPr/>
                    <a:lstStyle/>
                    <a:p>
                      <a:pPr algn="l" fontAlgn="b"/>
                      <a:endParaRPr lang="en-US" sz="1100" b="0" i="0" u="none" strike="noStrike">
                        <a:solidFill>
                          <a:srgbClr val="000000"/>
                        </a:solidFill>
                        <a:effectLst/>
                        <a:latin typeface="+mn-lt"/>
                      </a:endParaRPr>
                    </a:p>
                  </a:txBody>
                  <a:tcPr marL="7902" marR="7902" marT="7902" marB="0" anchor="b"/>
                </a:tc>
                <a:tc>
                  <a:txBody>
                    <a:bodyPr/>
                    <a:lstStyle/>
                    <a:p>
                      <a:pPr algn="l" fontAlgn="t"/>
                      <a:r>
                        <a:rPr lang="en-US" sz="1100" u="none" strike="noStrike">
                          <a:effectLst/>
                          <a:latin typeface="+mn-lt"/>
                        </a:rPr>
                        <a:t>CarrierSpecificUniqueMemberID</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a:effectLst/>
                          <a:latin typeface="+mn-lt"/>
                        </a:rPr>
                        <a:t>MC137</a:t>
                      </a:r>
                      <a:endParaRPr lang="en-US" sz="1100" b="0" i="0" u="none" strike="noStrike">
                        <a:solidFill>
                          <a:srgbClr val="000000"/>
                        </a:solidFill>
                        <a:effectLst/>
                        <a:latin typeface="+mn-lt"/>
                      </a:endParaRPr>
                    </a:p>
                  </a:txBody>
                  <a:tcPr marL="7902" marR="7902" marT="7902" marB="0"/>
                </a:tc>
              </a:tr>
              <a:tr h="141138">
                <a:tc>
                  <a:txBody>
                    <a:bodyPr/>
                    <a:lstStyle/>
                    <a:p>
                      <a:pPr algn="l" fontAlgn="b"/>
                      <a:endParaRPr lang="en-US" sz="1100" b="0" i="0" u="none" strike="noStrike">
                        <a:solidFill>
                          <a:srgbClr val="000000"/>
                        </a:solidFill>
                        <a:effectLst/>
                        <a:latin typeface="+mn-lt"/>
                      </a:endParaRPr>
                    </a:p>
                  </a:txBody>
                  <a:tcPr marL="7902" marR="7902" marT="7902" marB="0" anchor="b"/>
                </a:tc>
                <a:tc>
                  <a:txBody>
                    <a:bodyPr/>
                    <a:lstStyle/>
                    <a:p>
                      <a:pPr algn="l" fontAlgn="b"/>
                      <a:endParaRPr lang="en-US" sz="1100" b="0" i="0" u="none" strike="noStrike">
                        <a:solidFill>
                          <a:srgbClr val="000000"/>
                        </a:solidFill>
                        <a:effectLst/>
                        <a:latin typeface="+mn-lt"/>
                      </a:endParaRPr>
                    </a:p>
                  </a:txBody>
                  <a:tcPr marL="7902" marR="7902" marT="7902" marB="0" anchor="b"/>
                </a:tc>
                <a:tc>
                  <a:txBody>
                    <a:bodyPr/>
                    <a:lstStyle/>
                    <a:p>
                      <a:pPr algn="l" fontAlgn="t"/>
                      <a:r>
                        <a:rPr lang="en-US" sz="1100" u="none" strike="noStrike">
                          <a:effectLst/>
                          <a:latin typeface="+mn-lt"/>
                        </a:rPr>
                        <a:t>Claim Line Type</a:t>
                      </a:r>
                      <a:endParaRPr lang="en-US" sz="1100" b="0" i="0" u="none" strike="noStrike">
                        <a:solidFill>
                          <a:srgbClr val="000000"/>
                        </a:solidFill>
                        <a:effectLst/>
                        <a:latin typeface="+mn-lt"/>
                      </a:endParaRPr>
                    </a:p>
                  </a:txBody>
                  <a:tcPr marL="7902" marR="7902" marT="7902" marB="0"/>
                </a:tc>
                <a:tc>
                  <a:txBody>
                    <a:bodyPr/>
                    <a:lstStyle/>
                    <a:p>
                      <a:pPr algn="l" fontAlgn="t"/>
                      <a:r>
                        <a:rPr lang="en-US" sz="1100" u="none" strike="noStrike" dirty="0">
                          <a:effectLst/>
                          <a:latin typeface="+mn-lt"/>
                        </a:rPr>
                        <a:t>MC138</a:t>
                      </a:r>
                      <a:endParaRPr lang="en-US" sz="1100" b="0" i="0" u="none" strike="noStrike" dirty="0">
                        <a:solidFill>
                          <a:srgbClr val="000000"/>
                        </a:solidFill>
                        <a:effectLst/>
                        <a:latin typeface="+mn-lt"/>
                      </a:endParaRPr>
                    </a:p>
                  </a:txBody>
                  <a:tcPr marL="7902" marR="7902" marT="7902" marB="0"/>
                </a:tc>
              </a:tr>
            </a:tbl>
          </a:graphicData>
        </a:graphic>
      </p:graphicFrame>
    </p:spTree>
    <p:extLst>
      <p:ext uri="{BB962C8B-B14F-4D97-AF65-F5344CB8AC3E}">
        <p14:creationId xmlns:p14="http://schemas.microsoft.com/office/powerpoint/2010/main" val="16029369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RA Fields</a:t>
            </a:r>
            <a:endParaRPr lang="en-US" dirty="0"/>
          </a:p>
        </p:txBody>
      </p:sp>
      <p:sp>
        <p:nvSpPr>
          <p:cNvPr id="3" name="Subtitle 2"/>
          <p:cNvSpPr>
            <a:spLocks noGrp="1"/>
          </p:cNvSpPr>
          <p:nvPr>
            <p:ph type="subTitle" idx="1"/>
          </p:nvPr>
        </p:nvSpPr>
        <p:spPr/>
        <p:txBody>
          <a:bodyPr/>
          <a:lstStyle/>
          <a:p>
            <a:r>
              <a:rPr lang="en-US" sz="2400" dirty="0" smtClean="0"/>
              <a:t>RACP FLAG – ME126</a:t>
            </a:r>
          </a:p>
          <a:p>
            <a:r>
              <a:rPr lang="en-US" sz="2400" dirty="0"/>
              <a:t>	</a:t>
            </a:r>
            <a:r>
              <a:rPr lang="en-US" sz="2400" dirty="0" smtClean="0"/>
              <a:t>ME126 = 1 or 3 determines who is in the simulation</a:t>
            </a:r>
          </a:p>
          <a:p>
            <a:r>
              <a:rPr lang="en-US" sz="2400" dirty="0"/>
              <a:t>	</a:t>
            </a:r>
            <a:r>
              <a:rPr lang="en-US" sz="2400" dirty="0" smtClean="0"/>
              <a:t>ME126 = 1 determines who is in the final calculation	       </a:t>
            </a:r>
            <a:r>
              <a:rPr lang="en-US" sz="2400" dirty="0" err="1" smtClean="0"/>
              <a:t>CommCare</a:t>
            </a:r>
            <a:r>
              <a:rPr lang="en-US" sz="2400" dirty="0" smtClean="0"/>
              <a:t> should always be ME126 = 3</a:t>
            </a:r>
          </a:p>
          <a:p>
            <a:endParaRPr lang="en-US" sz="2400" dirty="0" smtClean="0"/>
          </a:p>
          <a:p>
            <a:r>
              <a:rPr lang="en-US" sz="2400" dirty="0" smtClean="0"/>
              <a:t>Premium – ME132</a:t>
            </a:r>
          </a:p>
          <a:p>
            <a:r>
              <a:rPr lang="en-US" sz="2400" dirty="0"/>
              <a:t>	</a:t>
            </a:r>
            <a:r>
              <a:rPr lang="en-US" sz="2400" dirty="0" smtClean="0"/>
              <a:t>Required for next quarterly simulation run</a:t>
            </a:r>
          </a:p>
          <a:p>
            <a:endParaRPr lang="en-US" sz="2400" dirty="0"/>
          </a:p>
          <a:p>
            <a:r>
              <a:rPr lang="en-US" sz="2400" dirty="0" smtClean="0"/>
              <a:t>Billable Member – ME127</a:t>
            </a:r>
          </a:p>
          <a:p>
            <a:endParaRPr lang="en-US" dirty="0"/>
          </a:p>
        </p:txBody>
      </p:sp>
    </p:spTree>
    <p:extLst>
      <p:ext uri="{BB962C8B-B14F-4D97-AF65-F5344CB8AC3E}">
        <p14:creationId xmlns:p14="http://schemas.microsoft.com/office/powerpoint/2010/main" val="28290888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RA Fields</a:t>
            </a:r>
            <a:endParaRPr lang="en-US" dirty="0"/>
          </a:p>
        </p:txBody>
      </p:sp>
      <p:sp>
        <p:nvSpPr>
          <p:cNvPr id="3" name="Subtitle 2"/>
          <p:cNvSpPr>
            <a:spLocks noGrp="1"/>
          </p:cNvSpPr>
          <p:nvPr>
            <p:ph type="subTitle" idx="1"/>
          </p:nvPr>
        </p:nvSpPr>
        <p:spPr/>
        <p:txBody>
          <a:bodyPr/>
          <a:lstStyle/>
          <a:p>
            <a:r>
              <a:rPr lang="en-US" dirty="0" smtClean="0"/>
              <a:t>Last Activity Date – ME056</a:t>
            </a:r>
          </a:p>
          <a:p>
            <a:r>
              <a:rPr lang="en-US" dirty="0"/>
              <a:t>	</a:t>
            </a:r>
            <a:r>
              <a:rPr lang="en-US" dirty="0" smtClean="0"/>
              <a:t>Required to determine last iteration of eligibility as well as timing of changes in premium</a:t>
            </a:r>
          </a:p>
          <a:p>
            <a:endParaRPr lang="en-US" dirty="0"/>
          </a:p>
          <a:p>
            <a:r>
              <a:rPr lang="en-US" dirty="0" smtClean="0"/>
              <a:t>Actuarial Value – ME120</a:t>
            </a:r>
          </a:p>
          <a:p>
            <a:r>
              <a:rPr lang="en-US" dirty="0"/>
              <a:t>	</a:t>
            </a:r>
            <a:r>
              <a:rPr lang="en-US" dirty="0" smtClean="0"/>
              <a:t>Must be accurate</a:t>
            </a:r>
          </a:p>
          <a:p>
            <a:r>
              <a:rPr lang="en-US" dirty="0"/>
              <a:t>	</a:t>
            </a:r>
            <a:r>
              <a:rPr lang="en-US" dirty="0" smtClean="0"/>
              <a:t>ME120 = 0 will not be included in the Risk Adjustment</a:t>
            </a:r>
          </a:p>
          <a:p>
            <a:endParaRPr lang="en-US" dirty="0"/>
          </a:p>
          <a:p>
            <a:r>
              <a:rPr lang="en-US" dirty="0" smtClean="0"/>
              <a:t>Metal Level – ME121</a:t>
            </a:r>
          </a:p>
          <a:p>
            <a:r>
              <a:rPr lang="en-US" dirty="0"/>
              <a:t>	</a:t>
            </a:r>
            <a:r>
              <a:rPr lang="en-US" dirty="0" smtClean="0"/>
              <a:t>Must be appropriate for Actuarial Value</a:t>
            </a:r>
          </a:p>
          <a:p>
            <a:r>
              <a:rPr lang="en-US" dirty="0"/>
              <a:t>	</a:t>
            </a:r>
            <a:r>
              <a:rPr lang="en-US" dirty="0" smtClean="0"/>
              <a:t>Metal Level/AV mismatch will not be included </a:t>
            </a:r>
            <a:endParaRPr lang="en-US" dirty="0"/>
          </a:p>
        </p:txBody>
      </p:sp>
    </p:spTree>
    <p:extLst>
      <p:ext uri="{BB962C8B-B14F-4D97-AF65-F5344CB8AC3E}">
        <p14:creationId xmlns:p14="http://schemas.microsoft.com/office/powerpoint/2010/main" val="21755705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0375" y="379276"/>
            <a:ext cx="7772400" cy="1017981"/>
          </a:xfrm>
        </p:spPr>
        <p:txBody>
          <a:bodyPr>
            <a:normAutofit/>
          </a:bodyPr>
          <a:lstStyle/>
          <a:p>
            <a:r>
              <a:rPr lang="en-US" sz="2800" dirty="0" smtClean="0"/>
              <a:t>Member Month Tracking</a:t>
            </a:r>
            <a:endParaRPr lang="en-US" sz="2800" dirty="0"/>
          </a:p>
        </p:txBody>
      </p:sp>
      <p:graphicFrame>
        <p:nvGraphicFramePr>
          <p:cNvPr id="4" name="Object 3"/>
          <p:cNvGraphicFramePr>
            <a:graphicFrameLocks noChangeAspect="1"/>
          </p:cNvGraphicFramePr>
          <p:nvPr>
            <p:extLst>
              <p:ext uri="{D42A27DB-BD31-4B8C-83A1-F6EECF244321}">
                <p14:modId xmlns:p14="http://schemas.microsoft.com/office/powerpoint/2010/main" val="1125303569"/>
              </p:ext>
            </p:extLst>
          </p:nvPr>
        </p:nvGraphicFramePr>
        <p:xfrm>
          <a:off x="460375" y="1388126"/>
          <a:ext cx="8551423" cy="4549966"/>
        </p:xfrm>
        <a:graphic>
          <a:graphicData uri="http://schemas.openxmlformats.org/presentationml/2006/ole">
            <mc:AlternateContent xmlns:mc="http://schemas.openxmlformats.org/markup-compatibility/2006">
              <mc:Choice xmlns:v="urn:schemas-microsoft-com:vml" Requires="v">
                <p:oleObj spid="_x0000_s2109" name="Worksheet" r:id="rId5" imgW="16085668" imgH="5981548" progId="Excel.Sheet.12">
                  <p:embed/>
                </p:oleObj>
              </mc:Choice>
              <mc:Fallback>
                <p:oleObj name="Worksheet" r:id="rId5" imgW="16085668" imgH="5981548" progId="Excel.Sheet.12">
                  <p:embed/>
                  <p:pic>
                    <p:nvPicPr>
                      <p:cNvPr id="0" name=""/>
                      <p:cNvPicPr/>
                      <p:nvPr/>
                    </p:nvPicPr>
                    <p:blipFill>
                      <a:blip r:embed="rId6"/>
                      <a:stretch>
                        <a:fillRect/>
                      </a:stretch>
                    </p:blipFill>
                    <p:spPr>
                      <a:xfrm>
                        <a:off x="460375" y="1388126"/>
                        <a:ext cx="8551423" cy="4549966"/>
                      </a:xfrm>
                      <a:prstGeom prst="rect">
                        <a:avLst/>
                      </a:prstGeom>
                    </p:spPr>
                  </p:pic>
                </p:oleObj>
              </mc:Fallback>
            </mc:AlternateContent>
          </a:graphicData>
        </a:graphic>
      </p:graphicFrame>
    </p:spTree>
    <p:extLst>
      <p:ext uri="{BB962C8B-B14F-4D97-AF65-F5344CB8AC3E}">
        <p14:creationId xmlns:p14="http://schemas.microsoft.com/office/powerpoint/2010/main" val="31954363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Other Items?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Reminder – October data is Due by November 30</a:t>
            </a:r>
            <a:r>
              <a:rPr lang="en-US" baseline="30000" dirty="0" smtClean="0"/>
              <a:t>th</a:t>
            </a: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Health Policy Commission would like to discuss </a:t>
            </a:r>
            <a:r>
              <a:rPr lang="en-US" smtClean="0"/>
              <a:t>pharmacy data </a:t>
            </a:r>
            <a:r>
              <a:rPr lang="en-US" dirty="0" smtClean="0"/>
              <a:t>in the near future.</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New Website for CHIA</a:t>
            </a:r>
            <a:endParaRPr lang="en-US" dirty="0"/>
          </a:p>
        </p:txBody>
      </p:sp>
    </p:spTree>
    <p:extLst>
      <p:ext uri="{BB962C8B-B14F-4D97-AF65-F5344CB8AC3E}">
        <p14:creationId xmlns:p14="http://schemas.microsoft.com/office/powerpoint/2010/main" val="3718600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Agenda</a:t>
            </a:r>
            <a:endParaRPr lang="en-US" dirty="0"/>
          </a:p>
        </p:txBody>
      </p:sp>
      <p:sp>
        <p:nvSpPr>
          <p:cNvPr id="3" name="Subtitle 2"/>
          <p:cNvSpPr>
            <a:spLocks noGrp="1"/>
          </p:cNvSpPr>
          <p:nvPr>
            <p:ph type="subTitle" idx="1"/>
          </p:nvPr>
        </p:nvSpPr>
        <p:spPr/>
        <p:txBody>
          <a:bodyPr/>
          <a:lstStyle/>
          <a:p>
            <a:pPr>
              <a:buFont typeface="Arial" pitchFamily="34" charset="0"/>
              <a:buChar char="•"/>
            </a:pPr>
            <a:r>
              <a:rPr lang="en-US" sz="2800" dirty="0" smtClean="0"/>
              <a:t>  </a:t>
            </a:r>
            <a:r>
              <a:rPr lang="en-US" sz="2400" dirty="0" smtClean="0"/>
              <a:t>Data </a:t>
            </a:r>
            <a:r>
              <a:rPr lang="en-US" sz="2400" dirty="0"/>
              <a:t>Intake/APCD Submission Guide </a:t>
            </a:r>
            <a:r>
              <a:rPr lang="en-US" sz="2400" dirty="0" err="1"/>
              <a:t>Ver</a:t>
            </a:r>
            <a:r>
              <a:rPr lang="en-US" sz="2400" dirty="0"/>
              <a:t> </a:t>
            </a:r>
            <a:r>
              <a:rPr lang="en-US" sz="2400" dirty="0" smtClean="0"/>
              <a:t>4.0</a:t>
            </a:r>
          </a:p>
          <a:p>
            <a:pPr>
              <a:buFont typeface="Arial" pitchFamily="34" charset="0"/>
              <a:buChar char="•"/>
            </a:pPr>
            <a:endParaRPr lang="en-US" sz="2400" dirty="0" smtClean="0"/>
          </a:p>
          <a:p>
            <a:pPr>
              <a:buFont typeface="Arial" pitchFamily="34" charset="0"/>
              <a:buChar char="•"/>
            </a:pPr>
            <a:r>
              <a:rPr lang="en-US" sz="2400" dirty="0" smtClean="0"/>
              <a:t>  ACA Membership Reporting</a:t>
            </a:r>
          </a:p>
          <a:p>
            <a:pPr>
              <a:buFont typeface="Arial" pitchFamily="34" charset="0"/>
              <a:buChar char="•"/>
            </a:pPr>
            <a:endParaRPr lang="en-US" sz="2400" dirty="0" smtClean="0"/>
          </a:p>
          <a:p>
            <a:pPr>
              <a:buFont typeface="Arial" pitchFamily="34" charset="0"/>
              <a:buChar char="•"/>
            </a:pPr>
            <a:r>
              <a:rPr lang="en-US" sz="2400" dirty="0" smtClean="0"/>
              <a:t>  Annual Premiums Data Request</a:t>
            </a:r>
          </a:p>
          <a:p>
            <a:pPr>
              <a:buFont typeface="Arial" pitchFamily="34" charset="0"/>
              <a:buChar char="•"/>
            </a:pPr>
            <a:endParaRPr lang="en-US" sz="2400" dirty="0" smtClean="0"/>
          </a:p>
          <a:p>
            <a:pPr>
              <a:buFont typeface="Arial" pitchFamily="34" charset="0"/>
              <a:buChar char="•"/>
            </a:pPr>
            <a:r>
              <a:rPr lang="en-US" sz="2400" dirty="0" smtClean="0"/>
              <a:t>  Risk Adjustment Topics</a:t>
            </a:r>
          </a:p>
          <a:p>
            <a:pPr>
              <a:buFont typeface="Arial" pitchFamily="34" charset="0"/>
              <a:buChar char="•"/>
            </a:pPr>
            <a:endParaRPr lang="en-US" sz="2400" dirty="0" smtClean="0"/>
          </a:p>
          <a:p>
            <a:pPr>
              <a:buFont typeface="Arial" pitchFamily="34" charset="0"/>
              <a:buChar char="•"/>
            </a:pPr>
            <a:r>
              <a:rPr lang="en-US" sz="2400" dirty="0" smtClean="0"/>
              <a:t>  Other Items/Questions</a:t>
            </a:r>
          </a:p>
        </p:txBody>
      </p:sp>
    </p:spTree>
    <p:extLst>
      <p:ext uri="{BB962C8B-B14F-4D97-AF65-F5344CB8AC3E}">
        <p14:creationId xmlns:p14="http://schemas.microsoft.com/office/powerpoint/2010/main" val="3558092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Upcoming Events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200" dirty="0" smtClean="0"/>
              <a:t>November 21  – ACA Membership reports due</a:t>
            </a:r>
          </a:p>
          <a:p>
            <a:pPr marL="342900" indent="-342900">
              <a:buFont typeface="Arial" panose="020B0604020202020204" pitchFamily="34" charset="0"/>
              <a:buChar char="•"/>
            </a:pPr>
            <a:r>
              <a:rPr lang="en-US" sz="2200" dirty="0" smtClean="0"/>
              <a:t>November </a:t>
            </a:r>
            <a:r>
              <a:rPr lang="en-US" sz="2200" dirty="0"/>
              <a:t>21 -  </a:t>
            </a:r>
            <a:r>
              <a:rPr lang="en-US" sz="2200" dirty="0" smtClean="0"/>
              <a:t>Monthly </a:t>
            </a:r>
            <a:r>
              <a:rPr lang="en-US" sz="2200" dirty="0"/>
              <a:t>Risk Adjustment </a:t>
            </a:r>
            <a:r>
              <a:rPr lang="en-US" sz="2200" dirty="0" smtClean="0"/>
              <a:t>Meeting</a:t>
            </a:r>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December 9 – Annual Premium Data Request  </a:t>
            </a:r>
          </a:p>
          <a:p>
            <a:r>
              <a:rPr lang="en-US" sz="2200" dirty="0"/>
              <a:t> </a:t>
            </a:r>
            <a:r>
              <a:rPr lang="en-US" sz="2200" dirty="0" smtClean="0"/>
              <a:t>                           Consultative </a:t>
            </a:r>
            <a:r>
              <a:rPr lang="en-US" sz="2200" dirty="0"/>
              <a:t>Session </a:t>
            </a:r>
            <a:endParaRPr lang="en-US" sz="2200" dirty="0" smtClean="0"/>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January – MA APCD TAG</a:t>
            </a:r>
          </a:p>
          <a:p>
            <a:pPr marL="342900" indent="-342900">
              <a:buFont typeface="Arial" panose="020B0604020202020204" pitchFamily="34" charset="0"/>
              <a:buChar char="•"/>
            </a:pPr>
            <a:r>
              <a:rPr lang="en-US" sz="2200" dirty="0" smtClean="0"/>
              <a:t>January – Premium Technical </a:t>
            </a:r>
            <a:r>
              <a:rPr lang="en-US" sz="2200" dirty="0"/>
              <a:t>Workgroup </a:t>
            </a:r>
            <a:r>
              <a:rPr lang="en-US" sz="2200" dirty="0" smtClean="0"/>
              <a:t>Session</a:t>
            </a:r>
          </a:p>
          <a:p>
            <a:pPr marL="342900" indent="-342900">
              <a:buFont typeface="Arial" panose="020B0604020202020204" pitchFamily="34" charset="0"/>
              <a:buChar char="•"/>
            </a:pPr>
            <a:endParaRPr lang="en-US" sz="2200" dirty="0"/>
          </a:p>
          <a:p>
            <a:pPr marL="342900" indent="-342900">
              <a:buFont typeface="Arial" panose="020B0604020202020204" pitchFamily="34" charset="0"/>
              <a:buChar char="•"/>
            </a:pPr>
            <a:r>
              <a:rPr lang="en-US" sz="2200" dirty="0" smtClean="0"/>
              <a:t>January 31</a:t>
            </a:r>
            <a:r>
              <a:rPr lang="en-US" sz="2200" baseline="30000" dirty="0" smtClean="0"/>
              <a:t>st</a:t>
            </a:r>
            <a:r>
              <a:rPr lang="en-US" sz="2200" dirty="0" smtClean="0"/>
              <a:t> – Data due for RA Simulation</a:t>
            </a:r>
          </a:p>
        </p:txBody>
      </p:sp>
    </p:spTree>
    <p:extLst>
      <p:ext uri="{BB962C8B-B14F-4D97-AF65-F5344CB8AC3E}">
        <p14:creationId xmlns:p14="http://schemas.microsoft.com/office/powerpoint/2010/main" val="29815415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pPr algn="ctr"/>
            <a:endParaRPr lang="en-US" dirty="0" smtClean="0"/>
          </a:p>
          <a:p>
            <a:pPr algn="ctr"/>
            <a:endParaRPr lang="en-US" dirty="0" smtClean="0"/>
          </a:p>
          <a:p>
            <a:pPr algn="ctr"/>
            <a:r>
              <a:rPr lang="en-US" sz="3600" dirty="0" smtClean="0"/>
              <a:t>QUESTIONS?</a:t>
            </a:r>
            <a:endParaRPr lang="en-US" sz="3600" dirty="0"/>
          </a:p>
        </p:txBody>
      </p:sp>
    </p:spTree>
    <p:extLst>
      <p:ext uri="{BB962C8B-B14F-4D97-AF65-F5344CB8AC3E}">
        <p14:creationId xmlns:p14="http://schemas.microsoft.com/office/powerpoint/2010/main" val="38859397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Next Meetings</a:t>
            </a:r>
            <a:endParaRPr lang="en-US" dirty="0"/>
          </a:p>
        </p:txBody>
      </p:sp>
      <p:sp>
        <p:nvSpPr>
          <p:cNvPr id="3" name="Subtitle 2"/>
          <p:cNvSpPr>
            <a:spLocks noGrp="1"/>
          </p:cNvSpPr>
          <p:nvPr>
            <p:ph type="subTitle" idx="1"/>
          </p:nvPr>
        </p:nvSpPr>
        <p:spPr/>
        <p:txBody>
          <a:bodyPr/>
          <a:lstStyle/>
          <a:p>
            <a:endParaRPr lang="en-US" dirty="0" smtClean="0"/>
          </a:p>
          <a:p>
            <a:pPr algn="ctr"/>
            <a:r>
              <a:rPr lang="en-US" sz="3600" dirty="0" smtClean="0"/>
              <a:t>December 9, 2014 at 2:00pm*</a:t>
            </a:r>
          </a:p>
          <a:p>
            <a:pPr algn="ctr"/>
            <a:r>
              <a:rPr lang="en-US" sz="3600" dirty="0" smtClean="0"/>
              <a:t>*NOTE – Premium Consultative Session</a:t>
            </a:r>
          </a:p>
          <a:p>
            <a:pPr algn="ctr"/>
            <a:endParaRPr lang="en-US" sz="3600" dirty="0"/>
          </a:p>
          <a:p>
            <a:pPr algn="ctr"/>
            <a:r>
              <a:rPr lang="en-US" sz="3600" dirty="0" smtClean="0"/>
              <a:t>January 13 at 2:00 pm</a:t>
            </a:r>
            <a:endParaRPr lang="en-US"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Vers</a:t>
            </a:r>
            <a:r>
              <a:rPr lang="en-US" dirty="0" smtClean="0"/>
              <a:t> 4.0 Submission Guides</a:t>
            </a:r>
            <a:endParaRPr lang="en-US" dirty="0"/>
          </a:p>
        </p:txBody>
      </p:sp>
      <p:sp>
        <p:nvSpPr>
          <p:cNvPr id="3" name="Subtitle 2"/>
          <p:cNvSpPr>
            <a:spLocks noGrp="1"/>
          </p:cNvSpPr>
          <p:nvPr>
            <p:ph type="subTitle" idx="1"/>
          </p:nvPr>
        </p:nvSpPr>
        <p:spPr/>
        <p:txBody>
          <a:bodyPr/>
          <a:lstStyle/>
          <a:p>
            <a:pPr>
              <a:buFont typeface="Arial" pitchFamily="34" charset="0"/>
              <a:buChar char="•"/>
            </a:pPr>
            <a:r>
              <a:rPr lang="en-US" sz="2800" dirty="0"/>
              <a:t> </a:t>
            </a:r>
            <a:r>
              <a:rPr lang="en-US" sz="2800" dirty="0" smtClean="0"/>
              <a:t> Final Guides posted to CHIA website</a:t>
            </a:r>
          </a:p>
          <a:p>
            <a:pPr>
              <a:buFont typeface="Arial" pitchFamily="34" charset="0"/>
              <a:buChar char="•"/>
            </a:pPr>
            <a:endParaRPr lang="en-US" sz="2800" dirty="0" smtClean="0"/>
          </a:p>
          <a:p>
            <a:pPr>
              <a:buFont typeface="Arial" pitchFamily="34" charset="0"/>
              <a:buChar char="•"/>
            </a:pPr>
            <a:r>
              <a:rPr lang="en-US" sz="2800" dirty="0" smtClean="0"/>
              <a:t>  Redline version of Final Guides available </a:t>
            </a:r>
          </a:p>
          <a:p>
            <a:pPr>
              <a:buFont typeface="Arial" pitchFamily="34" charset="0"/>
              <a:buChar char="•"/>
            </a:pPr>
            <a:endParaRPr lang="en-US" sz="2800" dirty="0" smtClean="0"/>
          </a:p>
          <a:p>
            <a:endParaRPr lang="en-US" sz="2800" dirty="0"/>
          </a:p>
        </p:txBody>
      </p:sp>
    </p:spTree>
    <p:extLst>
      <p:ext uri="{BB962C8B-B14F-4D97-AF65-F5344CB8AC3E}">
        <p14:creationId xmlns:p14="http://schemas.microsoft.com/office/powerpoint/2010/main" val="3545653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Vers</a:t>
            </a:r>
            <a:r>
              <a:rPr lang="en-US" dirty="0" smtClean="0"/>
              <a:t> 4.0 Guides - Updates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Claim Line Paid Flags – PC121, MC244, DC068</a:t>
            </a:r>
          </a:p>
          <a:p>
            <a:r>
              <a:rPr lang="en-US" dirty="0" smtClean="0"/>
              <a:t>          &gt; Moved from Category A to Category B</a:t>
            </a:r>
          </a:p>
          <a:p>
            <a:pPr lvl="1"/>
            <a:endParaRPr lang="en-US" sz="2000" dirty="0" smtClean="0"/>
          </a:p>
          <a:p>
            <a:pPr marL="342900" indent="-342900">
              <a:buFont typeface="Arial" panose="020B0604020202020204" pitchFamily="34" charset="0"/>
              <a:buChar char="•"/>
            </a:pPr>
            <a:r>
              <a:rPr lang="en-US" dirty="0" smtClean="0"/>
              <a:t>Pharmacy ID on Pharmacy Claim file </a:t>
            </a:r>
          </a:p>
          <a:p>
            <a:r>
              <a:rPr lang="en-US" dirty="0"/>
              <a:t> </a:t>
            </a:r>
            <a:r>
              <a:rPr lang="en-US" dirty="0" smtClean="0"/>
              <a:t>         &gt; Removed from Submission Guides</a:t>
            </a:r>
          </a:p>
          <a:p>
            <a:endParaRPr lang="en-US" dirty="0" smtClean="0"/>
          </a:p>
          <a:p>
            <a:pPr marL="342900" indent="-342900">
              <a:buFont typeface="Arial" panose="020B0604020202020204" pitchFamily="34" charset="0"/>
              <a:buChar char="•"/>
            </a:pPr>
            <a:r>
              <a:rPr lang="en-US" dirty="0" smtClean="0"/>
              <a:t>ICD Primary Procedure Code (MC058)</a:t>
            </a:r>
          </a:p>
          <a:p>
            <a:r>
              <a:rPr lang="en-US" dirty="0"/>
              <a:t> </a:t>
            </a:r>
            <a:r>
              <a:rPr lang="en-US" dirty="0" smtClean="0"/>
              <a:t>         &gt; Relaxed threshold from  98% to 55%</a:t>
            </a:r>
          </a:p>
          <a:p>
            <a:endParaRPr lang="en-US" dirty="0" smtClean="0"/>
          </a:p>
          <a:p>
            <a:pPr marL="342900" indent="-342900">
              <a:buFont typeface="Arial" panose="020B0604020202020204" pitchFamily="34" charset="0"/>
              <a:buChar char="•"/>
            </a:pPr>
            <a:r>
              <a:rPr lang="en-US" dirty="0" smtClean="0"/>
              <a:t>Type of Facility (MC245)</a:t>
            </a:r>
            <a:endParaRPr lang="en-US" dirty="0"/>
          </a:p>
          <a:p>
            <a:r>
              <a:rPr lang="en-US" dirty="0"/>
              <a:t>          &gt; Moved from Category A to Category B</a:t>
            </a:r>
          </a:p>
          <a:p>
            <a:pPr marL="342900" indent="-342900">
              <a:buFont typeface="Arial" panose="020B0604020202020204" pitchFamily="34" charset="0"/>
              <a:buChar char="•"/>
            </a:pPr>
            <a:endParaRPr lang="en-US" dirty="0" smtClean="0"/>
          </a:p>
        </p:txBody>
      </p:sp>
    </p:spTree>
    <p:extLst>
      <p:ext uri="{BB962C8B-B14F-4D97-AF65-F5344CB8AC3E}">
        <p14:creationId xmlns:p14="http://schemas.microsoft.com/office/powerpoint/2010/main" val="2328649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Vers</a:t>
            </a:r>
            <a:r>
              <a:rPr lang="en-US" dirty="0"/>
              <a:t> 4.0 </a:t>
            </a:r>
            <a:r>
              <a:rPr lang="en-US" dirty="0" smtClean="0"/>
              <a:t>Guides - </a:t>
            </a:r>
            <a:r>
              <a:rPr lang="en-US" dirty="0" err="1" smtClean="0"/>
              <a:t>MassHealth</a:t>
            </a:r>
            <a:endParaRPr lang="en-US" dirty="0"/>
          </a:p>
        </p:txBody>
      </p:sp>
      <p:sp>
        <p:nvSpPr>
          <p:cNvPr id="3" name="Subtitle 2"/>
          <p:cNvSpPr>
            <a:spLocks noGrp="1"/>
          </p:cNvSpPr>
          <p:nvPr>
            <p:ph type="subTitle" idx="1"/>
          </p:nvPr>
        </p:nvSpPr>
        <p:spPr/>
        <p:txBody>
          <a:bodyPr/>
          <a:lstStyle/>
          <a:p>
            <a:r>
              <a:rPr lang="en-US" dirty="0" smtClean="0"/>
              <a:t>New Fields for </a:t>
            </a:r>
            <a:r>
              <a:rPr lang="en-US" dirty="0" err="1" smtClean="0"/>
              <a:t>MassHealth</a:t>
            </a:r>
            <a:r>
              <a:rPr lang="en-US" dirty="0" smtClean="0"/>
              <a:t> ONLY:</a:t>
            </a:r>
          </a:p>
          <a:p>
            <a:pPr marL="342900" indent="-342900">
              <a:buFont typeface="Arial" panose="020B0604020202020204" pitchFamily="34" charset="0"/>
              <a:buChar char="•"/>
            </a:pPr>
            <a:r>
              <a:rPr lang="en-US" dirty="0" smtClean="0"/>
              <a:t>ME135  </a:t>
            </a:r>
            <a:r>
              <a:rPr lang="en-US" dirty="0" err="1"/>
              <a:t>MassHealth</a:t>
            </a:r>
            <a:r>
              <a:rPr lang="en-US" dirty="0"/>
              <a:t> Aid Category</a:t>
            </a:r>
          </a:p>
          <a:p>
            <a:pPr marL="342900" indent="-342900">
              <a:buFont typeface="Arial" panose="020B0604020202020204" pitchFamily="34" charset="0"/>
              <a:buChar char="•"/>
            </a:pPr>
            <a:r>
              <a:rPr lang="en-US" dirty="0"/>
              <a:t>MC246  </a:t>
            </a:r>
            <a:r>
              <a:rPr lang="en-US" dirty="0" err="1"/>
              <a:t>MassHealth</a:t>
            </a:r>
            <a:r>
              <a:rPr lang="en-US" dirty="0"/>
              <a:t> Claim Type</a:t>
            </a:r>
          </a:p>
          <a:p>
            <a:pPr marL="342900" indent="-342900">
              <a:buFont typeface="Arial" panose="020B0604020202020204" pitchFamily="34" charset="0"/>
              <a:buChar char="•"/>
            </a:pPr>
            <a:r>
              <a:rPr lang="en-US" dirty="0"/>
              <a:t>MC247 </a:t>
            </a:r>
            <a:r>
              <a:rPr lang="en-US" dirty="0" err="1"/>
              <a:t>MassHealth</a:t>
            </a:r>
            <a:r>
              <a:rPr lang="en-US" dirty="0"/>
              <a:t> Rate Code</a:t>
            </a:r>
          </a:p>
          <a:p>
            <a:pPr marL="342900" indent="-342900">
              <a:buFont typeface="Arial" panose="020B0604020202020204" pitchFamily="34" charset="0"/>
              <a:buChar char="•"/>
            </a:pPr>
            <a:r>
              <a:rPr lang="en-US" dirty="0"/>
              <a:t>PV065  </a:t>
            </a:r>
            <a:r>
              <a:rPr lang="en-US" dirty="0" err="1" smtClean="0"/>
              <a:t>MassHealth</a:t>
            </a:r>
            <a:r>
              <a:rPr lang="en-US" dirty="0" smtClean="0"/>
              <a:t> Disbursement </a:t>
            </a:r>
            <a:r>
              <a:rPr lang="en-US" dirty="0"/>
              <a:t>Code</a:t>
            </a:r>
          </a:p>
          <a:p>
            <a:endParaRPr lang="en-US" dirty="0" smtClean="0"/>
          </a:p>
          <a:p>
            <a:r>
              <a:rPr lang="en-US" dirty="0" smtClean="0"/>
              <a:t>All other carriers must:</a:t>
            </a:r>
          </a:p>
          <a:p>
            <a:pPr marL="342900" indent="-342900">
              <a:buFont typeface="Arial" panose="020B0604020202020204" pitchFamily="34" charset="0"/>
              <a:buChar char="•"/>
            </a:pPr>
            <a:r>
              <a:rPr lang="en-US" dirty="0"/>
              <a:t>maintain the file </a:t>
            </a:r>
            <a:r>
              <a:rPr lang="en-US" dirty="0" smtClean="0"/>
              <a:t>structure </a:t>
            </a:r>
          </a:p>
          <a:p>
            <a:pPr marL="342900" indent="-342900">
              <a:buFont typeface="Arial" panose="020B0604020202020204" pitchFamily="34" charset="0"/>
              <a:buChar char="•"/>
            </a:pPr>
            <a:r>
              <a:rPr lang="en-US" dirty="0" smtClean="0"/>
              <a:t>have </a:t>
            </a:r>
            <a:r>
              <a:rPr lang="en-US" dirty="0"/>
              <a:t>the asterisk delimiters for the </a:t>
            </a:r>
            <a:r>
              <a:rPr lang="en-US" dirty="0" smtClean="0"/>
              <a:t>fields </a:t>
            </a:r>
          </a:p>
          <a:p>
            <a:pPr marL="342900" indent="-342900">
              <a:buFont typeface="Arial" panose="020B0604020202020204" pitchFamily="34" charset="0"/>
              <a:buChar char="•"/>
            </a:pPr>
            <a:r>
              <a:rPr lang="en-US" dirty="0" smtClean="0"/>
              <a:t>report </a:t>
            </a:r>
            <a:r>
              <a:rPr lang="en-US" dirty="0"/>
              <a:t>no value in the field</a:t>
            </a:r>
          </a:p>
        </p:txBody>
      </p:sp>
    </p:spTree>
    <p:extLst>
      <p:ext uri="{BB962C8B-B14F-4D97-AF65-F5344CB8AC3E}">
        <p14:creationId xmlns:p14="http://schemas.microsoft.com/office/powerpoint/2010/main" val="3010946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Vers</a:t>
            </a:r>
            <a:r>
              <a:rPr lang="en-US" dirty="0" smtClean="0"/>
              <a:t> 4.0 Guides - DRGs</a:t>
            </a:r>
            <a:endParaRPr lang="en-US" dirty="0"/>
          </a:p>
        </p:txBody>
      </p:sp>
      <p:sp>
        <p:nvSpPr>
          <p:cNvPr id="3" name="Subtitle 2"/>
          <p:cNvSpPr>
            <a:spLocks noGrp="1"/>
          </p:cNvSpPr>
          <p:nvPr>
            <p:ph type="subTitle"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69629823"/>
              </p:ext>
            </p:extLst>
          </p:nvPr>
        </p:nvGraphicFramePr>
        <p:xfrm>
          <a:off x="519113" y="2133123"/>
          <a:ext cx="7512778" cy="3588055"/>
        </p:xfrm>
        <a:graphic>
          <a:graphicData uri="http://schemas.openxmlformats.org/drawingml/2006/table">
            <a:tbl>
              <a:tblPr firstRow="1" firstCol="1" bandRow="1">
                <a:tableStyleId>{5C22544A-7EE6-4342-B048-85BDC9FD1C3A}</a:tableStyleId>
              </a:tblPr>
              <a:tblGrid>
                <a:gridCol w="565400"/>
                <a:gridCol w="888138"/>
                <a:gridCol w="1405006"/>
                <a:gridCol w="2632870"/>
                <a:gridCol w="936672"/>
                <a:gridCol w="567826"/>
                <a:gridCol w="516866"/>
              </a:tblGrid>
              <a:tr h="3588055">
                <a:tc>
                  <a:txBody>
                    <a:bodyPr/>
                    <a:lstStyle/>
                    <a:p>
                      <a:pPr marL="0" marR="0" algn="ctr">
                        <a:spcBef>
                          <a:spcPts val="0"/>
                        </a:spcBef>
                        <a:spcAft>
                          <a:spcPts val="0"/>
                        </a:spcAft>
                      </a:pPr>
                      <a:r>
                        <a:rPr lang="en-US" sz="1200" dirty="0">
                          <a:effectLst/>
                        </a:rPr>
                        <a:t>MC071</a:t>
                      </a:r>
                      <a:endParaRPr lang="en-US" sz="1200" dirty="0">
                        <a:effectLst/>
                        <a:latin typeface="Times New Roman"/>
                        <a:ea typeface="Calibri"/>
                      </a:endParaRPr>
                    </a:p>
                  </a:txBody>
                  <a:tcPr marL="67901" marR="67901" marT="0" marB="0" anchor="ctr"/>
                </a:tc>
                <a:tc>
                  <a:txBody>
                    <a:bodyPr/>
                    <a:lstStyle/>
                    <a:p>
                      <a:pPr marL="0" marR="0">
                        <a:spcBef>
                          <a:spcPts val="0"/>
                        </a:spcBef>
                        <a:spcAft>
                          <a:spcPts val="0"/>
                        </a:spcAft>
                      </a:pPr>
                      <a:r>
                        <a:rPr lang="en-US" sz="1200" dirty="0">
                          <a:effectLst/>
                        </a:rPr>
                        <a:t>DRG</a:t>
                      </a:r>
                      <a:endParaRPr lang="en-US" sz="1200" dirty="0">
                        <a:effectLst/>
                        <a:latin typeface="Times New Roman"/>
                        <a:ea typeface="Calibri"/>
                      </a:endParaRPr>
                    </a:p>
                  </a:txBody>
                  <a:tcPr marL="67901" marR="67901" marT="0" marB="0" anchor="ctr"/>
                </a:tc>
                <a:tc>
                  <a:txBody>
                    <a:bodyPr/>
                    <a:lstStyle/>
                    <a:p>
                      <a:pPr marL="0" marR="0">
                        <a:spcBef>
                          <a:spcPts val="0"/>
                        </a:spcBef>
                        <a:spcAft>
                          <a:spcPts val="0"/>
                        </a:spcAft>
                      </a:pPr>
                      <a:r>
                        <a:rPr lang="en-US" sz="1200" dirty="0">
                          <a:effectLst/>
                        </a:rPr>
                        <a:t>Diagnostic Related Group Code</a:t>
                      </a:r>
                      <a:endParaRPr lang="en-US" sz="1200" dirty="0">
                        <a:effectLst/>
                        <a:latin typeface="Times New Roman"/>
                        <a:ea typeface="Calibri"/>
                      </a:endParaRPr>
                    </a:p>
                  </a:txBody>
                  <a:tcPr marL="67901" marR="67901" marT="0" marB="0" anchor="ctr"/>
                </a:tc>
                <a:tc>
                  <a:txBody>
                    <a:bodyPr/>
                    <a:lstStyle/>
                    <a:p>
                      <a:pPr marL="0" marR="0">
                        <a:spcBef>
                          <a:spcPts val="0"/>
                        </a:spcBef>
                        <a:spcAft>
                          <a:spcPts val="0"/>
                        </a:spcAft>
                      </a:pPr>
                      <a:r>
                        <a:rPr lang="en-US" sz="1200" dirty="0">
                          <a:effectLst/>
                        </a:rPr>
                        <a:t>Report the DRG number applied to this claim on every line to which it’s applicable.  Insurers and health care claims processors shall code using the CMS methodology when available.  When the CMS methodology for DRGs is not available, but the All Payer DRG system is used, the insurer shall format the DRG and the complexity level within the same element with the prefix of "A" and with a hyphen separating the AP DRG from the complexity level (e.g. AXXX-XX).  </a:t>
                      </a:r>
                      <a:r>
                        <a:rPr lang="en-US" sz="1200" dirty="0">
                          <a:solidFill>
                            <a:schemeClr val="tx1"/>
                          </a:solidFill>
                          <a:effectLst/>
                          <a:highlight>
                            <a:srgbClr val="FFFF00"/>
                          </a:highlight>
                        </a:rPr>
                        <a:t>For the APR DRG use the prefix of “R”.</a:t>
                      </a:r>
                      <a:endParaRPr lang="en-US" sz="1200" dirty="0">
                        <a:solidFill>
                          <a:schemeClr val="tx1"/>
                        </a:solidFill>
                        <a:effectLst/>
                        <a:latin typeface="Times New Roman"/>
                        <a:ea typeface="Calibri"/>
                      </a:endParaRPr>
                    </a:p>
                  </a:txBody>
                  <a:tcPr marL="67901" marR="67901" marT="0" marB="0" anchor="ctr"/>
                </a:tc>
                <a:tc>
                  <a:txBody>
                    <a:bodyPr/>
                    <a:lstStyle/>
                    <a:p>
                      <a:pPr marL="0" marR="0" algn="ctr">
                        <a:spcBef>
                          <a:spcPts val="0"/>
                        </a:spcBef>
                        <a:spcAft>
                          <a:spcPts val="0"/>
                        </a:spcAft>
                      </a:pPr>
                      <a:r>
                        <a:rPr lang="en-US" sz="1200" dirty="0">
                          <a:effectLst/>
                        </a:rPr>
                        <a:t>Required when MC094 = 002 and MC069 is populated</a:t>
                      </a:r>
                      <a:endParaRPr lang="en-US" sz="1200" dirty="0">
                        <a:effectLst/>
                        <a:latin typeface="Times New Roman"/>
                        <a:ea typeface="Calibri"/>
                      </a:endParaRPr>
                    </a:p>
                  </a:txBody>
                  <a:tcPr marL="67901" marR="67901" marT="0" marB="0" anchor="ctr"/>
                </a:tc>
                <a:tc>
                  <a:txBody>
                    <a:bodyPr/>
                    <a:lstStyle/>
                    <a:p>
                      <a:pPr marL="0" marR="0" algn="ctr">
                        <a:spcBef>
                          <a:spcPts val="0"/>
                        </a:spcBef>
                        <a:spcAft>
                          <a:spcPts val="0"/>
                        </a:spcAft>
                      </a:pPr>
                      <a:r>
                        <a:rPr lang="en-US" sz="1200" dirty="0">
                          <a:effectLst/>
                        </a:rPr>
                        <a:t>98%</a:t>
                      </a:r>
                      <a:endParaRPr lang="en-US" sz="1200" dirty="0">
                        <a:effectLst/>
                        <a:latin typeface="Times New Roman"/>
                        <a:ea typeface="Calibri"/>
                      </a:endParaRPr>
                    </a:p>
                  </a:txBody>
                  <a:tcPr marL="67901" marR="67901" marT="0" marB="0" anchor="ctr"/>
                </a:tc>
                <a:tc>
                  <a:txBody>
                    <a:bodyPr/>
                    <a:lstStyle/>
                    <a:p>
                      <a:pPr marL="0" marR="0" algn="ctr">
                        <a:spcBef>
                          <a:spcPts val="0"/>
                        </a:spcBef>
                        <a:spcAft>
                          <a:spcPts val="0"/>
                        </a:spcAft>
                      </a:pPr>
                      <a:r>
                        <a:rPr lang="en-US" sz="1200" dirty="0">
                          <a:effectLst/>
                        </a:rPr>
                        <a:t>B</a:t>
                      </a:r>
                      <a:endParaRPr lang="en-US" sz="1200" dirty="0">
                        <a:effectLst/>
                        <a:latin typeface="Times New Roman"/>
                        <a:ea typeface="Calibri"/>
                      </a:endParaRPr>
                    </a:p>
                  </a:txBody>
                  <a:tcPr marL="67901" marR="67901" marT="0" marB="0" anchor="ctr"/>
                </a:tc>
              </a:tr>
            </a:tbl>
          </a:graphicData>
        </a:graphic>
      </p:graphicFrame>
      <p:sp>
        <p:nvSpPr>
          <p:cNvPr id="5" name="Rectangle 1"/>
          <p:cNvSpPr>
            <a:spLocks noChangeArrowheads="1"/>
          </p:cNvSpPr>
          <p:nvPr/>
        </p:nvSpPr>
        <p:spPr bwMode="auto">
          <a:xfrm>
            <a:off x="519113" y="2133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240551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Vers</a:t>
            </a:r>
            <a:r>
              <a:rPr lang="en-US" dirty="0" smtClean="0"/>
              <a:t> 4.0 Guides - Timing</a:t>
            </a:r>
            <a:endParaRPr lang="en-US" dirty="0"/>
          </a:p>
        </p:txBody>
      </p:sp>
      <p:sp>
        <p:nvSpPr>
          <p:cNvPr id="3" name="Subtitle 2"/>
          <p:cNvSpPr>
            <a:spLocks noGrp="1"/>
          </p:cNvSpPr>
          <p:nvPr>
            <p:ph type="subTitle" idx="1"/>
          </p:nvPr>
        </p:nvSpPr>
        <p:spPr/>
        <p:txBody>
          <a:bodyPr/>
          <a:lstStyle/>
          <a:p>
            <a:endParaRPr lang="en-US" dirty="0" smtClean="0"/>
          </a:p>
          <a:p>
            <a:endParaRPr lang="en-US" dirty="0"/>
          </a:p>
          <a:p>
            <a:endParaRPr lang="en-US" dirty="0" smtClean="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192208564"/>
              </p:ext>
            </p:extLst>
          </p:nvPr>
        </p:nvGraphicFramePr>
        <p:xfrm>
          <a:off x="1246909" y="1771061"/>
          <a:ext cx="6442363" cy="2453640"/>
        </p:xfrm>
        <a:graphic>
          <a:graphicData uri="http://schemas.openxmlformats.org/drawingml/2006/table">
            <a:tbl>
              <a:tblPr firstRow="1" firstCol="1" bandRow="1">
                <a:tableStyleId>{5C22544A-7EE6-4342-B048-85BDC9FD1C3A}</a:tableStyleId>
              </a:tblPr>
              <a:tblGrid>
                <a:gridCol w="1265280"/>
                <a:gridCol w="1455975"/>
                <a:gridCol w="3721108"/>
              </a:tblGrid>
              <a:tr h="703885">
                <a:tc>
                  <a:txBody>
                    <a:bodyPr/>
                    <a:lstStyle/>
                    <a:p>
                      <a:pPr marL="0" marR="0">
                        <a:lnSpc>
                          <a:spcPct val="115000"/>
                        </a:lnSpc>
                        <a:spcBef>
                          <a:spcPts val="0"/>
                        </a:spcBef>
                        <a:spcAft>
                          <a:spcPts val="1000"/>
                        </a:spcAft>
                      </a:pPr>
                      <a:r>
                        <a:rPr lang="en-US" sz="1400" dirty="0">
                          <a:effectLst/>
                        </a:rPr>
                        <a:t>HD009 APCD Version Number</a:t>
                      </a:r>
                      <a:endParaRPr lang="en-US" sz="1400" dirty="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1000"/>
                        </a:spcAft>
                      </a:pPr>
                      <a:r>
                        <a:rPr lang="en-US" sz="1400">
                          <a:effectLst/>
                        </a:rPr>
                        <a:t>Submission Guide Version</a:t>
                      </a:r>
                      <a:endParaRPr lang="en-US" sz="1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1000"/>
                        </a:spcAft>
                      </a:pPr>
                      <a:r>
                        <a:rPr lang="en-US" sz="1400">
                          <a:effectLst/>
                        </a:rPr>
                        <a:t>Sets the intake control for editing elements.  Version must be accurate else file will drop.  </a:t>
                      </a:r>
                      <a:endParaRPr lang="en-US" sz="1400">
                        <a:effectLst/>
                        <a:latin typeface="Calibri"/>
                        <a:ea typeface="Calibri"/>
                        <a:cs typeface="Times New Roman"/>
                      </a:endParaRPr>
                    </a:p>
                  </a:txBody>
                  <a:tcPr marL="68580" marR="68580" marT="0" marB="0" anchor="ctr"/>
                </a:tc>
              </a:tr>
              <a:tr h="227409">
                <a:tc>
                  <a:txBody>
                    <a:bodyPr/>
                    <a:lstStyle/>
                    <a:p>
                      <a:pPr marL="0" marR="0">
                        <a:lnSpc>
                          <a:spcPct val="115000"/>
                        </a:lnSpc>
                        <a:spcBef>
                          <a:spcPts val="0"/>
                        </a:spcBef>
                        <a:spcAft>
                          <a:spcPts val="1000"/>
                        </a:spcAft>
                      </a:pPr>
                      <a:r>
                        <a:rPr lang="en-US" sz="1400">
                          <a:effectLst/>
                        </a:rPr>
                        <a:t> </a:t>
                      </a:r>
                      <a:endParaRPr lang="en-US" sz="1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400" dirty="0">
                          <a:effectLst/>
                        </a:rPr>
                        <a:t>Code</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400">
                          <a:effectLst/>
                        </a:rPr>
                        <a:t>Description</a:t>
                      </a:r>
                      <a:endParaRPr lang="en-US" sz="1400">
                        <a:effectLst/>
                        <a:latin typeface="Calibri"/>
                        <a:ea typeface="Calibri"/>
                        <a:cs typeface="Times New Roman"/>
                      </a:endParaRPr>
                    </a:p>
                  </a:txBody>
                  <a:tcPr marL="68580" marR="68580" marT="0" marB="0" anchor="ctr"/>
                </a:tc>
              </a:tr>
              <a:tr h="425507">
                <a:tc>
                  <a:txBody>
                    <a:bodyPr/>
                    <a:lstStyle/>
                    <a:p>
                      <a:pPr marL="0" marR="0">
                        <a:lnSpc>
                          <a:spcPct val="115000"/>
                        </a:lnSpc>
                        <a:spcBef>
                          <a:spcPts val="0"/>
                        </a:spcBef>
                        <a:spcAft>
                          <a:spcPts val="1000"/>
                        </a:spcAft>
                      </a:pPr>
                      <a:r>
                        <a:rPr lang="en-US" sz="1400">
                          <a:effectLst/>
                        </a:rPr>
                        <a:t> </a:t>
                      </a:r>
                      <a:endParaRPr lang="en-US" sz="1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400" dirty="0">
                          <a:effectLst/>
                        </a:rPr>
                        <a:t>2.1</a:t>
                      </a:r>
                      <a:endParaRPr lang="en-US" sz="1400" dirty="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1000"/>
                        </a:spcAft>
                      </a:pPr>
                      <a:r>
                        <a:rPr lang="en-US" sz="1400">
                          <a:effectLst/>
                        </a:rPr>
                        <a:t>Prior Version; valid only for reporting periods prior to October 2013</a:t>
                      </a:r>
                      <a:endParaRPr lang="en-US" sz="1400">
                        <a:effectLst/>
                        <a:latin typeface="Calibri"/>
                        <a:ea typeface="Calibri"/>
                        <a:cs typeface="Times New Roman"/>
                      </a:endParaRPr>
                    </a:p>
                  </a:txBody>
                  <a:tcPr marL="68580" marR="68580" marT="0" marB="0" anchor="ctr"/>
                </a:tc>
              </a:tr>
              <a:tr h="425507">
                <a:tc>
                  <a:txBody>
                    <a:bodyPr/>
                    <a:lstStyle/>
                    <a:p>
                      <a:pPr marL="0" marR="0">
                        <a:lnSpc>
                          <a:spcPct val="115000"/>
                        </a:lnSpc>
                        <a:spcBef>
                          <a:spcPts val="0"/>
                        </a:spcBef>
                        <a:spcAft>
                          <a:spcPts val="1000"/>
                        </a:spcAft>
                      </a:pPr>
                      <a:r>
                        <a:rPr lang="en-US" sz="1400">
                          <a:effectLst/>
                        </a:rPr>
                        <a:t> </a:t>
                      </a:r>
                      <a:endParaRPr lang="en-US" sz="1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400" dirty="0">
                          <a:effectLst/>
                        </a:rPr>
                        <a:t>3.0</a:t>
                      </a:r>
                      <a:endParaRPr lang="en-US" sz="1400" dirty="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1000"/>
                        </a:spcAft>
                      </a:pPr>
                      <a:r>
                        <a:rPr lang="en-US" sz="1400" dirty="0">
                          <a:effectLst/>
                        </a:rPr>
                        <a:t>Version 3.0; required for reporting periods as of October 2013: No longer VALID as of May 2015</a:t>
                      </a:r>
                      <a:endParaRPr lang="en-US" sz="1400" dirty="0">
                        <a:effectLst/>
                        <a:latin typeface="Calibri"/>
                        <a:ea typeface="Calibri"/>
                        <a:cs typeface="Times New Roman"/>
                      </a:endParaRPr>
                    </a:p>
                  </a:txBody>
                  <a:tcPr marL="68580" marR="68580" marT="0" marB="0" anchor="ctr"/>
                </a:tc>
              </a:tr>
              <a:tr h="425507">
                <a:tc>
                  <a:txBody>
                    <a:bodyPr/>
                    <a:lstStyle/>
                    <a:p>
                      <a:pPr marL="0" marR="0">
                        <a:lnSpc>
                          <a:spcPct val="115000"/>
                        </a:lnSpc>
                        <a:spcBef>
                          <a:spcPts val="0"/>
                        </a:spcBef>
                        <a:spcAft>
                          <a:spcPts val="1000"/>
                        </a:spcAft>
                      </a:pPr>
                      <a:r>
                        <a:rPr lang="en-US" sz="1400">
                          <a:effectLst/>
                        </a:rPr>
                        <a:t> </a:t>
                      </a:r>
                      <a:endParaRPr lang="en-US" sz="1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400">
                          <a:effectLst/>
                        </a:rPr>
                        <a:t>4.0</a:t>
                      </a:r>
                      <a:endParaRPr lang="en-US" sz="1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1000"/>
                        </a:spcAft>
                      </a:pPr>
                      <a:r>
                        <a:rPr lang="en-US" sz="1400" dirty="0">
                          <a:effectLst/>
                        </a:rPr>
                        <a:t>Version 4.0: required for reporting periods October 2013 onward as of May  2015</a:t>
                      </a:r>
                      <a:endParaRPr lang="en-US" sz="1400" dirty="0">
                        <a:effectLst/>
                        <a:latin typeface="Calibri"/>
                        <a:ea typeface="Calibri"/>
                        <a:cs typeface="Times New Roman"/>
                      </a:endParaRPr>
                    </a:p>
                  </a:txBody>
                  <a:tcPr marL="68580" marR="68580" marT="0" marB="0" anchor="ctr"/>
                </a:tc>
              </a:tr>
            </a:tbl>
          </a:graphicData>
        </a:graphic>
      </p:graphicFrame>
      <p:sp>
        <p:nvSpPr>
          <p:cNvPr id="6" name="TextBox 5"/>
          <p:cNvSpPr txBox="1"/>
          <p:nvPr/>
        </p:nvSpPr>
        <p:spPr>
          <a:xfrm>
            <a:off x="914398" y="4108433"/>
            <a:ext cx="7318375" cy="1569660"/>
          </a:xfrm>
          <a:prstGeom prst="rect">
            <a:avLst/>
          </a:prstGeom>
          <a:noFill/>
        </p:spPr>
        <p:txBody>
          <a:bodyPr wrap="square" rtlCol="0">
            <a:spAutoFit/>
          </a:bodyPr>
          <a:lstStyle/>
          <a:p>
            <a:pPr marL="342900" indent="-342900">
              <a:buFont typeface="Arial" panose="020B0604020202020204" pitchFamily="34" charset="0"/>
              <a:buChar char="•"/>
            </a:pPr>
            <a:r>
              <a:rPr lang="en-US" dirty="0" smtClean="0"/>
              <a:t>Version 4.0 in effect May 1, 2015</a:t>
            </a:r>
          </a:p>
          <a:p>
            <a:pPr marL="342900" indent="-342900">
              <a:buFont typeface="Arial" panose="020B0604020202020204" pitchFamily="34" charset="0"/>
              <a:buChar char="•"/>
            </a:pPr>
            <a:r>
              <a:rPr lang="en-US" dirty="0" smtClean="0"/>
              <a:t>Reporting of April 2015 data must be in Version 4.0</a:t>
            </a:r>
          </a:p>
          <a:p>
            <a:pPr marL="342900" indent="-342900">
              <a:buFont typeface="Arial" panose="020B0604020202020204" pitchFamily="34" charset="0"/>
              <a:buChar char="•"/>
            </a:pPr>
            <a:r>
              <a:rPr lang="en-US" dirty="0" smtClean="0"/>
              <a:t>Resubmissions of prior period – Oct 2013 onward must be in Version 4.0 format</a:t>
            </a:r>
            <a:endParaRPr lang="en-US" dirty="0"/>
          </a:p>
        </p:txBody>
      </p:sp>
    </p:spTree>
    <p:extLst>
      <p:ext uri="{BB962C8B-B14F-4D97-AF65-F5344CB8AC3E}">
        <p14:creationId xmlns:p14="http://schemas.microsoft.com/office/powerpoint/2010/main" val="3569114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ACA Monthly Membership Reporting</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November Report is due at CHIA this Friday</a:t>
            </a:r>
          </a:p>
          <a:p>
            <a:endParaRPr lang="en-US" dirty="0" smtClean="0"/>
          </a:p>
          <a:p>
            <a:pPr marL="342900" indent="-342900">
              <a:buFont typeface="Arial" panose="020B0604020202020204" pitchFamily="34" charset="0"/>
              <a:buChar char="•"/>
            </a:pPr>
            <a:r>
              <a:rPr lang="en-US" dirty="0" smtClean="0"/>
              <a:t>Validation to MA APCD continues.</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Several carriers should hear from liaisons in the next few weeks to discontinue reports.</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CHIA will continue to work with others to resolve discrepancies. In the meantime submission will continue.</a:t>
            </a:r>
            <a:endParaRPr lang="en-US" dirty="0"/>
          </a:p>
        </p:txBody>
      </p:sp>
    </p:spTree>
    <p:extLst>
      <p:ext uri="{BB962C8B-B14F-4D97-AF65-F5344CB8AC3E}">
        <p14:creationId xmlns:p14="http://schemas.microsoft.com/office/powerpoint/2010/main" val="3008621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Annual Premium Data Request</a:t>
            </a:r>
          </a:p>
        </p:txBody>
      </p:sp>
      <p:sp>
        <p:nvSpPr>
          <p:cNvPr id="3" name="Subtitle 2"/>
          <p:cNvSpPr>
            <a:spLocks noGrp="1"/>
          </p:cNvSpPr>
          <p:nvPr>
            <p:ph type="subTitle" idx="1"/>
          </p:nvPr>
        </p:nvSpPr>
        <p:spPr/>
        <p:txBody>
          <a:bodyPr/>
          <a:lstStyle/>
          <a:p>
            <a:pPr algn="ctr"/>
            <a:r>
              <a:rPr lang="en-US" dirty="0" smtClean="0"/>
              <a:t>Consultative Session</a:t>
            </a:r>
          </a:p>
          <a:p>
            <a:pPr algn="ctr"/>
            <a:r>
              <a:rPr lang="en-US" dirty="0" smtClean="0"/>
              <a:t>December 9, 2014</a:t>
            </a:r>
          </a:p>
          <a:p>
            <a:r>
              <a:rPr lang="en-US" dirty="0"/>
              <a:t> </a:t>
            </a:r>
          </a:p>
          <a:p>
            <a:pPr lvl="0"/>
            <a:r>
              <a:rPr lang="en-US" dirty="0"/>
              <a:t>To share and receive feedback on the data submission process from the 2014 Annual Premiums Data Request</a:t>
            </a:r>
            <a:r>
              <a:rPr lang="en-US" dirty="0" smtClean="0"/>
              <a:t>;</a:t>
            </a:r>
          </a:p>
          <a:p>
            <a:pPr lvl="0"/>
            <a:endParaRPr lang="en-US" dirty="0"/>
          </a:p>
          <a:p>
            <a:pPr lvl="0"/>
            <a:r>
              <a:rPr lang="en-US" dirty="0"/>
              <a:t>To share how the 2014 Request data were used and presented in CHIA’s 2014 Annual Report; </a:t>
            </a:r>
            <a:endParaRPr lang="en-US" dirty="0" smtClean="0"/>
          </a:p>
          <a:p>
            <a:pPr lvl="0"/>
            <a:endParaRPr lang="en-US" dirty="0"/>
          </a:p>
          <a:p>
            <a:pPr lvl="0"/>
            <a:r>
              <a:rPr lang="en-US" dirty="0"/>
              <a:t>To discuss potential changes to the 2015 Request and to solicit suggestions on approach.</a:t>
            </a:r>
          </a:p>
          <a:p>
            <a:r>
              <a:rPr lang="en-US" dirty="0"/>
              <a:t> </a:t>
            </a:r>
          </a:p>
          <a:p>
            <a:endParaRPr lang="en-US" dirty="0"/>
          </a:p>
        </p:txBody>
      </p:sp>
    </p:spTree>
    <p:extLst>
      <p:ext uri="{BB962C8B-B14F-4D97-AF65-F5344CB8AC3E}">
        <p14:creationId xmlns:p14="http://schemas.microsoft.com/office/powerpoint/2010/main" val="2802641975"/>
      </p:ext>
    </p:extLst>
  </p:cSld>
  <p:clrMapOvr>
    <a:masterClrMapping/>
  </p:clrMapOvr>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4366</TotalTime>
  <Words>822</Words>
  <Application>Microsoft Office PowerPoint</Application>
  <PresentationFormat>On-screen Show (4:3)</PresentationFormat>
  <Paragraphs>303</Paragraphs>
  <Slides>22</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FINALPowerPointTEMPLATE</vt:lpstr>
      <vt:lpstr>Worksheet</vt:lpstr>
      <vt:lpstr>PowerPoint Presentation</vt:lpstr>
      <vt:lpstr>Agenda</vt:lpstr>
      <vt:lpstr>Vers 4.0 Submission Guides</vt:lpstr>
      <vt:lpstr>Vers 4.0 Guides - Updates</vt:lpstr>
      <vt:lpstr>Vers 4.0 Guides - MassHealth</vt:lpstr>
      <vt:lpstr>Vers 4.0 Guides - DRGs</vt:lpstr>
      <vt:lpstr>Vers 4.0 Guides - Timing</vt:lpstr>
      <vt:lpstr>ACA Monthly Membership Reporting</vt:lpstr>
      <vt:lpstr>Annual Premium Data Request</vt:lpstr>
      <vt:lpstr>Annual Premium Data Request</vt:lpstr>
      <vt:lpstr>Premium Data Request Timing</vt:lpstr>
      <vt:lpstr>Risk Adjustment</vt:lpstr>
      <vt:lpstr>RA Q3 Simulation Meetings</vt:lpstr>
      <vt:lpstr>ConnectorCare Plans and AV</vt:lpstr>
      <vt:lpstr>RA Fields</vt:lpstr>
      <vt:lpstr>RA Fields</vt:lpstr>
      <vt:lpstr>RA Fields</vt:lpstr>
      <vt:lpstr>Member Month Tracking</vt:lpstr>
      <vt:lpstr>Other Items?</vt:lpstr>
      <vt:lpstr>Upcoming Events</vt:lpstr>
      <vt:lpstr>PowerPoint Presentation</vt:lpstr>
      <vt:lpstr>Next Meetings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Vogel, Rick</cp:lastModifiedBy>
  <cp:revision>293</cp:revision>
  <cp:lastPrinted>2014-10-14T13:34:46Z</cp:lastPrinted>
  <dcterms:created xsi:type="dcterms:W3CDTF">2014-02-09T20:57:02Z</dcterms:created>
  <dcterms:modified xsi:type="dcterms:W3CDTF">2014-11-20T22:34:42Z</dcterms:modified>
</cp:coreProperties>
</file>