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345" r:id="rId4"/>
    <p:sldId id="346" r:id="rId5"/>
    <p:sldId id="347" r:id="rId6"/>
    <p:sldId id="337" r:id="rId7"/>
    <p:sldId id="301" r:id="rId8"/>
    <p:sldId id="344" r:id="rId9"/>
    <p:sldId id="328" r:id="rId10"/>
    <p:sldId id="343" r:id="rId11"/>
    <p:sldId id="327" r:id="rId12"/>
    <p:sldId id="339" r:id="rId13"/>
    <p:sldId id="340" r:id="rId14"/>
    <p:sldId id="338" r:id="rId15"/>
    <p:sldId id="342" r:id="rId16"/>
    <p:sldId id="341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7" r:id="rId36"/>
    <p:sldId id="368" r:id="rId37"/>
    <p:sldId id="369" r:id="rId38"/>
    <p:sldId id="370" r:id="rId39"/>
    <p:sldId id="371" r:id="rId40"/>
  </p:sldIdLst>
  <p:sldSz cx="9144000" cy="6858000" type="screen4x3"/>
  <p:notesSz cx="68580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66629" autoAdjust="0"/>
  </p:normalViewPr>
  <p:slideViewPr>
    <p:cSldViewPr snapToGrid="0" snapToObjects="1" showGuides="1">
      <p:cViewPr>
        <p:scale>
          <a:sx n="82" d="100"/>
          <a:sy n="82" d="100"/>
        </p:scale>
        <p:origin x="-2454" y="3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1/13/2015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1/13/2015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7" tIns="45974" rIns="91947" bIns="4597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947" tIns="45974" rIns="91947" bIns="4597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2971800" cy="461804"/>
          </a:xfrm>
          <a:prstGeom prst="rect">
            <a:avLst/>
          </a:prstGeom>
        </p:spPr>
        <p:txBody>
          <a:bodyPr vert="horz" lIns="91947" tIns="45974" rIns="91947" bIns="45974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669"/>
            <a:ext cx="2971800" cy="461804"/>
          </a:xfrm>
          <a:prstGeom prst="rect">
            <a:avLst/>
          </a:prstGeom>
        </p:spPr>
        <p:txBody>
          <a:bodyPr vert="horz" wrap="square" lIns="91947" tIns="45974" rIns="91947" bIns="459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7071" indent="-287334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9340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9075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68811" indent="-22986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28547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88283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48018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07756" indent="-229868" defTabSz="45973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770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706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277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203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084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176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8995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3054" indent="-289636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8544" indent="-23170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21962" indent="-23170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85380" indent="-231708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48796" indent="-231708" defTabSz="463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12214" indent="-231708" defTabSz="463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75632" indent="-231708" defTabSz="463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39050" indent="-231708" defTabSz="46341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38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86DE2-EC1C-4332-A9D0-61E15CBA1614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35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36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363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2355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8552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35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0B923-A461-4980-82C7-1E74DFFA5BF0}" type="slidenum">
              <a:rPr lang="en-US" smtClean="0"/>
              <a:t>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948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86DE2-EC1C-4332-A9D0-61E15CBA1614}" type="slidenum">
              <a:rPr lang="en-US" smtClean="0"/>
              <a:t>37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7301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86DE2-EC1C-4332-A9D0-61E15CBA1614}" type="slidenum">
              <a:rPr lang="en-US" smtClean="0"/>
              <a:t>38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355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86DE2-EC1C-4332-A9D0-61E15CBA1614}" type="slidenum">
              <a:rPr lang="en-US" smtClean="0"/>
              <a:t>39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- INTERNAL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835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366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130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240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293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229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12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B3C5C-5562-41E8-AE2F-E1B9D2D1F133}" type="datetime1">
              <a:rPr lang="en-US" smtClean="0"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5154-EDA0-47AF-9821-B94CD6B14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5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9433751-00A1-4411-A7E0-103B75FFEC81}" type="datetime1">
              <a:rPr lang="en-US" smtClean="0"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5154-EDA0-47AF-9821-B94CD6B14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0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427A49-1365-44CA-95DD-092015280066}" type="datetime1">
              <a:rPr lang="en-US" smtClean="0"/>
              <a:t>1/13/2015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4B5154-EDA0-47AF-9821-B94CD6B145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9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tmerp@state.ma.u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McAvey@state.ma.us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Dianna.Welch@oliverwyman.com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Peter.Scharl@oliverwyman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et.chia.state.ma.us/inetn/Login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January 13,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Provider MDM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instances where a provider practices in two locations (and under two separate contracts), how do payers differentiate between contracts/locations.  Is PV 002 used?</a:t>
            </a:r>
          </a:p>
          <a:p>
            <a:r>
              <a:rPr lang="en-US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How </a:t>
            </a:r>
            <a:r>
              <a:rPr lang="en-US" dirty="0"/>
              <a:t>can CHIA link individual rendering physicians to billing groups and perhaps a larger system?</a:t>
            </a:r>
          </a:p>
          <a:p>
            <a:r>
              <a:rPr lang="en-US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require NPI of rendering providers on your claims?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We will have examples from your recent submissions to review.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87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CHIA’s Member Month Tracker Report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Membership </a:t>
            </a:r>
            <a:r>
              <a:rPr lang="en-US" dirty="0"/>
              <a:t>counts </a:t>
            </a:r>
            <a:r>
              <a:rPr lang="en-US" dirty="0" smtClean="0"/>
              <a:t>on Connector Risk </a:t>
            </a:r>
            <a:r>
              <a:rPr lang="en-US" dirty="0"/>
              <a:t>Adjustment </a:t>
            </a:r>
            <a:r>
              <a:rPr lang="en-US" dirty="0" smtClean="0"/>
              <a:t>Plans </a:t>
            </a:r>
          </a:p>
          <a:p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October Membership file submitted in November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Sign Off expected by end of January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946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Adjustment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Final Simulation utilize December data due January 31</a:t>
            </a:r>
            <a:r>
              <a:rPr lang="en-US" baseline="30000" dirty="0" smtClean="0"/>
              <a:t>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Claims incurred 10/1/13 – 9/30/14 paid through 12/31/14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 updates expected to December data to address issues discussed during meetings on Q3 and Q4 Data 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 </a:t>
            </a:r>
            <a:r>
              <a:rPr lang="en-US" dirty="0"/>
              <a:t>updates to December data </a:t>
            </a:r>
            <a:r>
              <a:rPr lang="en-US" dirty="0" smtClean="0"/>
              <a:t>expected to fully supply ME132 – Total Premium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Carriers received emails last week outlining particular items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11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Adjustment: “Exhibit D”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Billable Member assignments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Valid Zip Codes of Member and Employer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Actuarial Level/Metal Level assignments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RACP Flag assignments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CSR/non-CSR assignments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5163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Membership Reporting: CSR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CSR </a:t>
            </a:r>
            <a:r>
              <a:rPr lang="en-US" sz="1600" dirty="0"/>
              <a:t>plans </a:t>
            </a:r>
            <a:r>
              <a:rPr lang="en-US" sz="1600" dirty="0" smtClean="0"/>
              <a:t>are </a:t>
            </a:r>
            <a:r>
              <a:rPr lang="en-US" sz="1600" dirty="0"/>
              <a:t>the prescribed Benefit Plan IDs for </a:t>
            </a:r>
            <a:r>
              <a:rPr lang="en-US" sz="1600" dirty="0" err="1"/>
              <a:t>CommCare</a:t>
            </a:r>
            <a:r>
              <a:rPr lang="en-US" sz="1600" dirty="0"/>
              <a:t>, MSP, and Connector Care in the Member Eligibility File.  </a:t>
            </a: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Plans </a:t>
            </a:r>
            <a:r>
              <a:rPr lang="en-US" sz="1600" dirty="0"/>
              <a:t>that do not have these prescribed BP IDs would be considered non-CSR plans.  </a:t>
            </a: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 </a:t>
            </a:r>
            <a:r>
              <a:rPr lang="en-US" sz="1600" dirty="0" smtClean="0"/>
              <a:t>Individual </a:t>
            </a:r>
            <a:r>
              <a:rPr lang="en-US" sz="1600" dirty="0"/>
              <a:t>non-CSR members are members enrolled in ACA-compliant individual non-subsidized plans.  These plans had open enrollment through 3/31/2014.  Therefore, member months in individual non-CSR plans after 4/1/2014 should all be RACP=1.  </a:t>
            </a: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What  Connector/</a:t>
            </a:r>
            <a:r>
              <a:rPr lang="en-US" sz="1600" dirty="0" err="1" smtClean="0"/>
              <a:t>Milliman</a:t>
            </a:r>
            <a:r>
              <a:rPr lang="en-US" sz="1600" dirty="0" smtClean="0"/>
              <a:t> </a:t>
            </a:r>
            <a:r>
              <a:rPr lang="en-US" sz="1600" dirty="0"/>
              <a:t>observed was that </a:t>
            </a:r>
            <a:r>
              <a:rPr lang="en-US" sz="1600" dirty="0" smtClean="0"/>
              <a:t>a number of </a:t>
            </a:r>
            <a:r>
              <a:rPr lang="en-US" sz="1600" dirty="0"/>
              <a:t>member months for the individual non-CSR segment are flagged as RACP=3</a:t>
            </a:r>
            <a:r>
              <a:rPr lang="en-US" sz="105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4443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Supplemental Diagnoses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Per carriers: usage of current claim file not optimal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CHIA/Connector working on business requirements for separate submission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will develop submission specifications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Timeline:  June submissions due 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96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Supplemental Diagnosis Fields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dirty="0" smtClean="0"/>
              <a:t>Claim Control Number (link to MC004)</a:t>
            </a:r>
          </a:p>
          <a:p>
            <a:r>
              <a:rPr lang="en-US" sz="1800" dirty="0" smtClean="0"/>
              <a:t>Claim Line Number (link to MC005)</a:t>
            </a:r>
          </a:p>
          <a:p>
            <a:r>
              <a:rPr lang="en-US" sz="1800" dirty="0" smtClean="0"/>
              <a:t>Claim Line Version Number (link to MC005A)</a:t>
            </a:r>
          </a:p>
          <a:p>
            <a:r>
              <a:rPr lang="en-US" sz="1800" dirty="0" smtClean="0"/>
              <a:t>Member ID (link to MC137)</a:t>
            </a:r>
          </a:p>
          <a:p>
            <a:r>
              <a:rPr lang="en-US" sz="1800" dirty="0" smtClean="0"/>
              <a:t>Date of Service From (link to MC059)</a:t>
            </a:r>
          </a:p>
          <a:p>
            <a:r>
              <a:rPr lang="en-US" sz="1800" dirty="0" smtClean="0"/>
              <a:t>Date of Service To (link to MC060)</a:t>
            </a:r>
          </a:p>
          <a:p>
            <a:r>
              <a:rPr lang="en-US" sz="1800" dirty="0" smtClean="0"/>
              <a:t>Servicing Provider </a:t>
            </a:r>
          </a:p>
          <a:p>
            <a:r>
              <a:rPr lang="en-US" sz="1800" dirty="0" smtClean="0"/>
              <a:t>Procedure Code</a:t>
            </a:r>
          </a:p>
          <a:p>
            <a:r>
              <a:rPr lang="en-US" sz="1800" dirty="0" smtClean="0"/>
              <a:t>ICD-CM Procedure Code </a:t>
            </a:r>
          </a:p>
          <a:p>
            <a:r>
              <a:rPr lang="en-US" sz="1800" dirty="0" smtClean="0"/>
              <a:t>Diagnosis Code</a:t>
            </a:r>
          </a:p>
          <a:p>
            <a:r>
              <a:rPr lang="en-US" sz="1800" dirty="0" smtClean="0"/>
              <a:t>Add/Delete Flag</a:t>
            </a:r>
          </a:p>
          <a:p>
            <a:r>
              <a:rPr lang="en-US" sz="1800" dirty="0" smtClean="0"/>
              <a:t>ICD Flag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5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8883" y="1313793"/>
            <a:ext cx="8069317" cy="794407"/>
          </a:xfrm>
          <a:prstGeom prst="rect">
            <a:avLst/>
          </a:prstGeom>
        </p:spPr>
        <p:txBody>
          <a:bodyPr anchor="ctr">
            <a:normAutofit fontScale="675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Updates on Payer data reporting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848556"/>
            <a:ext cx="8355724" cy="37963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800" dirty="0">
              <a:solidFill>
                <a:schemeClr val="bg1">
                  <a:lumMod val="65000"/>
                </a:schemeClr>
              </a:solidFill>
              <a:cs typeface="Arial"/>
            </a:endParaRPr>
          </a:p>
          <a:p>
            <a:pPr algn="r">
              <a:defRPr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  <a:cs typeface="Arial"/>
              </a:rPr>
              <a:t>Pursuant to 957 CMR 2.00</a:t>
            </a:r>
            <a:endParaRPr lang="en-US" sz="1800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January 13, 2015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6762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91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2" y="1530501"/>
            <a:ext cx="8579124" cy="4113554"/>
          </a:xfrm>
        </p:spPr>
        <p:txBody>
          <a:bodyPr/>
          <a:lstStyle/>
          <a:p>
            <a:pPr algn="l"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Discuss proposed changes to data filings: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Total Medical Expenses (TME)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Alternative Payment Methods (APM)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Relative Price (RP)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Provider Payment Methods (PPM)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Relative Price Network Average Dollar Amount (RP-NADA)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7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29396" y="133350"/>
            <a:ext cx="8531128" cy="95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Proposed Changes for Upcoming Filing Cycle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29396" y="955220"/>
            <a:ext cx="8923338" cy="526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2286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200" lvl="1" indent="0">
              <a:spcAft>
                <a:spcPts val="600"/>
              </a:spcAft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200" lvl="1" indent="0">
              <a:spcAft>
                <a:spcPts val="600"/>
              </a:spcAft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19560"/>
              </p:ext>
            </p:extLst>
          </p:nvPr>
        </p:nvGraphicFramePr>
        <p:xfrm>
          <a:off x="357352" y="1093076"/>
          <a:ext cx="8460826" cy="40990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0990"/>
                <a:gridCol w="4058878"/>
                <a:gridCol w="3330958"/>
              </a:tblGrid>
              <a:tr h="5438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Data Type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Revision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j-lt"/>
                        </a:rPr>
                        <a:t>Purpose/Notes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</a:tr>
              <a:tr h="871254">
                <a:tc>
                  <a:txBody>
                    <a:bodyPr/>
                    <a:lstStyle/>
                    <a:p>
                      <a:pPr marL="2286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TME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22860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Require at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minimum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+mj-lt"/>
                        </a:rPr>
                        <a:t>60</a:t>
                      </a:r>
                      <a:r>
                        <a:rPr lang="en-US" sz="1200" b="1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+mj-lt"/>
                        </a:rPr>
                        <a:t>days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claims run-out  period from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December 31</a:t>
                      </a:r>
                      <a:r>
                        <a:rPr lang="en-US" sz="1200" baseline="30000" dirty="0" smtClean="0">
                          <a:effectLst/>
                          <a:latin typeface="+mj-lt"/>
                        </a:rPr>
                        <a:t>st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 of the previous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year for preliminary TME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Most payers already use 90 – 120 days run-out period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Payers may file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b="1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variance request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for extenuating circumstances*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</a:tr>
              <a:tr h="717387">
                <a:tc>
                  <a:txBody>
                    <a:bodyPr/>
                    <a:lstStyle/>
                    <a:p>
                      <a:pPr marL="2286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APM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22860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 with TME so data sourced from </a:t>
                      </a: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same data cut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Reduce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payer administrative burden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</a:tr>
              <a:tr h="1029798">
                <a:tc>
                  <a:txBody>
                    <a:bodyPr/>
                    <a:lstStyle/>
                    <a:p>
                      <a:pPr marL="2286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</a:rPr>
                        <a:t>RP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22860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Amend due date to June 1</a:t>
                      </a:r>
                      <a:r>
                        <a:rPr lang="en-US" sz="1200" baseline="30000" dirty="0">
                          <a:effectLst/>
                          <a:latin typeface="+mj-lt"/>
                        </a:rPr>
                        <a:t>st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endParaRPr lang="en-US" sz="1200" dirty="0" smtClean="0">
                        <a:effectLst/>
                        <a:latin typeface="+mj-lt"/>
                      </a:endParaRPr>
                    </a:p>
                    <a:p>
                      <a:pPr marL="22860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previously May 1</a:t>
                      </a:r>
                      <a:r>
                        <a:rPr lang="en-US" sz="1200" baseline="30000" dirty="0">
                          <a:effectLst/>
                          <a:latin typeface="+mj-lt"/>
                        </a:rPr>
                        <a:t>st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Reduce payer administrative burden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</a:tr>
              <a:tr h="936769">
                <a:tc>
                  <a:txBody>
                    <a:bodyPr/>
                    <a:lstStyle/>
                    <a:p>
                      <a:pPr marL="2286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PPM/RP-</a:t>
                      </a:r>
                      <a:r>
                        <a:rPr lang="en-US" sz="14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NADA</a:t>
                      </a: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22860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Suspend data collection and reporting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Explore alternatives to examining this information </a:t>
                      </a:r>
                      <a:endParaRPr lang="en-US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677" marR="61677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6028" y="6083011"/>
            <a:ext cx="7525406" cy="1146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Note: </a:t>
            </a:r>
            <a:r>
              <a:rPr lang="en-US" sz="1100" dirty="0">
                <a:solidFill>
                  <a:schemeClr val="bg1"/>
                </a:solidFill>
              </a:rPr>
              <a:t>To be granted a variance </a:t>
            </a:r>
            <a:r>
              <a:rPr lang="en-US" sz="1100" dirty="0" smtClean="0">
                <a:solidFill>
                  <a:schemeClr val="bg1"/>
                </a:solidFill>
              </a:rPr>
              <a:t> on this requirement, </a:t>
            </a:r>
            <a:r>
              <a:rPr lang="en-US" sz="1100" dirty="0">
                <a:solidFill>
                  <a:schemeClr val="bg1"/>
                </a:solidFill>
              </a:rPr>
              <a:t>a petitioner must demonstrate that it meets each of the following criteria</a:t>
            </a:r>
            <a:r>
              <a:rPr lang="en-US" sz="1100" dirty="0" smtClean="0">
                <a:solidFill>
                  <a:schemeClr val="bg1"/>
                </a:solidFill>
              </a:rPr>
              <a:t>: </a:t>
            </a:r>
          </a:p>
          <a:p>
            <a:pPr marL="228600" indent="-228600">
              <a:buAutoNum type="arabicParenBoth"/>
            </a:pPr>
            <a:r>
              <a:rPr lang="en-US" sz="1100" dirty="0" smtClean="0">
                <a:solidFill>
                  <a:schemeClr val="bg1"/>
                </a:solidFill>
              </a:rPr>
              <a:t>A </a:t>
            </a:r>
            <a:r>
              <a:rPr lang="en-US" sz="1100" dirty="0">
                <a:solidFill>
                  <a:schemeClr val="bg1"/>
                </a:solidFill>
              </a:rPr>
              <a:t>good faith reason that it is unable to meet this </a:t>
            </a:r>
            <a:r>
              <a:rPr lang="en-US" sz="1100" dirty="0" smtClean="0">
                <a:solidFill>
                  <a:schemeClr val="bg1"/>
                </a:solidFill>
              </a:rPr>
              <a:t>requirement</a:t>
            </a:r>
          </a:p>
          <a:p>
            <a:pPr marL="228600" indent="-228600">
              <a:buAutoNum type="arabicParenBoth"/>
            </a:pPr>
            <a:r>
              <a:rPr lang="en-US" sz="1100" dirty="0" smtClean="0">
                <a:solidFill>
                  <a:schemeClr val="bg1"/>
                </a:solidFill>
              </a:rPr>
              <a:t>The </a:t>
            </a:r>
            <a:r>
              <a:rPr lang="en-US" sz="1100" dirty="0">
                <a:solidFill>
                  <a:schemeClr val="bg1"/>
                </a:solidFill>
              </a:rPr>
              <a:t>proposed alternative </a:t>
            </a:r>
            <a:r>
              <a:rPr lang="en-US" sz="1200" dirty="0">
                <a:solidFill>
                  <a:schemeClr val="bg1"/>
                </a:solidFill>
              </a:rPr>
              <a:t>run-out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smtClean="0">
                <a:solidFill>
                  <a:schemeClr val="bg1"/>
                </a:solidFill>
              </a:rPr>
              <a:t>period</a:t>
            </a:r>
          </a:p>
          <a:p>
            <a:pPr marL="228600" indent="-228600">
              <a:buAutoNum type="arabicParenBoth"/>
            </a:pPr>
            <a:r>
              <a:rPr lang="en-US" sz="1100" dirty="0">
                <a:solidFill>
                  <a:schemeClr val="bg1"/>
                </a:solidFill>
              </a:rPr>
              <a:t>A remediation plan outlining the efforts and timeline for compliance</a:t>
            </a:r>
            <a:endParaRPr lang="en-US" sz="1100" dirty="0" smtClean="0">
              <a:solidFill>
                <a:schemeClr val="bg1"/>
              </a:solidFill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9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TAG Overview/Housekeeping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MA APCD </a:t>
            </a:r>
            <a:r>
              <a:rPr lang="en-US" dirty="0"/>
              <a:t>Data Updates (Health Information Team</a:t>
            </a:r>
            <a:r>
              <a:rPr lang="en-US" dirty="0" smtClean="0"/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Total Medical Expenses (TME) &amp; Alternative Payment Methods (APM) (Health Analytics &amp; Finance)</a:t>
            </a:r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2015 </a:t>
            </a:r>
            <a:r>
              <a:rPr lang="en-US" dirty="0"/>
              <a:t>Annual Premiums Data Request (Health Systems Performance</a:t>
            </a:r>
            <a:r>
              <a:rPr lang="en-US" dirty="0" smtClean="0"/>
              <a:t>)</a:t>
            </a: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29396" y="133350"/>
            <a:ext cx="8531128" cy="95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Tentative Filing Schedule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29396" y="955220"/>
            <a:ext cx="8923338" cy="526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2286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600"/>
              </a:spcAft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200" lvl="1" indent="0">
              <a:spcAft>
                <a:spcPts val="600"/>
              </a:spcAft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200" lvl="1" indent="0">
              <a:spcAft>
                <a:spcPts val="600"/>
              </a:spcAft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sz="15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Wingdings" pitchFamily="2" charset="2"/>
              <a:buAutoNum type="arabicParenBoth"/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endParaRPr lang="en-US" altLang="en-US" sz="1600" dirty="0" smtClean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992894"/>
              </p:ext>
            </p:extLst>
          </p:nvPr>
        </p:nvGraphicFramePr>
        <p:xfrm>
          <a:off x="683173" y="1093074"/>
          <a:ext cx="8061434" cy="4078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1840"/>
                <a:gridCol w="1328450"/>
                <a:gridCol w="2231144"/>
              </a:tblGrid>
              <a:tr h="5825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File Due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Data Year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Deadline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5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Preliminary Total Medical Expenses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CY 2014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May 1, 2015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5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Final Total Medical Expenses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CY 2013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May 1, 2015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5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Alternative Payment Methods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CY 2014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May 15, 2015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5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Relative Price: Hospitals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CY 2014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June 1, 2015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5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Relative Price: Physician Groups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CY 2013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June 1, 2015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5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Relative  Price: Other Providers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CY 2014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June 1, 2015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67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2" y="1646114"/>
            <a:ext cx="8516062" cy="3850796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Receive comments from payers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any comments to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tmerp@state.ma.us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by 1/22/2015</a:t>
            </a:r>
          </a:p>
          <a:p>
            <a:pPr marL="914400" lvl="2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v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Issue Administrative Bulletin and revised Data Specification Manuals to reflect finalized changes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By March 2015</a:t>
            </a:r>
          </a:p>
          <a:p>
            <a:pPr marL="914400" lvl="2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 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Contact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Caitlin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Sullivan at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617.988.3128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CHIA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97289"/>
            <a:ext cx="7772400" cy="1403159"/>
          </a:xfrm>
        </p:spPr>
        <p:txBody>
          <a:bodyPr>
            <a:normAutofit/>
          </a:bodyPr>
          <a:lstStyle/>
          <a:p>
            <a:r>
              <a:rPr lang="en-US" sz="2900" b="1" dirty="0" smtClean="0">
                <a:latin typeface="Arial" pitchFamily="34" charset="0"/>
                <a:cs typeface="Arial" pitchFamily="34" charset="0"/>
              </a:rPr>
              <a:t>ANNUAL PREMIUMS DATA REQUEST</a:t>
            </a:r>
            <a:br>
              <a:rPr lang="en-US" sz="2900" b="1" dirty="0" smtClean="0">
                <a:latin typeface="Arial" pitchFamily="34" charset="0"/>
                <a:cs typeface="Arial" pitchFamily="34" charset="0"/>
              </a:rPr>
            </a:br>
            <a:r>
              <a:rPr lang="en-US" sz="2900" b="1" dirty="0" smtClean="0">
                <a:latin typeface="Arial" pitchFamily="34" charset="0"/>
                <a:cs typeface="Arial" pitchFamily="34" charset="0"/>
              </a:rPr>
              <a:t>2015</a:t>
            </a:r>
            <a:endParaRPr lang="en-US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Technical Assistance Group Call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January 13, 2015</a:t>
            </a:r>
          </a:p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2:00PM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  <a:cs typeface="Arial" panose="020B0604020202020204" pitchFamily="34" charset="0"/>
              </a:rPr>
              <a:t>Agenda</a:t>
            </a:r>
            <a:endParaRPr lang="en-US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446663"/>
            <a:ext cx="8057410" cy="4795641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Introductions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Overview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Request Specifications and Changes from 2014 Request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Questions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Timeline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85750"/>
            <a:ext cx="8388349" cy="455613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Introductions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2332" y="1315937"/>
            <a:ext cx="4041775" cy="671700"/>
          </a:xfrm>
        </p:spPr>
        <p:txBody>
          <a:bodyPr>
            <a:noAutofit/>
          </a:bodyPr>
          <a:lstStyle/>
          <a:p>
            <a:r>
              <a:rPr lang="en-US" sz="2000" dirty="0" smtClean="0"/>
              <a:t>Center for Health Information and Analysis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2332" y="1992660"/>
            <a:ext cx="4497717" cy="371210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Deb Schiel, Director of Analytics (HSP)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Kathy Hines, Director of Data Compliance and Support (HIT)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Paul Smith, Manager of Data Compliance (HIT)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Kevin McAvey, Manager of Analytics (HSP)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Kevin Meives, Senior Health System Policy Analyst (HSP)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 smtClean="0"/>
              <a:t>Ashley Storms, Health Policy Analyst (HSP)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6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1600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803775" y="1309196"/>
            <a:ext cx="4280452" cy="66882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Oliver Wyman Actuarial Consulting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803775" y="1992659"/>
            <a:ext cx="4041775" cy="1173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Dianna Welch, Principal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Peter Scharl, Senior Consultant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69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85750"/>
            <a:ext cx="8388349" cy="455613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Introductions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7955" y="1247037"/>
            <a:ext cx="3359888" cy="471871"/>
          </a:xfrm>
        </p:spPr>
        <p:txBody>
          <a:bodyPr/>
          <a:lstStyle/>
          <a:p>
            <a:r>
              <a:rPr lang="en-US" sz="2000" dirty="0" smtClean="0"/>
              <a:t>Payer Representatives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37954" y="1763488"/>
            <a:ext cx="6244983" cy="3578441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Aetna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Blue Cross Blue Shield of Massachusetts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/>
              <a:t>CIGNA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/>
              <a:t>Fallon Community Health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Harvard Pilgrim Health Care &amp; Health Plans, Inc.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/>
              <a:t>Health New </a:t>
            </a:r>
            <a:r>
              <a:rPr lang="en-US" sz="1600" dirty="0" smtClean="0"/>
              <a:t>England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Massachusetts Association of Health Plans (MAHP)</a:t>
            </a:r>
            <a:endParaRPr lang="en-US" sz="16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/>
              <a:t>Neighborhood Health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Tufts Health Plan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United </a:t>
            </a:r>
            <a:r>
              <a:rPr lang="en-US" sz="1600" dirty="0"/>
              <a:t>Healthcare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1600" dirty="0" smtClean="0"/>
              <a:t>WellPoint (UniCare)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86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90" y="285750"/>
            <a:ext cx="8477060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Overview of Data Request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626" y="1228299"/>
            <a:ext cx="8010601" cy="54931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/>
              <a:t>Purpose</a:t>
            </a:r>
          </a:p>
          <a:p>
            <a:pPr marL="285750" indent="-2857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To assess cost and coverage trends in the Massachusetts commercial market, based on contract-membership (fully- and self-insured)</a:t>
            </a:r>
            <a:endParaRPr lang="en-US" sz="1800" b="1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2400" b="1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/>
              <a:t>Data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Aggregated member months, premiums, and claims data </a:t>
            </a:r>
            <a:endParaRPr lang="en-US" sz="1800" dirty="0"/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Breakouts by Market Sector, Managed Care Type, and Product Type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Covers last three years (2012, 2013, 2014)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b="1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b="1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9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90" y="285750"/>
            <a:ext cx="8477060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Overview of Data Request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626" y="1228299"/>
            <a:ext cx="8010601" cy="54931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/>
              <a:t>Request </a:t>
            </a:r>
            <a:r>
              <a:rPr lang="en-US" dirty="0" smtClean="0"/>
              <a:t>(PDF)</a:t>
            </a:r>
            <a:endParaRPr lang="en-US" dirty="0"/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Summary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Specifications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Definitions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Frequently Asked Questions (FAQ)</a:t>
            </a:r>
          </a:p>
          <a:p>
            <a:pPr marL="342900" indent="-34290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b="1" dirty="0" smtClean="0"/>
              <a:t>Data Template </a:t>
            </a:r>
            <a:r>
              <a:rPr lang="en-US" sz="1800" dirty="0" smtClean="0"/>
              <a:t>(XLSX)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b="1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b="1" dirty="0" smtClean="0"/>
              <a:t>Reconciliation Reference Workbook </a:t>
            </a:r>
            <a:r>
              <a:rPr lang="en-US" sz="1800" dirty="0" smtClean="0"/>
              <a:t>(XLSX)</a:t>
            </a: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b="1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2000" dirty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endParaRPr lang="en-US" sz="20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900" dirty="0" smtClean="0"/>
          </a:p>
          <a:p>
            <a:pPr marL="457200" lvl="1" indent="-223838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167422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 smtClean="0"/>
              <a:t>Eliminated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/>
              <a:t>Renewal Rate Increases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Benefit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Descriptions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Benefit Plan Factors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b="1" dirty="0" smtClean="0"/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3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167422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 smtClean="0"/>
              <a:t>Eliminated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Renewal Rate Increases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/>
              <a:t>Benefit </a:t>
            </a:r>
            <a:r>
              <a:rPr lang="en-US" b="1" dirty="0" smtClean="0"/>
              <a:t>Descriptions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Benefit Plan Factors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b="1" dirty="0" smtClean="0"/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6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TAG Overview</a:t>
            </a:r>
          </a:p>
          <a:p>
            <a:r>
              <a:rPr lang="en-US" dirty="0" smtClean="0"/>
              <a:t>              MA APCD Updates</a:t>
            </a:r>
          </a:p>
          <a:p>
            <a:r>
              <a:rPr lang="en-US" dirty="0" smtClean="0"/>
              <a:t>		Total Medical Expense/Relative Prices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Premium Data Request</a:t>
            </a:r>
          </a:p>
          <a:p>
            <a:r>
              <a:rPr lang="en-US" dirty="0" smtClean="0"/>
              <a:t>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INET/SENDS+</a:t>
            </a:r>
          </a:p>
          <a:p>
            <a:r>
              <a:rPr lang="en-US" dirty="0" smtClean="0"/>
              <a:t>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CHIA on the Move!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645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167422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 smtClean="0"/>
              <a:t>Eliminated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Renewal Rate Increases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Benefit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Descriptions</a:t>
            </a:r>
          </a:p>
          <a:p>
            <a:pPr marL="519112" lvl="1" indent="-28575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 smtClean="0"/>
              <a:t>Benefit Plan Factors</a:t>
            </a:r>
            <a:endParaRPr lang="en-US" b="1" dirty="0"/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b="1" dirty="0" smtClean="0"/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7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434934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b="1" dirty="0"/>
              <a:t>Sections</a:t>
            </a:r>
          </a:p>
          <a:p>
            <a:pPr marL="576262" lvl="1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Membership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/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Premiums &amp;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Claims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of Benefits Not Carved Out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In-/ Out-of-network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Service Fees + Claims (SI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Reconciliation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Reconciliation Reference Workbook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Rating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Factors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2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434934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b="1" dirty="0"/>
              <a:t>Sections</a:t>
            </a:r>
          </a:p>
          <a:p>
            <a:pPr marL="576262" lvl="1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Membership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/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b="1" dirty="0"/>
              <a:t>Premiums &amp; </a:t>
            </a:r>
            <a:r>
              <a:rPr lang="en-US" sz="2000" b="1" dirty="0" smtClean="0"/>
              <a:t>Claims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Percent of Benefits Not Carved Out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In-/ Out-of-network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Service Fees + Claims (SI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Reconciliation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Reconciliation Reference Workbook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Rating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Factors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434934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b="1" dirty="0"/>
              <a:t>Sections</a:t>
            </a:r>
          </a:p>
          <a:p>
            <a:pPr marL="576262" lvl="1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Membership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/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b="1" dirty="0"/>
              <a:t>Premiums &amp; </a:t>
            </a:r>
            <a:r>
              <a:rPr lang="en-US" sz="2000" b="1" dirty="0" smtClean="0"/>
              <a:t>Claims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of Benefits Not Carved Out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In-/ Out-of-network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Service Fees + Claims (SI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Reconciliation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Reconciliation Reference Workbook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Rating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Factors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434934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b="1" dirty="0"/>
              <a:t>Sections</a:t>
            </a:r>
          </a:p>
          <a:p>
            <a:pPr marL="576262" lvl="1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Membership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/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b="1" dirty="0"/>
              <a:t>Premiums &amp; </a:t>
            </a:r>
            <a:r>
              <a:rPr lang="en-US" sz="2000" b="1" dirty="0" smtClean="0"/>
              <a:t>Claims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of Benefits Not Carved Out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In-/ Out-of-network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Administrative Service Fees + Claims (SI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b="1" dirty="0"/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Reconciliation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Reconciliation Reference Workbook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Rating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Factors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434934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b="1" dirty="0"/>
              <a:t>Sections</a:t>
            </a:r>
          </a:p>
          <a:p>
            <a:pPr marL="576262" lvl="1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Membership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/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Premiums &amp;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Claims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of Benefits Not Carved Out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In-/ Out-of-network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Service Fees + Claims (SI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Reconciliation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Reconciliation Reference Workbook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Rating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Factors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285750"/>
            <a:ext cx="8395174" cy="45561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mbria" panose="02040503050406030204" pitchFamily="18" charset="0"/>
              </a:rPr>
              <a:t>Specifications Walkthrough &amp; Changes from 2014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286541"/>
            <a:ext cx="8310852" cy="5434934"/>
          </a:xfrm>
        </p:spPr>
        <p:txBody>
          <a:bodyPr>
            <a:normAutofit/>
          </a:bodyPr>
          <a:lstStyle/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400" b="1" dirty="0"/>
              <a:t>Sections</a:t>
            </a:r>
          </a:p>
          <a:p>
            <a:pPr marL="576262" lvl="1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Membership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/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Premiums &amp;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Claims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of Benefits Not Carved Out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In-/ Out-of-network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Administrative Service Fees + Claims (SI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Reconciliation</a:t>
            </a:r>
          </a:p>
          <a:p>
            <a:pPr marL="1719262" lvl="2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Reconciliation Reference Workbook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576262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US" sz="2000" b="1" dirty="0"/>
              <a:t>Rating </a:t>
            </a:r>
            <a:r>
              <a:rPr lang="en-US" sz="2000" b="1" dirty="0" smtClean="0"/>
              <a:t>Factors</a:t>
            </a:r>
          </a:p>
          <a:p>
            <a:pPr marL="233362" lvl="1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	</a:t>
            </a:r>
          </a:p>
          <a:p>
            <a:pPr marL="1374775" lvl="2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  <a:p>
            <a:pPr marL="233362" lvl="1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endParaRPr lang="en-US" sz="29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3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63" y="285750"/>
            <a:ext cx="8313287" cy="455613"/>
          </a:xfrm>
        </p:spPr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27938" y="1256525"/>
            <a:ext cx="7890588" cy="4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indent="282575" algn="l" defTabSz="457200" rtl="0" fontAlgn="base">
              <a:spcBef>
                <a:spcPts val="1500"/>
              </a:spcBef>
              <a:spcAft>
                <a:spcPct val="0"/>
              </a:spcAft>
              <a:buFont typeface="Wingdings" charset="0"/>
              <a:buChar char="§"/>
              <a:defRPr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Annual Premiums Data Request:  2015 Timeline</a:t>
            </a:r>
          </a:p>
          <a:p>
            <a:endParaRPr lang="en-US" sz="14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721881"/>
              </p:ext>
            </p:extLst>
          </p:nvPr>
        </p:nvGraphicFramePr>
        <p:xfrm>
          <a:off x="427938" y="1836905"/>
          <a:ext cx="8258861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51"/>
                <a:gridCol w="54282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Month(s)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Milestone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36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 – 27,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period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February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 (early)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Finalized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Data Request distributed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April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TAGs for technical questions</a:t>
                      </a:r>
                      <a:endParaRPr lang="en-US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6,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due to Oliver Wyman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-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verification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August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“Annual Report” analysis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 2015 (early)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“Annual Report” publication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67" y="285750"/>
            <a:ext cx="8340583" cy="455613"/>
          </a:xfrm>
        </p:spPr>
        <p:txBody>
          <a:bodyPr/>
          <a:lstStyle/>
          <a:p>
            <a:r>
              <a:rPr lang="en-US" dirty="0" smtClean="0"/>
              <a:t>Contact Information -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09" y="1307805"/>
            <a:ext cx="4167402" cy="5291778"/>
          </a:xfrm>
        </p:spPr>
        <p:txBody>
          <a:bodyPr>
            <a:normAutofit/>
          </a:bodyPr>
          <a:lstStyle/>
          <a:p>
            <a:r>
              <a:rPr lang="en-US" b="1" dirty="0" smtClean="0"/>
              <a:t>General Questions:</a:t>
            </a:r>
          </a:p>
          <a:p>
            <a:endParaRPr lang="en-US" dirty="0" smtClean="0"/>
          </a:p>
          <a:p>
            <a:r>
              <a:rPr lang="en-US" dirty="0" smtClean="0"/>
              <a:t>Kevin McAvey</a:t>
            </a:r>
          </a:p>
          <a:p>
            <a:r>
              <a:rPr lang="en-US" dirty="0" smtClean="0"/>
              <a:t>Manager of Analytics</a:t>
            </a:r>
          </a:p>
          <a:p>
            <a:r>
              <a:rPr lang="en-US" dirty="0" smtClean="0"/>
              <a:t>CHIA Health System Performance Analytic Team</a:t>
            </a:r>
          </a:p>
          <a:p>
            <a:r>
              <a:rPr lang="en-US" dirty="0" smtClean="0">
                <a:hlinkClick r:id="rId3"/>
              </a:rPr>
              <a:t>Kevin.McAvey@state.ma.us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Ashley Storms</a:t>
            </a:r>
          </a:p>
          <a:p>
            <a:r>
              <a:rPr lang="en-US" dirty="0" smtClean="0"/>
              <a:t>Health Policy Analyst</a:t>
            </a:r>
          </a:p>
          <a:p>
            <a:r>
              <a:rPr lang="en-US" dirty="0" smtClean="0"/>
              <a:t>CHIA Health System Performance Analytic Team</a:t>
            </a:r>
          </a:p>
          <a:p>
            <a:r>
              <a:rPr lang="en-US" dirty="0" smtClean="0">
                <a:hlinkClick r:id="rId3"/>
              </a:rPr>
              <a:t>Ashley.Storms@state.ma.us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17409" y="1994082"/>
            <a:ext cx="4626589" cy="1946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Kevin Meives</a:t>
            </a:r>
          </a:p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Senior Health Policy Analyst</a:t>
            </a:r>
          </a:p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CHIA Health System Performance Analytic Team</a:t>
            </a:r>
          </a:p>
          <a:p>
            <a:pPr>
              <a:lnSpc>
                <a:spcPct val="90000"/>
              </a:lnSpc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Kevin.Meives@state.ma.us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47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967" y="285750"/>
            <a:ext cx="8340583" cy="455613"/>
          </a:xfrm>
        </p:spPr>
        <p:txBody>
          <a:bodyPr/>
          <a:lstStyle/>
          <a:p>
            <a:r>
              <a:rPr lang="en-US" dirty="0" smtClean="0"/>
              <a:t>Contact Information - Technical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5154-EDA0-47AF-9821-B94CD6B1450F}" type="slidenum">
              <a:rPr lang="en-US" smtClean="0"/>
              <a:t>39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9433" y="1307805"/>
            <a:ext cx="4107975" cy="3152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Technical Questions:</a:t>
            </a:r>
          </a:p>
          <a:p>
            <a:pPr>
              <a:spcBef>
                <a:spcPts val="480"/>
              </a:spcBef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Dianna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Welch</a:t>
            </a:r>
          </a:p>
          <a:p>
            <a:pPr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Principal</a:t>
            </a:r>
          </a:p>
          <a:p>
            <a:pPr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Oliver Wyman Actuarial Consulting, Inc.</a:t>
            </a:r>
          </a:p>
          <a:p>
            <a:pPr>
              <a:spcBef>
                <a:spcPts val="48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(414)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277-4657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Dianna.Welch@oliverwyman.com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26508" y="2070923"/>
            <a:ext cx="4053384" cy="213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Peter Scharl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Senior Consultant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Wyman Actuarial Consulting, Inc.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8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(414)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277-4620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Peter.Scharl@oliverwyman.com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INET/SENDS+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>
                <a:hlinkClick r:id="rId3"/>
              </a:rPr>
              <a:t>https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solidFill>
                  <a:srgbClr val="FF0000"/>
                </a:solidFill>
                <a:hlinkClick r:id="rId3"/>
              </a:rPr>
              <a:t>inet.chia</a:t>
            </a:r>
            <a:r>
              <a:rPr lang="en-US" sz="2800" dirty="0" smtClean="0">
                <a:hlinkClick r:id="rId3"/>
              </a:rPr>
              <a:t>.state.ma.us/inetn/Login.aspx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Login to INET and from the main menu choose</a:t>
            </a:r>
          </a:p>
          <a:p>
            <a:r>
              <a:rPr lang="en-US" sz="2800" dirty="0" smtClean="0"/>
              <a:t>“Download </a:t>
            </a:r>
            <a:r>
              <a:rPr lang="en-US" sz="2800" dirty="0" err="1" smtClean="0"/>
              <a:t>SENDSPlus</a:t>
            </a:r>
            <a:r>
              <a:rPr lang="en-US" sz="2800" dirty="0" smtClean="0"/>
              <a:t> Update”</a:t>
            </a:r>
          </a:p>
          <a:p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874" y="4227823"/>
            <a:ext cx="40100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12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CHIA on the MOVE!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 of Monday January 26</a:t>
            </a:r>
            <a:r>
              <a:rPr lang="en-US" baseline="30000" dirty="0" smtClean="0"/>
              <a:t>th</a:t>
            </a:r>
            <a:r>
              <a:rPr lang="en-US" dirty="0" smtClean="0"/>
              <a:t> our offices will be at:</a:t>
            </a:r>
          </a:p>
          <a:p>
            <a:endParaRPr lang="en-US" dirty="0" smtClean="0"/>
          </a:p>
          <a:p>
            <a:pPr algn="ctr"/>
            <a:r>
              <a:rPr lang="en-US" sz="2800" b="1" dirty="0" smtClean="0"/>
              <a:t>501 Boylston Street 5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floor</a:t>
            </a:r>
          </a:p>
          <a:p>
            <a:pPr algn="ctr"/>
            <a:r>
              <a:rPr lang="en-US" sz="2800" b="1" dirty="0" smtClean="0"/>
              <a:t>Boston, MA 02116</a:t>
            </a:r>
          </a:p>
          <a:p>
            <a:pPr algn="ctr"/>
            <a:endParaRPr lang="en-US" dirty="0"/>
          </a:p>
          <a:p>
            <a:r>
              <a:rPr lang="en-US" dirty="0" smtClean="0"/>
              <a:t>Our main phone number will be:</a:t>
            </a:r>
          </a:p>
          <a:p>
            <a:pPr algn="ctr"/>
            <a:r>
              <a:rPr lang="en-US" sz="3600" b="1" dirty="0" smtClean="0"/>
              <a:t>617-701-8100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53241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 APCD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/>
              <a:t>Version 4 </a:t>
            </a:r>
            <a:r>
              <a:rPr lang="en-US" sz="3200" dirty="0" smtClean="0"/>
              <a:t>Submissions</a:t>
            </a:r>
            <a:endParaRPr lang="en-US" sz="3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/>
              <a:t>Provider </a:t>
            </a:r>
            <a:r>
              <a:rPr lang="en-US" sz="3200" dirty="0" smtClean="0"/>
              <a:t>MDM</a:t>
            </a:r>
            <a:endParaRPr lang="en-US" sz="3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RA Member </a:t>
            </a:r>
            <a:r>
              <a:rPr lang="en-US" sz="3200" dirty="0"/>
              <a:t>Month </a:t>
            </a:r>
            <a:r>
              <a:rPr lang="en-US" sz="3200" dirty="0" smtClean="0"/>
              <a:t>Tracker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Risk </a:t>
            </a:r>
            <a:r>
              <a:rPr lang="en-US" sz="3200" dirty="0"/>
              <a:t>Adjustment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3200" dirty="0"/>
              <a:t>Supplemental Diagnoses</a:t>
            </a:r>
          </a:p>
        </p:txBody>
      </p:sp>
    </p:spTree>
    <p:extLst>
      <p:ext uri="{BB962C8B-B14F-4D97-AF65-F5344CB8AC3E}">
        <p14:creationId xmlns:p14="http://schemas.microsoft.com/office/powerpoint/2010/main" val="305901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Vers</a:t>
            </a:r>
            <a:r>
              <a:rPr lang="en-US" dirty="0" smtClean="0"/>
              <a:t> 4.0 Submissions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Final Guides are on the CHIA website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Updates required 5/1/2015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All submissions for periods 10/2013 onward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Carriers should be actively coding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Questions to your MA APCD Liaison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565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Provider MDM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cs typeface="ＭＳ Ｐゴシック" charset="0"/>
              </a:rPr>
              <a:t>Provider Portal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State Innovation </a:t>
            </a:r>
            <a:r>
              <a:rPr lang="en-US" dirty="0">
                <a:solidFill>
                  <a:schemeClr val="tx2"/>
                </a:solidFill>
                <a:cs typeface="ＭＳ Ｐゴシック" charset="0"/>
              </a:rPr>
              <a:t>Model (SIM) </a:t>
            </a: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grant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 Feasibility </a:t>
            </a:r>
            <a:r>
              <a:rPr lang="en-US" dirty="0">
                <a:solidFill>
                  <a:schemeClr val="tx2"/>
                </a:solidFill>
                <a:cs typeface="ＭＳ Ｐゴシック" charset="0"/>
              </a:rPr>
              <a:t>of a "provider portal" on the MA </a:t>
            </a: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APCD</a:t>
            </a:r>
            <a:endParaRPr lang="en-US" dirty="0">
              <a:solidFill>
                <a:schemeClr val="tx2"/>
              </a:solidFill>
              <a:cs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Gathering "business </a:t>
            </a:r>
            <a:r>
              <a:rPr lang="en-US" dirty="0">
                <a:solidFill>
                  <a:schemeClr val="tx2"/>
                </a:solidFill>
                <a:cs typeface="ＭＳ Ｐゴシック" charset="0"/>
              </a:rPr>
              <a:t>requirements" from </a:t>
            </a: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providers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cs typeface="ＭＳ Ｐゴシック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cs typeface="ＭＳ Ｐゴシック" charset="0"/>
              </a:rPr>
              <a:t> </a:t>
            </a:r>
            <a:r>
              <a:rPr lang="en-US" sz="2400" b="1" dirty="0" smtClean="0">
                <a:solidFill>
                  <a:schemeClr val="tx2"/>
                </a:solidFill>
                <a:cs typeface="ＭＳ Ｐゴシック" charset="0"/>
              </a:rPr>
              <a:t>Master Practitioner Index</a:t>
            </a:r>
            <a:endParaRPr lang="en-US" sz="2400" b="1" dirty="0">
              <a:solidFill>
                <a:schemeClr val="tx2"/>
              </a:solidFill>
              <a:cs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Building a “Master </a:t>
            </a:r>
            <a:r>
              <a:rPr lang="en-US" dirty="0">
                <a:solidFill>
                  <a:schemeClr val="tx2"/>
                </a:solidFill>
                <a:cs typeface="ＭＳ Ｐゴシック" charset="0"/>
              </a:rPr>
              <a:t>Practitioner Index" </a:t>
            </a:r>
            <a:endParaRPr lang="en-US" dirty="0" smtClean="0">
              <a:solidFill>
                <a:schemeClr val="tx2"/>
              </a:solidFill>
              <a:cs typeface="ＭＳ Ｐゴシック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Link </a:t>
            </a:r>
            <a:r>
              <a:rPr lang="en-US" dirty="0">
                <a:solidFill>
                  <a:schemeClr val="tx2"/>
                </a:solidFill>
                <a:cs typeface="ＭＳ Ｐゴシック" charset="0"/>
              </a:rPr>
              <a:t>claims from payers back to billing and rendering </a:t>
            </a:r>
            <a:r>
              <a:rPr lang="en-US" dirty="0" smtClean="0">
                <a:solidFill>
                  <a:schemeClr val="tx2"/>
                </a:solidFill>
                <a:cs typeface="ＭＳ Ｐゴシック" charset="0"/>
              </a:rPr>
              <a:t>physicians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076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Provider MDM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Development of method to link providers across years, members, carriers, entities.</a:t>
            </a:r>
          </a:p>
          <a:p>
            <a:pPr lvl="1"/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Linkage of Plan Rendering Provider (MC134) to the Provider File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Review of Provider Type with NPI Type 1 and Type 2 (NPPES)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Develop Matching Algorithm</a:t>
            </a:r>
          </a:p>
        </p:txBody>
      </p:sp>
    </p:spTree>
    <p:extLst>
      <p:ext uri="{BB962C8B-B14F-4D97-AF65-F5344CB8AC3E}">
        <p14:creationId xmlns:p14="http://schemas.microsoft.com/office/powerpoint/2010/main" val="2328649049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4837</TotalTime>
  <Words>1588</Words>
  <Application>Microsoft Office PowerPoint</Application>
  <PresentationFormat>On-screen Show (4:3)</PresentationFormat>
  <Paragraphs>511</Paragraphs>
  <Slides>39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FINALPowerPointTEMPLATE</vt:lpstr>
      <vt:lpstr>PowerPoint Presentation</vt:lpstr>
      <vt:lpstr>Agenda</vt:lpstr>
      <vt:lpstr>Housekeeping</vt:lpstr>
      <vt:lpstr>INET/SENDS+</vt:lpstr>
      <vt:lpstr>CHIA on the MOVE!</vt:lpstr>
      <vt:lpstr>MA APCD Updates</vt:lpstr>
      <vt:lpstr>Vers 4.0 Submissions</vt:lpstr>
      <vt:lpstr>Provider MDM</vt:lpstr>
      <vt:lpstr>Provider MDM</vt:lpstr>
      <vt:lpstr>Provider MDM</vt:lpstr>
      <vt:lpstr>CHIA’s Member Month Tracker Report </vt:lpstr>
      <vt:lpstr>Risk Adjustment</vt:lpstr>
      <vt:lpstr>Risk Adjustment: “Exhibit D”</vt:lpstr>
      <vt:lpstr>Membership Reporting: CSR</vt:lpstr>
      <vt:lpstr>Supplemental Diagnoses</vt:lpstr>
      <vt:lpstr>Supplemental Diagnosis Fields</vt:lpstr>
      <vt:lpstr>PowerPoint Presentation</vt:lpstr>
      <vt:lpstr>Agenda</vt:lpstr>
      <vt:lpstr>PowerPoint Presentation</vt:lpstr>
      <vt:lpstr>PowerPoint Presentation</vt:lpstr>
      <vt:lpstr>CHIA Next Steps</vt:lpstr>
      <vt:lpstr>ANNUAL PREMIUMS DATA REQUEST 2015</vt:lpstr>
      <vt:lpstr>Agenda</vt:lpstr>
      <vt:lpstr>Introductions</vt:lpstr>
      <vt:lpstr>Introductions</vt:lpstr>
      <vt:lpstr>Overview of Data Request</vt:lpstr>
      <vt:lpstr>Overview of Data Request</vt:lpstr>
      <vt:lpstr>Specifications Walkthrough &amp; Changes from 2014</vt:lpstr>
      <vt:lpstr>Specifications Walkthrough &amp; Changes from 2014</vt:lpstr>
      <vt:lpstr>Specifications Walkthrough &amp; Changes from 2014</vt:lpstr>
      <vt:lpstr>Specifications Walkthrough &amp; Changes from 2014</vt:lpstr>
      <vt:lpstr>Specifications Walkthrough &amp; Changes from 2014</vt:lpstr>
      <vt:lpstr>Specifications Walkthrough &amp; Changes from 2014</vt:lpstr>
      <vt:lpstr>Specifications Walkthrough &amp; Changes from 2014</vt:lpstr>
      <vt:lpstr>Specifications Walkthrough &amp; Changes from 2014</vt:lpstr>
      <vt:lpstr>Specifications Walkthrough &amp; Changes from 2014</vt:lpstr>
      <vt:lpstr>Timeline</vt:lpstr>
      <vt:lpstr>Contact Information - General</vt:lpstr>
      <vt:lpstr>Contact Information - Technical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326</cp:revision>
  <cp:lastPrinted>2015-01-13T17:34:28Z</cp:lastPrinted>
  <dcterms:created xsi:type="dcterms:W3CDTF">2014-02-09T20:57:02Z</dcterms:created>
  <dcterms:modified xsi:type="dcterms:W3CDTF">2015-01-13T19:58:21Z</dcterms:modified>
</cp:coreProperties>
</file>