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345" r:id="rId4"/>
    <p:sldId id="346" r:id="rId5"/>
    <p:sldId id="347" r:id="rId6"/>
    <p:sldId id="348" r:id="rId7"/>
    <p:sldId id="349" r:id="rId8"/>
    <p:sldId id="350" r:id="rId9"/>
    <p:sldId id="357" r:id="rId10"/>
    <p:sldId id="351" r:id="rId11"/>
    <p:sldId id="352" r:id="rId12"/>
    <p:sldId id="353" r:id="rId13"/>
    <p:sldId id="354" r:id="rId14"/>
    <p:sldId id="355" r:id="rId15"/>
    <p:sldId id="356" r:id="rId16"/>
    <p:sldId id="358" r:id="rId17"/>
    <p:sldId id="360" r:id="rId18"/>
    <p:sldId id="361" r:id="rId19"/>
    <p:sldId id="363" r:id="rId20"/>
    <p:sldId id="362" r:id="rId21"/>
  </p:sldIdLst>
  <p:sldSz cx="9144000" cy="6858000" type="screen4x3"/>
  <p:notesSz cx="68580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66629" autoAdjust="0"/>
  </p:normalViewPr>
  <p:slideViewPr>
    <p:cSldViewPr snapToGrid="0" snapToObjects="1" showGuides="1">
      <p:cViewPr>
        <p:scale>
          <a:sx n="82" d="100"/>
          <a:sy n="82" d="100"/>
        </p:scale>
        <p:origin x="-1502" y="29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3/10/2015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669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772669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3/10/2015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91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47" tIns="45974" rIns="91947" bIns="45974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1947" tIns="45974" rIns="91947" bIns="45974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2669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7071" indent="-287334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9340" indent="-229868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9075" indent="-229868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68811" indent="-229868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28547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88283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48018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07756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i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9CD3D7-7622-4873-AAC7-355BF40C50BC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DRAFT - INTERNAL USE ONLY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i="1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549B0F-55C9-418C-963E-E2F5E15DE0A1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DRAFT - INTERNAL USE ONLY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i="1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1993339-8564-4B74-91B1-DEC84CC55019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/>
          </a:p>
        </p:txBody>
      </p:sp>
      <p:sp>
        <p:nvSpPr>
          <p:cNvPr id="16389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DRAFT - INTERNAL USE ONLY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i="1" dirty="0" smtClean="0">
              <a:latin typeface="Garamond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9C8640-D204-4DD9-9ED8-6A20EBD1FB39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DRAFT - INTERNAL USE ONLY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6862B43D-D876-46FC-9538-9A4518CD665B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1855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1855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6862B43D-D876-46FC-9538-9A4518CD665B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FC146688-4BFC-43C6-9DCD-4F7C8C480FE1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C123E8AA-97FE-4ECD-8705-E88F1B4EE528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6862B43D-D876-46FC-9538-9A4518CD665B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i="1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87BE731-5381-49C8-88F6-FB5B4B49DB2B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DRAFT - INTERNAL USE ONLY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i="1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48BC24B-D54F-4227-9050-620413A24743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DRAFT - INTERNAL USE ONLY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>
              <a:defRPr>
                <a:solidFill>
                  <a:prstClr val="black"/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fld id="{8010B422-26D7-4D02-8E9D-EF8567AF191D}" type="datetime1">
              <a:rPr lang="en-US"/>
              <a:pPr>
                <a:defRPr/>
              </a:pPr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>
              <a:defRPr dirty="0">
                <a:solidFill>
                  <a:prstClr val="black"/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>
              <a:defRPr>
                <a:solidFill>
                  <a:prstClr val="black"/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fld id="{CE0D9B13-AEA7-4006-BB93-4E8D52EDFC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04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Kevin.McAvey@state.ma.u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Dianna.Welch@oliverwyman.com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hiamass.gov/assets/docs/g/chia-ab/1503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ttendee.gotowebinar.com/register/3525989019669581569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Ellyn.Boukus@State.MA.US" TargetMode="External"/><Relationship Id="rId7" Type="http://schemas.openxmlformats.org/officeDocument/2006/relationships/hyperlink" Target="mailto:Caitlin.Sullivan2@State.MA.U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Kaitlyn.E.OBrien@State.MA.US" TargetMode="External"/><Relationship Id="rId5" Type="http://schemas.openxmlformats.org/officeDocument/2006/relationships/hyperlink" Target="mailto:Maria.Joy@State.MA.US" TargetMode="External"/><Relationship Id="rId4" Type="http://schemas.openxmlformats.org/officeDocument/2006/relationships/hyperlink" Target="mailto:James.Gorry@State.MA.U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March 10, 2015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0850" y="285750"/>
            <a:ext cx="8394700" cy="45561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Cambria" pitchFamily="18" charset="0"/>
                <a:ea typeface="ＭＳ Ｐゴシック" pitchFamily="34" charset="-128"/>
                <a:cs typeface="Arial" charset="0"/>
              </a:rPr>
              <a:t>Annual Premiums Data Request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704850" y="1446213"/>
            <a:ext cx="8058150" cy="4795837"/>
          </a:xfrm>
        </p:spPr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Payer Questions</a:t>
            </a:r>
          </a:p>
          <a:p>
            <a:pPr marL="909638" lvl="2" indent="-342900" eaLnBrk="1" hangingPunct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en-US" sz="20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Submitting 2012 and 2013 Data</a:t>
            </a:r>
          </a:p>
          <a:p>
            <a:pPr marL="909638" lvl="2" indent="-342900" eaLnBrk="1" hangingPunct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en-US" sz="20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Fully-/Self-Insured Splits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Additional Questions?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Timeline</a:t>
            </a:r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/>
            <a:fld id="{4DBEA64C-4C59-4E35-915C-DF7E3433CF98}" type="slidenum">
              <a:rPr lang="en-US" altLang="en-US">
                <a:solidFill>
                  <a:srgbClr val="000000"/>
                </a:solidFill>
              </a:rPr>
              <a:pPr defTabSz="914400"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22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0850" y="285750"/>
            <a:ext cx="8394700" cy="455613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Cambria" pitchFamily="18" charset="0"/>
                <a:ea typeface="ＭＳ Ｐゴシック" pitchFamily="34" charset="-128"/>
                <a:cs typeface="Arial" charset="0"/>
              </a:rPr>
              <a:t>Submitting </a:t>
            </a:r>
            <a:r>
              <a:rPr lang="en-US" altLang="en-US" sz="2400" dirty="0" smtClean="0">
                <a:latin typeface="Cambria" pitchFamily="18" charset="0"/>
                <a:ea typeface="ＭＳ Ｐゴシック" pitchFamily="34" charset="-128"/>
                <a:cs typeface="Arial" charset="0"/>
              </a:rPr>
              <a:t>2012 </a:t>
            </a:r>
            <a:r>
              <a:rPr lang="en-US" altLang="en-US" dirty="0" smtClean="0">
                <a:latin typeface="Cambria" pitchFamily="18" charset="0"/>
                <a:ea typeface="ＭＳ Ｐゴシック" pitchFamily="34" charset="-128"/>
                <a:cs typeface="Arial" charset="0"/>
              </a:rPr>
              <a:t>and 2013 Data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704850" y="1446213"/>
            <a:ext cx="8058150" cy="4795837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b="1" u="sng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Question</a:t>
            </a:r>
            <a:r>
              <a:rPr lang="en-US" altLang="en-US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:  </a:t>
            </a:r>
            <a:r>
              <a:rPr lang="en-US" altLang="en-US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Can payers use the same data submitted last year for 2012 and 2013 in this year’s Request?</a:t>
            </a:r>
          </a:p>
          <a:p>
            <a:pPr eaLnBrk="1" hangingPunct="1">
              <a:lnSpc>
                <a:spcPct val="150000"/>
              </a:lnSpc>
            </a:pPr>
            <a:endParaRPr lang="en-US" altLang="en-US" b="1" dirty="0" smtClean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b="1" u="sng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Answer</a:t>
            </a:r>
            <a:r>
              <a:rPr lang="en-US" altLang="en-US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:  </a:t>
            </a:r>
            <a:r>
              <a:rPr lang="en-US" altLang="en-US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No.  Please generate fresh data for 2012 and 2013, re-running queries to account for retro-activity, complete run-out, and specification consistency.</a:t>
            </a:r>
            <a:endParaRPr lang="en-US" altLang="en-US" b="1" dirty="0" smtClean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/>
            <a:fld id="{83BB9FD5-8B3B-4233-92B0-447B2AEB3B8A}" type="slidenum">
              <a:rPr lang="en-US" altLang="en-US">
                <a:solidFill>
                  <a:srgbClr val="000000"/>
                </a:solidFill>
              </a:rPr>
              <a:pPr defTabSz="914400"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95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0850" y="285750"/>
            <a:ext cx="8394700" cy="45561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Cambria" pitchFamily="18" charset="0"/>
                <a:ea typeface="ＭＳ Ｐゴシック" pitchFamily="34" charset="-128"/>
                <a:cs typeface="Arial" charset="0"/>
              </a:rPr>
              <a:t>Fully-/Self-Insured Splits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704850" y="1446213"/>
            <a:ext cx="8058150" cy="4795837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b="1" u="sng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Question</a:t>
            </a:r>
            <a:r>
              <a:rPr lang="en-US" altLang="en-US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:  </a:t>
            </a:r>
            <a:r>
              <a:rPr lang="en-US" altLang="en-US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CHIA is requesting premiums and claims data be split by fully-insured and self-insured. </a:t>
            </a:r>
            <a:r>
              <a:rPr lang="en-US" altLang="en-US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altLang="en-US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Should we go back to 2012 and 2013 and split out that data?</a:t>
            </a:r>
          </a:p>
          <a:p>
            <a:pPr eaLnBrk="1" hangingPunct="1">
              <a:lnSpc>
                <a:spcPct val="150000"/>
              </a:lnSpc>
            </a:pPr>
            <a:endParaRPr lang="en-US" altLang="en-US" b="1" dirty="0" smtClean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b="1" u="sng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Answer</a:t>
            </a:r>
            <a:r>
              <a:rPr lang="en-US" altLang="en-US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:  </a:t>
            </a:r>
            <a:r>
              <a:rPr lang="en-US" altLang="en-US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Yes. We ask that payers split out claims data by fully- and self-insured for all three years, not just for 2014.</a:t>
            </a:r>
            <a:endParaRPr lang="en-US" altLang="en-US" b="1" dirty="0" smtClean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/>
            <a:fld id="{0E0425A4-5CBB-4EEF-A069-9D1DC44D07B0}" type="slidenum">
              <a:rPr lang="en-US" altLang="en-US">
                <a:solidFill>
                  <a:srgbClr val="000000"/>
                </a:solidFill>
              </a:rPr>
              <a:pPr defTabSz="914400"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84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0850" y="285750"/>
            <a:ext cx="8394700" cy="45561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Cambria" pitchFamily="18" charset="0"/>
                <a:ea typeface="ＭＳ Ｐゴシック" pitchFamily="34" charset="-128"/>
                <a:cs typeface="Arial" charset="0"/>
              </a:rPr>
              <a:t>Additional Questions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704850" y="1446213"/>
            <a:ext cx="8058150" cy="4795837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Are there any other questions at this time?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/>
            <a:fld id="{04158872-A422-4A29-8F83-FF52DE87E91D}" type="slidenum">
              <a:rPr lang="en-US" altLang="en-US">
                <a:solidFill>
                  <a:srgbClr val="000000"/>
                </a:solidFill>
              </a:rPr>
              <a:pPr defTabSz="914400"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57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531813" y="285750"/>
            <a:ext cx="8313737" cy="45561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Times" pitchFamily="18" charset="0"/>
                <a:ea typeface="ＭＳ Ｐゴシック" pitchFamily="34" charset="-128"/>
                <a:cs typeface="Times" pitchFamily="18" charset="0"/>
              </a:rPr>
              <a:t>Timeline</a:t>
            </a:r>
          </a:p>
        </p:txBody>
      </p:sp>
      <p:sp>
        <p:nvSpPr>
          <p:cNvPr id="8195" name="Content Placeholder 2"/>
          <p:cNvSpPr txBox="1">
            <a:spLocks/>
          </p:cNvSpPr>
          <p:nvPr/>
        </p:nvSpPr>
        <p:spPr bwMode="auto">
          <a:xfrm>
            <a:off x="428625" y="1257300"/>
            <a:ext cx="78898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457200" eaLnBrk="0" hangingPunct="0">
              <a:spcBef>
                <a:spcPts val="15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b="1" dirty="0">
                <a:latin typeface="Garamond" panose="02020404030301010803" pitchFamily="18" charset="0"/>
              </a:rPr>
              <a:t>Annual Premiums Data Request:  2015 Timeline</a:t>
            </a:r>
          </a:p>
          <a:p>
            <a:pPr eaLnBrk="1" hangingPunct="1"/>
            <a:endParaRPr lang="en-US" altLang="en-US" sz="1400" b="1" dirty="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/>
            <a:fld id="{7B3EED9F-6C28-4325-8BA4-71C3A1B97263}" type="slidenum">
              <a:rPr lang="en-US" altLang="en-US"/>
              <a:pPr defTabSz="914400"/>
              <a:t>14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921915"/>
              </p:ext>
            </p:extLst>
          </p:nvPr>
        </p:nvGraphicFramePr>
        <p:xfrm>
          <a:off x="428625" y="1836738"/>
          <a:ext cx="8258175" cy="2377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416"/>
                <a:gridCol w="5427759"/>
              </a:tblGrid>
              <a:tr h="37094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Month(s)</a:t>
                      </a:r>
                      <a:endParaRPr lang="en-US" sz="20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33" marB="45733">
                    <a:solidFill>
                      <a:srgbClr val="00436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Milestone</a:t>
                      </a:r>
                      <a:endParaRPr lang="en-US" sz="20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33" marB="45733">
                    <a:solidFill>
                      <a:srgbClr val="00436E"/>
                    </a:solidFill>
                  </a:tcPr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April 14, 2015</a:t>
                      </a:r>
                      <a:endParaRPr lang="en-US" sz="20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Second post-Request</a:t>
                      </a:r>
                      <a:r>
                        <a:rPr lang="en-US" sz="2000" baseline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TAG</a:t>
                      </a:r>
                      <a:endParaRPr lang="en-US" sz="2000" baseline="0" dirty="0" smtClean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33" marB="45733" anchor="ctr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May 6, 2015</a:t>
                      </a:r>
                      <a:endParaRPr lang="en-US" sz="20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Data due to Oliver Wyman</a:t>
                      </a:r>
                    </a:p>
                  </a:txBody>
                  <a:tcPr marL="91432" marR="91432" marT="45733" marB="45733" anchor="ctr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May -</a:t>
                      </a:r>
                      <a:r>
                        <a:rPr lang="en-US" sz="2000" baseline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June 2015</a:t>
                      </a:r>
                      <a:endParaRPr lang="en-US" sz="20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Data verification</a:t>
                      </a:r>
                    </a:p>
                  </a:txBody>
                  <a:tcPr marL="91432" marR="91432" marT="45733" marB="45733" anchor="ctr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July</a:t>
                      </a:r>
                      <a:r>
                        <a:rPr lang="en-US" sz="2000" baseline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August</a:t>
                      </a:r>
                      <a:r>
                        <a:rPr lang="en-US" sz="2000" baseline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 2015</a:t>
                      </a:r>
                      <a:endParaRPr lang="en-US" sz="20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“Annual Report” analysis </a:t>
                      </a:r>
                    </a:p>
                  </a:txBody>
                  <a:tcPr marL="91432" marR="91432" marT="45733" marB="45733" anchor="ctr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September 2015 (early)</a:t>
                      </a:r>
                      <a:endParaRPr lang="en-US" sz="20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“Annual Report” publication</a:t>
                      </a:r>
                      <a:endParaRPr lang="en-US" sz="20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33" marB="45733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05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04825" y="285750"/>
            <a:ext cx="8340725" cy="45561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Cambria" panose="02040503050406030204" pitchFamily="18" charset="0"/>
                <a:ea typeface="ＭＳ Ｐゴシック" pitchFamily="34" charset="-128"/>
                <a:cs typeface="Times" pitchFamily="18" charset="0"/>
              </a:rPr>
              <a:t>Contact Information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49250" y="1308100"/>
            <a:ext cx="4168775" cy="5291138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General Questions:</a:t>
            </a:r>
          </a:p>
          <a:p>
            <a:pPr eaLnBrk="1" hangingPunct="1"/>
            <a:endParaRPr lang="en-US" altLang="en-US" dirty="0" smtClean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  <a:p>
            <a:pPr>
              <a:lnSpc>
                <a:spcPct val="90000"/>
              </a:lnSpc>
              <a:spcBef>
                <a:spcPts val="475"/>
              </a:spcBef>
            </a:pPr>
            <a:r>
              <a:rPr lang="en-US" altLang="en-US" dirty="0">
                <a:latin typeface="Garamond" panose="02020404030301010803" pitchFamily="18" charset="0"/>
              </a:rPr>
              <a:t>Kevin Meives</a:t>
            </a:r>
          </a:p>
          <a:p>
            <a:pPr>
              <a:lnSpc>
                <a:spcPct val="90000"/>
              </a:lnSpc>
              <a:spcBef>
                <a:spcPts val="475"/>
              </a:spcBef>
            </a:pPr>
            <a:r>
              <a:rPr lang="en-US" altLang="en-US" dirty="0">
                <a:latin typeface="Garamond" panose="02020404030301010803" pitchFamily="18" charset="0"/>
              </a:rPr>
              <a:t>Senior Health Policy Analyst</a:t>
            </a:r>
          </a:p>
          <a:p>
            <a:pPr>
              <a:lnSpc>
                <a:spcPct val="90000"/>
              </a:lnSpc>
              <a:spcBef>
                <a:spcPts val="475"/>
              </a:spcBef>
            </a:pPr>
            <a:r>
              <a:rPr lang="en-US" altLang="en-US" dirty="0">
                <a:latin typeface="Garamond" panose="02020404030301010803" pitchFamily="18" charset="0"/>
              </a:rPr>
              <a:t>CHIA Health System Performance Analytic Team</a:t>
            </a:r>
          </a:p>
          <a:p>
            <a:pPr>
              <a:lnSpc>
                <a:spcPct val="90000"/>
              </a:lnSpc>
              <a:spcBef>
                <a:spcPts val="475"/>
              </a:spcBef>
            </a:pPr>
            <a:r>
              <a:rPr lang="en-US" altLang="en-US" dirty="0">
                <a:latin typeface="Garamond" panose="02020404030301010803" pitchFamily="18" charset="0"/>
                <a:hlinkClick r:id="rId3"/>
              </a:rPr>
              <a:t>Kevin.Meives@state.ma.us</a:t>
            </a:r>
            <a:r>
              <a:rPr lang="en-US" altLang="en-US" dirty="0">
                <a:latin typeface="Garamond" panose="02020404030301010803" pitchFamily="18" charset="0"/>
              </a:rPr>
              <a:t> </a:t>
            </a:r>
          </a:p>
          <a:p>
            <a:pPr eaLnBrk="1" hangingPunct="1"/>
            <a:endParaRPr lang="en-US" alt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/>
            <a:fld id="{8A6FB08E-1304-4A89-87F9-CC3D4C0A5D43}" type="slidenum">
              <a:rPr lang="en-US" altLang="en-US"/>
              <a:pPr defTabSz="914400"/>
              <a:t>15</a:t>
            </a:fld>
            <a:endParaRPr lang="en-US" alt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648200" y="1295400"/>
            <a:ext cx="4267200" cy="529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indent="282575" algn="l" defTabSz="457200" rtl="0" eaLnBrk="0" fontAlgn="base" hangingPunct="0">
              <a:spcBef>
                <a:spcPts val="150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en-US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Technical Questions:</a:t>
            </a:r>
          </a:p>
          <a:p>
            <a:pPr eaLnBrk="1" hangingPunct="1"/>
            <a:endParaRPr lang="en-US" altLang="en-US" dirty="0" smtClean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  <a:p>
            <a:pPr lvl="0" defTabSz="914400" eaLnBrk="1" hangingPunct="1">
              <a:spcBef>
                <a:spcPts val="475"/>
              </a:spcBef>
            </a:pPr>
            <a:r>
              <a:rPr lang="en-US" altLang="en-US" dirty="0">
                <a:solidFill>
                  <a:prstClr val="black"/>
                </a:solidFill>
                <a:latin typeface="Garamond" panose="02020404030301010803" pitchFamily="18" charset="0"/>
                <a:ea typeface="+mn-ea"/>
                <a:cs typeface="Arial" charset="0"/>
              </a:rPr>
              <a:t>Dianna Welch</a:t>
            </a:r>
          </a:p>
          <a:p>
            <a:pPr lvl="0" defTabSz="914400" eaLnBrk="1" hangingPunct="1">
              <a:spcBef>
                <a:spcPts val="475"/>
              </a:spcBef>
            </a:pPr>
            <a:r>
              <a:rPr lang="en-US" altLang="en-US" dirty="0">
                <a:solidFill>
                  <a:prstClr val="black"/>
                </a:solidFill>
                <a:latin typeface="Garamond" panose="02020404030301010803" pitchFamily="18" charset="0"/>
                <a:ea typeface="+mn-ea"/>
                <a:cs typeface="Arial" charset="0"/>
              </a:rPr>
              <a:t>Principal</a:t>
            </a:r>
          </a:p>
          <a:p>
            <a:pPr lvl="0" defTabSz="914400" eaLnBrk="1" hangingPunct="1">
              <a:spcBef>
                <a:spcPts val="475"/>
              </a:spcBef>
            </a:pPr>
            <a:r>
              <a:rPr lang="en-US" altLang="en-US" dirty="0">
                <a:solidFill>
                  <a:prstClr val="black"/>
                </a:solidFill>
                <a:latin typeface="Garamond" panose="02020404030301010803" pitchFamily="18" charset="0"/>
                <a:ea typeface="+mn-ea"/>
                <a:cs typeface="Arial" charset="0"/>
              </a:rPr>
              <a:t>Oliver Wyman Actuarial Consulting, Inc.</a:t>
            </a:r>
          </a:p>
          <a:p>
            <a:pPr lvl="0" defTabSz="914400" eaLnBrk="1" hangingPunct="1">
              <a:spcBef>
                <a:spcPts val="475"/>
              </a:spcBef>
            </a:pPr>
            <a:r>
              <a:rPr lang="en-US" altLang="en-US" dirty="0">
                <a:solidFill>
                  <a:prstClr val="black"/>
                </a:solidFill>
                <a:latin typeface="Garamond" panose="02020404030301010803" pitchFamily="18" charset="0"/>
                <a:ea typeface="+mn-ea"/>
                <a:cs typeface="Arial" charset="0"/>
              </a:rPr>
              <a:t>(414) 277-4657</a:t>
            </a:r>
          </a:p>
          <a:p>
            <a:pPr lvl="0" defTabSz="914400" eaLnBrk="1" hangingPunct="1">
              <a:spcBef>
                <a:spcPct val="0"/>
              </a:spcBef>
            </a:pPr>
            <a:r>
              <a:rPr lang="en-US" altLang="en-US" dirty="0">
                <a:solidFill>
                  <a:prstClr val="black"/>
                </a:solidFill>
                <a:latin typeface="Garamond" panose="02020404030301010803" pitchFamily="18" charset="0"/>
                <a:ea typeface="+mn-ea"/>
                <a:cs typeface="Arial" charset="0"/>
                <a:hlinkClick r:id="rId4"/>
              </a:rPr>
              <a:t>Dianna.Welch@oliverwyman.com</a:t>
            </a:r>
            <a:r>
              <a:rPr lang="en-US" altLang="en-US" dirty="0">
                <a:solidFill>
                  <a:prstClr val="black"/>
                </a:solidFill>
                <a:latin typeface="Garamond" panose="02020404030301010803" pitchFamily="18" charset="0"/>
                <a:ea typeface="+mn-ea"/>
                <a:cs typeface="Arial" charset="0"/>
              </a:rPr>
              <a:t> </a:t>
            </a:r>
          </a:p>
          <a:p>
            <a:pPr eaLnBrk="1" hangingPunct="1"/>
            <a:endParaRPr lang="en-US" alt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24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66713" y="-254000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71475" y="1403350"/>
            <a:ext cx="8262938" cy="70485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3200" b="0" cap="all" spc="300" dirty="0" smtClean="0">
                <a:solidFill>
                  <a:schemeClr val="bg1"/>
                </a:solidFill>
                <a:latin typeface="Arial"/>
                <a:cs typeface="Arial"/>
              </a:rPr>
              <a:t>2015 Payer Data Reporting</a:t>
            </a:r>
            <a:endParaRPr lang="en-US" sz="3200" b="0" cap="all" spc="3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608138" y="2039938"/>
            <a:ext cx="6850062" cy="7810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2200" cap="all" dirty="0" smtClean="0">
                <a:solidFill>
                  <a:schemeClr val="bg1">
                    <a:lumMod val="65000"/>
                  </a:schemeClr>
                </a:solidFill>
                <a:cs typeface="Arial"/>
              </a:rPr>
              <a:t>RA Supplemental Diagnosis Submission</a:t>
            </a:r>
          </a:p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6150" name="TextBox 1"/>
          <p:cNvSpPr txBox="1">
            <a:spLocks noChangeArrowheads="1"/>
          </p:cNvSpPr>
          <p:nvPr/>
        </p:nvSpPr>
        <p:spPr bwMode="auto">
          <a:xfrm>
            <a:off x="1290638" y="4408488"/>
            <a:ext cx="7343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400" i="1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.</a:t>
            </a:r>
            <a:endParaRPr lang="en-US" altLang="en-US" sz="1400" i="1" dirty="0">
              <a:solidFill>
                <a:schemeClr val="bg1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31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 Supplemental Diagnoses (SD)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Draft Submission Guide distributed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Comment Period through March 18, 2015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Quarterly Submission – March, June, Sept, Dec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First Submission – June 2015 due by July 31, 2015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Optional – SD is an </a:t>
            </a:r>
            <a:r>
              <a:rPr lang="en-US" sz="2400" smtClean="0"/>
              <a:t>optional submission for RA only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8705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 Supplemental Diagnoses (SD)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4800" dirty="0" smtClean="0"/>
              <a:t>Submission Guide</a:t>
            </a:r>
          </a:p>
          <a:p>
            <a:pPr algn="ctr"/>
            <a:r>
              <a:rPr lang="en-US" sz="4800" dirty="0" smtClean="0"/>
              <a:t>Overview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88116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800" dirty="0" smtClean="0"/>
          </a:p>
          <a:p>
            <a:pPr algn="ctr"/>
            <a:r>
              <a:rPr lang="en-US" sz="4800" dirty="0" smtClean="0"/>
              <a:t>Questions?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30639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Housekeeping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Total </a:t>
            </a:r>
            <a:r>
              <a:rPr lang="en-US" sz="2400" dirty="0"/>
              <a:t>Medical Expenses (TME</a:t>
            </a:r>
            <a:r>
              <a:rPr lang="en-US" sz="240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2015 </a:t>
            </a:r>
            <a:r>
              <a:rPr lang="en-US" sz="2400" dirty="0"/>
              <a:t>Annual Premiums Data </a:t>
            </a:r>
            <a:r>
              <a:rPr lang="en-US" sz="2400" dirty="0" smtClean="0"/>
              <a:t>Request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Risk Adjustment Supplemental Diagnosis Submission</a:t>
            </a:r>
            <a:endParaRPr lang="en-US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Wrap Up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80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April 14, 2015 @ 2:00 pm</a:t>
            </a:r>
          </a:p>
          <a:p>
            <a:pPr algn="ctr"/>
            <a:endParaRPr lang="en-US" sz="4800" dirty="0"/>
          </a:p>
          <a:p>
            <a:pPr algn="ctr"/>
            <a:r>
              <a:rPr lang="en-US" sz="4800" dirty="0" smtClean="0"/>
              <a:t>May 12, 2015 @ 2:00 pm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Housekeeping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Version 4 MA APCD Submissions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Risk Adjustment Member Month Tracker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ACA Enrollment Reports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Provider MDM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Premiums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9645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66713" y="-254000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71475" y="1403350"/>
            <a:ext cx="8262938" cy="70485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3200" b="0" cap="all" spc="300" dirty="0" smtClean="0">
                <a:solidFill>
                  <a:schemeClr val="bg1"/>
                </a:solidFill>
                <a:latin typeface="Arial"/>
                <a:cs typeface="Arial"/>
              </a:rPr>
              <a:t>2015 Payer Data Reporting</a:t>
            </a:r>
            <a:endParaRPr lang="en-US" sz="3200" b="0" cap="all" spc="3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608138" y="2039938"/>
            <a:ext cx="6850062" cy="7810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2200" cap="all" dirty="0" smtClean="0">
                <a:solidFill>
                  <a:schemeClr val="bg1">
                    <a:lumMod val="65000"/>
                  </a:schemeClr>
                </a:solidFill>
                <a:cs typeface="Arial"/>
              </a:rPr>
              <a:t>Update on Total Medical Expenses (TME) </a:t>
            </a:r>
          </a:p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March 10, 2015 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6150" name="TextBox 1"/>
          <p:cNvSpPr txBox="1">
            <a:spLocks noChangeArrowheads="1"/>
          </p:cNvSpPr>
          <p:nvPr/>
        </p:nvSpPr>
        <p:spPr bwMode="auto">
          <a:xfrm>
            <a:off x="1290638" y="4408488"/>
            <a:ext cx="7343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chemeClr val="bg1"/>
                </a:solidFill>
                <a:latin typeface="Calibri" pitchFamily="34" charset="0"/>
                <a:cs typeface="Arial" charset="0"/>
              </a:rPr>
              <a:t>This information only applies to the applicable payers for the annual TME data submission in May.</a:t>
            </a:r>
          </a:p>
        </p:txBody>
      </p:sp>
    </p:spTree>
    <p:extLst>
      <p:ext uri="{BB962C8B-B14F-4D97-AF65-F5344CB8AC3E}">
        <p14:creationId xmlns:p14="http://schemas.microsoft.com/office/powerpoint/2010/main" val="108237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49263" y="1408113"/>
          <a:ext cx="8039100" cy="3956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687"/>
                <a:gridCol w="4359729"/>
                <a:gridCol w="2242684"/>
              </a:tblGrid>
              <a:tr h="42348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File Type</a:t>
                      </a:r>
                      <a:endParaRPr lang="en-US" sz="1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File</a:t>
                      </a:r>
                      <a:endParaRPr lang="en-US" sz="1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Deadline</a:t>
                      </a:r>
                      <a:endParaRPr lang="en-US" sz="1800" dirty="0"/>
                    </a:p>
                  </a:txBody>
                  <a:tcPr marT="45709" marB="45709"/>
                </a:tc>
              </a:tr>
              <a:tr h="423482">
                <a:tc rowSpan="2">
                  <a:txBody>
                    <a:bodyPr/>
                    <a:lstStyle/>
                    <a:p>
                      <a:r>
                        <a:rPr lang="en-US" sz="1800" dirty="0" smtClean="0"/>
                        <a:t>TME</a:t>
                      </a:r>
                      <a:endParaRPr lang="en-US" sz="1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CY 2013 Final TME</a:t>
                      </a:r>
                      <a:endParaRPr lang="en-US" sz="1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May 1, 2015</a:t>
                      </a:r>
                      <a:endParaRPr lang="en-US" sz="1800" dirty="0"/>
                    </a:p>
                  </a:txBody>
                  <a:tcPr marT="45709" marB="45709"/>
                </a:tc>
              </a:tr>
              <a:tr h="423482">
                <a:tc vMerge="1">
                  <a:txBody>
                    <a:bodyPr/>
                    <a:lstStyle/>
                    <a:p>
                      <a:endParaRPr lang="en-US" sz="1800" dirty="0" smtClean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CY 2014 Preliminary TME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May 1, 2015</a:t>
                      </a:r>
                      <a:endParaRPr lang="en-US" sz="1800" dirty="0"/>
                    </a:p>
                  </a:txBody>
                  <a:tcPr marT="45709" marB="45709"/>
                </a:tc>
              </a:tr>
              <a:tr h="423482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APM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CY 2014 APM</a:t>
                      </a:r>
                      <a:endParaRPr lang="en-US" sz="1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May 15, 2015</a:t>
                      </a:r>
                      <a:endParaRPr lang="en-US" sz="1800" dirty="0"/>
                    </a:p>
                  </a:txBody>
                  <a:tcPr marT="45709" marB="45709"/>
                </a:tc>
              </a:tr>
              <a:tr h="423482">
                <a:tc rowSpan="3">
                  <a:txBody>
                    <a:bodyPr/>
                    <a:lstStyle/>
                    <a:p>
                      <a:r>
                        <a:rPr lang="en-US" sz="1800" baseline="0" dirty="0" smtClean="0"/>
                        <a:t>RP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CY 2014 Hospital</a:t>
                      </a:r>
                      <a:r>
                        <a:rPr lang="en-US" sz="1800" baseline="0" dirty="0" smtClean="0"/>
                        <a:t> RP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June 1</a:t>
                      </a:r>
                      <a:r>
                        <a:rPr lang="en-US" sz="1800" dirty="0" smtClean="0"/>
                        <a:t>, 2015</a:t>
                      </a:r>
                      <a:endParaRPr lang="en-US" sz="1800" dirty="0"/>
                    </a:p>
                  </a:txBody>
                  <a:tcPr marT="45709" marB="45709"/>
                </a:tc>
              </a:tr>
              <a:tr h="468058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CY 2013 Physician Group Relative</a:t>
                      </a:r>
                      <a:r>
                        <a:rPr lang="en-US" sz="1800" baseline="0" dirty="0" smtClean="0"/>
                        <a:t> Price</a:t>
                      </a:r>
                      <a:endParaRPr lang="en-US" sz="1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June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b="1" dirty="0" smtClean="0"/>
                        <a:t>1</a:t>
                      </a:r>
                      <a:r>
                        <a:rPr lang="en-US" sz="1800" dirty="0" smtClean="0"/>
                        <a:t>, 2015</a:t>
                      </a:r>
                      <a:endParaRPr lang="en-US" sz="1800" dirty="0"/>
                    </a:p>
                  </a:txBody>
                  <a:tcPr marT="45709" marB="45709"/>
                </a:tc>
              </a:tr>
              <a:tr h="435852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CY 2014 Other Provider Relative</a:t>
                      </a:r>
                      <a:r>
                        <a:rPr lang="en-US" sz="1800" baseline="0" dirty="0" smtClean="0"/>
                        <a:t> Price</a:t>
                      </a:r>
                      <a:endParaRPr lang="en-US" sz="1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June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b="1" dirty="0" smtClean="0"/>
                        <a:t>1</a:t>
                      </a:r>
                      <a:r>
                        <a:rPr lang="en-US" sz="1800" dirty="0" smtClean="0"/>
                        <a:t>, 2015</a:t>
                      </a:r>
                      <a:endParaRPr lang="en-US" sz="1800" dirty="0"/>
                    </a:p>
                  </a:txBody>
                  <a:tcPr marT="45709" marB="45709"/>
                </a:tc>
              </a:tr>
              <a:tr h="45266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PPM</a:t>
                      </a:r>
                      <a:endParaRPr lang="en-US" sz="1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CY 2014</a:t>
                      </a:r>
                      <a:r>
                        <a:rPr lang="en-US" sz="1800" baseline="0" dirty="0" smtClean="0"/>
                        <a:t> Provider Payment Methods</a:t>
                      </a:r>
                      <a:endParaRPr lang="en-US" sz="1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Postponed*</a:t>
                      </a:r>
                    </a:p>
                  </a:txBody>
                  <a:tcPr marT="45709" marB="45709"/>
                </a:tc>
              </a:tr>
              <a:tr h="48206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NADA</a:t>
                      </a:r>
                      <a:endParaRPr lang="en-US" sz="1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CY 2014 RP Network Average Dollar Amount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Postponed*</a:t>
                      </a:r>
                      <a:endParaRPr lang="en-US" sz="1800" b="1" dirty="0"/>
                    </a:p>
                  </a:txBody>
                  <a:tcPr marT="45709" marB="45709"/>
                </a:tc>
              </a:tr>
            </a:tbl>
          </a:graphicData>
        </a:graphic>
      </p:graphicFrame>
      <p:sp>
        <p:nvSpPr>
          <p:cNvPr id="720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charset="0"/>
                <a:ea typeface="ＭＳ Ｐゴシック" pitchFamily="34" charset="-128"/>
                <a:cs typeface="Arial" charset="0"/>
              </a:rPr>
              <a:t>Payer Filing Schedule - UPDATE</a:t>
            </a:r>
          </a:p>
        </p:txBody>
      </p:sp>
      <p:sp>
        <p:nvSpPr>
          <p:cNvPr id="7210" name="TextBox 1"/>
          <p:cNvSpPr txBox="1">
            <a:spLocks noChangeArrowheads="1"/>
          </p:cNvSpPr>
          <p:nvPr/>
        </p:nvSpPr>
        <p:spPr bwMode="auto">
          <a:xfrm>
            <a:off x="285750" y="6105525"/>
            <a:ext cx="795178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  <a:latin typeface="Calibri" pitchFamily="34" charset="0"/>
              </a:rPr>
              <a:t>*For more information, please see </a:t>
            </a:r>
            <a:r>
              <a:rPr lang="en-US" altLang="en-US" sz="1400" i="1">
                <a:solidFill>
                  <a:schemeClr val="bg1"/>
                </a:solidFill>
                <a:latin typeface="Calibri" pitchFamily="34" charset="0"/>
              </a:rPr>
              <a:t>Administrative Bulletin 15-03; 957 CMR 2.00: Payer Data Reporting </a:t>
            </a:r>
            <a:r>
              <a:rPr lang="en-US" altLang="en-US" sz="1400">
                <a:solidFill>
                  <a:schemeClr val="bg1"/>
                </a:solidFill>
                <a:latin typeface="Calibri" pitchFamily="34" charset="0"/>
              </a:rPr>
              <a:t>available at: </a:t>
            </a:r>
            <a:r>
              <a:rPr lang="en-US" altLang="en-US" sz="1400">
                <a:solidFill>
                  <a:schemeClr val="bg1"/>
                </a:solidFill>
                <a:latin typeface="Calibri" pitchFamily="34" charset="0"/>
                <a:hlinkClick r:id="rId3"/>
              </a:rPr>
              <a:t>http://chiamass.gov/assets/docs/g/chia-ab/1503.pdf</a:t>
            </a:r>
            <a:r>
              <a:rPr lang="en-US" altLang="en-US" sz="1400">
                <a:solidFill>
                  <a:schemeClr val="bg1"/>
                </a:solidFill>
                <a:latin typeface="Calibri" pitchFamily="34" charset="0"/>
              </a:rPr>
              <a:t>. 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en-US" sz="160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1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263" y="1646238"/>
            <a:ext cx="8039100" cy="357981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Report </a:t>
            </a:r>
            <a:r>
              <a:rPr lang="en-US" sz="2000" u="sng" dirty="0" smtClean="0"/>
              <a:t>Product Type Code </a:t>
            </a:r>
            <a:r>
              <a:rPr lang="en-US" sz="2000" dirty="0" smtClean="0"/>
              <a:t>in field ZR003 (instead of PCP Indicator).</a:t>
            </a:r>
          </a:p>
          <a:p>
            <a:pPr marL="914400" lvl="2" indent="0">
              <a:buFont typeface="Arial" charset="0"/>
              <a:buNone/>
              <a:defRPr/>
            </a:pPr>
            <a:r>
              <a:rPr lang="en-US" sz="2000" dirty="0" smtClean="0"/>
              <a:t>					</a:t>
            </a:r>
            <a:r>
              <a:rPr lang="en-US" sz="2000" dirty="0"/>
              <a:t>	</a:t>
            </a:r>
            <a:r>
              <a:rPr lang="en-US" sz="2000" dirty="0" smtClean="0"/>
              <a:t>    	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algn="l">
              <a:buFont typeface="Arial" panose="020B0604020202020204" pitchFamily="34" charset="0"/>
              <a:buChar char="•"/>
              <a:defRPr/>
            </a:pPr>
            <a:endParaRPr lang="en-US" dirty="0" smtClean="0">
              <a:latin typeface="+mj-lt"/>
            </a:endParaRPr>
          </a:p>
          <a:p>
            <a:pPr marL="0" indent="0" algn="l">
              <a:defRPr/>
            </a:pPr>
            <a:endParaRPr lang="en-US" dirty="0" smtClean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Enable CHIA </a:t>
            </a:r>
            <a:r>
              <a:rPr lang="en-US" sz="2000" dirty="0" smtClean="0"/>
              <a:t>to conduct analysis on TME by product type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Align the zip code level information between TME and APM data</a:t>
            </a:r>
            <a:endParaRPr lang="en-US" sz="2000" dirty="0"/>
          </a:p>
          <a:p>
            <a:pPr algn="l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819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charset="0"/>
                <a:ea typeface="ＭＳ Ｐゴシック" pitchFamily="34" charset="-128"/>
                <a:cs typeface="Arial" charset="0"/>
              </a:rPr>
              <a:t>Proposed TME Revision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338388" y="2622550"/>
          <a:ext cx="4010025" cy="1376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8663"/>
                <a:gridCol w="2661362"/>
              </a:tblGrid>
              <a:tr h="4266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5" dirty="0">
                          <a:effectLst/>
                        </a:rPr>
                        <a:t>Product Type Code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4" marR="685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5" dirty="0">
                          <a:effectLst/>
                        </a:rPr>
                        <a:t>Definition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4" marR="68564" marT="0" marB="0"/>
                </a:tc>
              </a:tr>
              <a:tr h="2374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5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4" marR="6856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5">
                          <a:effectLst/>
                        </a:rPr>
                        <a:t>HMO and POS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4" marR="68564" marT="0" marB="0" anchor="b"/>
                </a:tc>
              </a:tr>
              <a:tr h="2374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5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4" marR="6856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5" dirty="0">
                          <a:effectLst/>
                        </a:rPr>
                        <a:t>PPO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4" marR="68564" marT="0" marB="0" anchor="b"/>
                </a:tc>
              </a:tr>
              <a:tr h="2374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5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4" marR="6856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5">
                          <a:effectLst/>
                        </a:rPr>
                        <a:t>Indemnity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4" marR="68564" marT="0" marB="0" anchor="b"/>
                </a:tc>
              </a:tr>
              <a:tr h="2374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5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4" marR="6856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5" dirty="0">
                          <a:effectLst/>
                        </a:rPr>
                        <a:t>Other (e.g. EPO)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4" marR="68564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78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263" y="1646238"/>
            <a:ext cx="8039100" cy="357981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Data Specification Manuals (DSMs) distributed to payers 3/11/2015</a:t>
            </a:r>
          </a:p>
          <a:p>
            <a:pPr marL="0" lvl="1" indent="0">
              <a:defRPr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Technical Advisory Webinar </a:t>
            </a:r>
          </a:p>
          <a:p>
            <a:pPr marL="0" lvl="1" indent="0">
              <a:defRPr/>
            </a:pPr>
            <a:endParaRPr lang="en-US" sz="2000" dirty="0" smtClean="0"/>
          </a:p>
          <a:p>
            <a:pPr marL="0" lvl="1" indent="0" algn="ctr">
              <a:defRPr/>
            </a:pPr>
            <a:r>
              <a:rPr lang="en-US" sz="2000" b="1" dirty="0" smtClean="0">
                <a:solidFill>
                  <a:schemeClr val="tx2"/>
                </a:solidFill>
              </a:rPr>
              <a:t>Thursday</a:t>
            </a:r>
            <a:r>
              <a:rPr lang="en-US" sz="2000" b="1" dirty="0">
                <a:solidFill>
                  <a:schemeClr val="tx2"/>
                </a:solidFill>
              </a:rPr>
              <a:t>, 3/12/2015 @2pm </a:t>
            </a:r>
            <a:r>
              <a:rPr lang="en-US" sz="2000" b="1" dirty="0" smtClean="0">
                <a:solidFill>
                  <a:schemeClr val="tx2"/>
                </a:solidFill>
              </a:rPr>
              <a:t>EST</a:t>
            </a:r>
          </a:p>
          <a:p>
            <a:pPr marL="0" lvl="1" indent="0" algn="ctr">
              <a:defRPr/>
            </a:pPr>
            <a:r>
              <a:rPr lang="en-US" sz="1800" b="1" dirty="0" smtClean="0"/>
              <a:t>Webinar Registration:</a:t>
            </a:r>
          </a:p>
          <a:p>
            <a:pPr marL="0" lvl="1" indent="0" algn="ctr">
              <a:defRPr/>
            </a:pPr>
            <a:r>
              <a:rPr lang="en-US" sz="1800" dirty="0"/>
              <a:t> </a:t>
            </a:r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attendee.gotowebinar.com/register/3525989019669581569</a:t>
            </a:r>
            <a:r>
              <a:rPr lang="en-US" sz="1800" dirty="0" smtClean="0"/>
              <a:t> </a:t>
            </a:r>
            <a:endParaRPr lang="en-US" sz="1800" dirty="0">
              <a:hlinkClick r:id="rId2"/>
            </a:endParaRPr>
          </a:p>
          <a:p>
            <a:pPr marL="0" lvl="1" indent="0" algn="ctr">
              <a:defRPr/>
            </a:pPr>
            <a:r>
              <a:rPr lang="en-US" sz="1800" b="1" dirty="0" smtClean="0"/>
              <a:t>Phone</a:t>
            </a:r>
            <a:r>
              <a:rPr lang="en-US" sz="1800" b="1" dirty="0"/>
              <a:t>:</a:t>
            </a:r>
            <a:r>
              <a:rPr lang="en-US" sz="1800" dirty="0"/>
              <a:t> 1-888-710-9336</a:t>
            </a:r>
            <a:br>
              <a:rPr lang="en-US" sz="1800" dirty="0"/>
            </a:br>
            <a:r>
              <a:rPr lang="en-US" sz="1800" b="1" dirty="0"/>
              <a:t>Participant passcode:</a:t>
            </a:r>
            <a:r>
              <a:rPr lang="en-US" sz="1800" dirty="0"/>
              <a:t>  330-6530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endParaRPr lang="en-US" dirty="0" smtClean="0">
              <a:latin typeface="+mj-lt"/>
            </a:endParaRPr>
          </a:p>
          <a:p>
            <a:pPr marL="0" indent="0" algn="l">
              <a:defRPr/>
            </a:pPr>
            <a:endParaRPr lang="en-US" dirty="0" smtClean="0">
              <a:latin typeface="+mj-lt"/>
            </a:endParaRPr>
          </a:p>
          <a:p>
            <a:pPr marL="0" indent="0" algn="l">
              <a:defRPr/>
            </a:pPr>
            <a:endParaRPr lang="en-US" dirty="0"/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charset="0"/>
                <a:ea typeface="ＭＳ Ｐゴシック" pitchFamily="34" charset="-128"/>
                <a:cs typeface="Arial" charset="0"/>
              </a:rPr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358014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49263" y="1646238"/>
            <a:ext cx="8039100" cy="3579812"/>
          </a:xfrm>
        </p:spPr>
        <p:txBody>
          <a:bodyPr/>
          <a:lstStyle/>
          <a:p>
            <a:pPr marL="0" indent="0" algn="l"/>
            <a:r>
              <a:rPr lang="en-US" altLang="en-US" smtClean="0">
                <a:latin typeface="Arial" charset="0"/>
                <a:ea typeface="ＭＳ Ｐゴシック" pitchFamily="34" charset="-128"/>
                <a:cs typeface="Arial" charset="0"/>
              </a:rPr>
              <a:t>Please call or email your designated CHIA contact with any questions or comments: </a:t>
            </a:r>
          </a:p>
          <a:p>
            <a:pPr marL="0" indent="0" algn="l"/>
            <a:endParaRPr lang="en-US" altLang="en-US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l"/>
            <a:endParaRPr lang="en-US" altLang="en-US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l"/>
            <a:endParaRPr lang="en-US" altLang="en-US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24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charset="0"/>
                <a:ea typeface="ＭＳ Ｐゴシック" pitchFamily="34" charset="-128"/>
                <a:cs typeface="Arial" charset="0"/>
              </a:rPr>
              <a:t>Questions or Comments?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4175" y="2498725"/>
          <a:ext cx="8104188" cy="3468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4968"/>
                <a:gridCol w="5549220"/>
              </a:tblGrid>
              <a:tr h="37686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Contact</a:t>
                      </a:r>
                      <a:endParaRPr lang="en-US" sz="1800" dirty="0"/>
                    </a:p>
                  </a:txBody>
                  <a:tcPr marL="91435" marR="91435"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Payers</a:t>
                      </a:r>
                      <a:endParaRPr lang="en-US" sz="1800" dirty="0"/>
                    </a:p>
                  </a:txBody>
                  <a:tcPr marL="91435" marR="91435" marT="45723" marB="45723"/>
                </a:tc>
              </a:tr>
              <a:tr h="64007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Ellyn Boukus</a:t>
                      </a:r>
                    </a:p>
                    <a:p>
                      <a:r>
                        <a:rPr lang="en-US" sz="1200" dirty="0" smtClean="0">
                          <a:hlinkClick r:id="rId3"/>
                        </a:rPr>
                        <a:t>Ellyn.Boukus@State.MA.US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1435" marR="91435"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Cigna,</a:t>
                      </a:r>
                      <a:r>
                        <a:rPr lang="en-US" sz="1800" baseline="0" dirty="0" smtClean="0"/>
                        <a:t> Fallon, Minuteman Health, Network Health, Tufts (commercial)</a:t>
                      </a:r>
                      <a:endParaRPr lang="en-US" sz="1800" dirty="0"/>
                    </a:p>
                  </a:txBody>
                  <a:tcPr marL="91435" marR="91435" marT="45723" marB="45723"/>
                </a:tc>
              </a:tr>
              <a:tr h="64007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James Gorry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James.Gorry@State.MA.US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BMC HealthNet, HPHC, United</a:t>
                      </a:r>
                      <a:r>
                        <a:rPr lang="en-US" sz="1800" baseline="0" dirty="0" smtClean="0"/>
                        <a:t> (commercial and Medicare Advantage)</a:t>
                      </a:r>
                      <a:endParaRPr lang="en-US" sz="1800" dirty="0"/>
                    </a:p>
                  </a:txBody>
                  <a:tcPr marL="91435" marR="91435" marT="45723" marB="45723"/>
                </a:tc>
              </a:tr>
              <a:tr h="64007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Maria Joy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Maria.Joy@State.MA.US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Aetna, Health New England, Tufts (Medicare</a:t>
                      </a:r>
                      <a:r>
                        <a:rPr lang="en-US" sz="1800" baseline="0" dirty="0" smtClean="0"/>
                        <a:t> Advantage), </a:t>
                      </a:r>
                      <a:r>
                        <a:rPr lang="en-US" sz="1800" baseline="0" dirty="0" err="1" smtClean="0"/>
                        <a:t>UniCare</a:t>
                      </a:r>
                      <a:endParaRPr lang="en-US" sz="1800" dirty="0"/>
                    </a:p>
                  </a:txBody>
                  <a:tcPr marL="91435" marR="91435" marT="45723" marB="45723"/>
                </a:tc>
              </a:tr>
              <a:tr h="585794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Kait</a:t>
                      </a:r>
                      <a:r>
                        <a:rPr lang="en-US" sz="1800" baseline="0" dirty="0" smtClean="0"/>
                        <a:t> O’Brien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Kaitlyn.E.O’Brien@State.MA.U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BCBS, </a:t>
                      </a:r>
                      <a:r>
                        <a:rPr lang="en-US" sz="1800" dirty="0" err="1" smtClean="0"/>
                        <a:t>Celticare</a:t>
                      </a:r>
                      <a:r>
                        <a:rPr lang="en-US" sz="1800" dirty="0" smtClean="0"/>
                        <a:t>,</a:t>
                      </a:r>
                      <a:r>
                        <a:rPr lang="en-US" sz="1800" baseline="0" dirty="0" smtClean="0"/>
                        <a:t> Neighborhood Health Plan, </a:t>
                      </a:r>
                      <a:r>
                        <a:rPr lang="en-US" sz="1800" baseline="0" dirty="0" err="1" smtClean="0"/>
                        <a:t>MassHealth</a:t>
                      </a:r>
                      <a:endParaRPr lang="en-US" sz="1800" dirty="0"/>
                    </a:p>
                  </a:txBody>
                  <a:tcPr marL="91435" marR="91435" marT="45723" marB="45723"/>
                </a:tc>
              </a:tr>
              <a:tr h="58579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Caitlin Sullivan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Caitlin.Sullivan2@State.MA.US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All</a:t>
                      </a:r>
                      <a:r>
                        <a:rPr lang="en-US" sz="1800" baseline="0" dirty="0" smtClean="0"/>
                        <a:t> Payers</a:t>
                      </a:r>
                      <a:endParaRPr lang="en-US" sz="1800" dirty="0"/>
                    </a:p>
                  </a:txBody>
                  <a:tcPr marL="91435" marR="91435" marT="45723" marB="4572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38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66713" y="-254000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71475" y="1403350"/>
            <a:ext cx="8262938" cy="70485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3200" b="0" cap="all" spc="300" dirty="0" smtClean="0">
                <a:solidFill>
                  <a:schemeClr val="bg1"/>
                </a:solidFill>
                <a:latin typeface="Arial"/>
                <a:cs typeface="Arial"/>
              </a:rPr>
              <a:t>2015 Payer Data Reporting</a:t>
            </a:r>
            <a:endParaRPr lang="en-US" sz="3200" b="0" cap="all" spc="3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608138" y="2039938"/>
            <a:ext cx="6850062" cy="7810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2200" cap="all" dirty="0" smtClean="0">
                <a:solidFill>
                  <a:schemeClr val="bg1">
                    <a:lumMod val="65000"/>
                  </a:schemeClr>
                </a:solidFill>
                <a:cs typeface="Arial"/>
              </a:rPr>
              <a:t>Annual Premiums Data Request </a:t>
            </a:r>
          </a:p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6150" name="TextBox 1"/>
          <p:cNvSpPr txBox="1">
            <a:spLocks noChangeArrowheads="1"/>
          </p:cNvSpPr>
          <p:nvPr/>
        </p:nvSpPr>
        <p:spPr bwMode="auto">
          <a:xfrm>
            <a:off x="1290638" y="4408488"/>
            <a:ext cx="7343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400" i="1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.</a:t>
            </a:r>
            <a:endParaRPr lang="en-US" altLang="en-US" sz="1400" i="1" dirty="0">
              <a:solidFill>
                <a:schemeClr val="bg1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31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4986</TotalTime>
  <Words>711</Words>
  <Application>Microsoft Office PowerPoint</Application>
  <PresentationFormat>On-screen Show (4:3)</PresentationFormat>
  <Paragraphs>200</Paragraphs>
  <Slides>20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FINALPowerPointTEMPLATE</vt:lpstr>
      <vt:lpstr>PowerPoint Presentation</vt:lpstr>
      <vt:lpstr>Agenda</vt:lpstr>
      <vt:lpstr>Housekeeping</vt:lpstr>
      <vt:lpstr>PowerPoint Presentation</vt:lpstr>
      <vt:lpstr>Payer Filing Schedule - UPDATE</vt:lpstr>
      <vt:lpstr>Proposed TME Revision</vt:lpstr>
      <vt:lpstr>Next Steps</vt:lpstr>
      <vt:lpstr>Questions or Comments?</vt:lpstr>
      <vt:lpstr>PowerPoint Presentation</vt:lpstr>
      <vt:lpstr>Annual Premiums Data Request</vt:lpstr>
      <vt:lpstr>Submitting 2012 and 2013 Data</vt:lpstr>
      <vt:lpstr>Fully-/Self-Insured Splits</vt:lpstr>
      <vt:lpstr>Additional Questions</vt:lpstr>
      <vt:lpstr>Timeline</vt:lpstr>
      <vt:lpstr>Contact Information</vt:lpstr>
      <vt:lpstr>PowerPoint Presentation</vt:lpstr>
      <vt:lpstr>RA Supplemental Diagnoses (SD)</vt:lpstr>
      <vt:lpstr>RA Supplemental Diagnoses (SD)</vt:lpstr>
      <vt:lpstr>Wrap Up</vt:lpstr>
      <vt:lpstr>Next Meetings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sysadmin</cp:lastModifiedBy>
  <cp:revision>340</cp:revision>
  <cp:lastPrinted>2015-01-13T17:34:28Z</cp:lastPrinted>
  <dcterms:created xsi:type="dcterms:W3CDTF">2014-02-09T20:57:02Z</dcterms:created>
  <dcterms:modified xsi:type="dcterms:W3CDTF">2015-03-10T19:32:06Z</dcterms:modified>
</cp:coreProperties>
</file>