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345" r:id="rId4"/>
    <p:sldId id="364" r:id="rId5"/>
    <p:sldId id="365" r:id="rId6"/>
    <p:sldId id="366" r:id="rId7"/>
    <p:sldId id="367" r:id="rId8"/>
    <p:sldId id="368" r:id="rId9"/>
    <p:sldId id="369" r:id="rId10"/>
    <p:sldId id="370" r:id="rId11"/>
    <p:sldId id="371" r:id="rId12"/>
    <p:sldId id="372" r:id="rId13"/>
    <p:sldId id="373" r:id="rId14"/>
    <p:sldId id="374" r:id="rId15"/>
    <p:sldId id="375" r:id="rId16"/>
    <p:sldId id="376" r:id="rId17"/>
    <p:sldId id="377" r:id="rId18"/>
    <p:sldId id="378" r:id="rId19"/>
    <p:sldId id="379" r:id="rId20"/>
    <p:sldId id="380" r:id="rId21"/>
    <p:sldId id="381" r:id="rId22"/>
    <p:sldId id="382" r:id="rId23"/>
    <p:sldId id="383" r:id="rId24"/>
    <p:sldId id="384" r:id="rId25"/>
    <p:sldId id="385" r:id="rId26"/>
    <p:sldId id="386" r:id="rId27"/>
    <p:sldId id="387" r:id="rId28"/>
    <p:sldId id="388" r:id="rId29"/>
    <p:sldId id="362" r:id="rId30"/>
  </p:sldIdLst>
  <p:sldSz cx="9144000" cy="6858000" type="screen4x3"/>
  <p:notesSz cx="6858000" cy="92360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66629" autoAdjust="0"/>
  </p:normalViewPr>
  <p:slideViewPr>
    <p:cSldViewPr snapToGrid="0" snapToObjects="1" showGuides="1">
      <p:cViewPr>
        <p:scale>
          <a:sx n="82" d="100"/>
          <a:sy n="82" d="100"/>
        </p:scale>
        <p:origin x="-2454" y="132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61804"/>
          </a:xfrm>
          <a:prstGeom prst="rect">
            <a:avLst/>
          </a:prstGeom>
        </p:spPr>
        <p:txBody>
          <a:bodyPr vert="horz" lIns="91947" tIns="45974" rIns="91947" bIns="45974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61804"/>
          </a:xfrm>
          <a:prstGeom prst="rect">
            <a:avLst/>
          </a:prstGeom>
        </p:spPr>
        <p:txBody>
          <a:bodyPr vert="horz" wrap="square" lIns="91947" tIns="45974" rIns="91947" bIns="4597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4/14/2015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669"/>
            <a:ext cx="2971800" cy="461804"/>
          </a:xfrm>
          <a:prstGeom prst="rect">
            <a:avLst/>
          </a:prstGeom>
        </p:spPr>
        <p:txBody>
          <a:bodyPr vert="horz" lIns="91947" tIns="45974" rIns="91947" bIns="45974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772669"/>
            <a:ext cx="2971800" cy="461804"/>
          </a:xfrm>
          <a:prstGeom prst="rect">
            <a:avLst/>
          </a:prstGeom>
        </p:spPr>
        <p:txBody>
          <a:bodyPr vert="horz" wrap="square" lIns="91947" tIns="45974" rIns="91947" bIns="4597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61804"/>
          </a:xfrm>
          <a:prstGeom prst="rect">
            <a:avLst/>
          </a:prstGeom>
        </p:spPr>
        <p:txBody>
          <a:bodyPr vert="horz" lIns="91947" tIns="45974" rIns="91947" bIns="45974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61804"/>
          </a:xfrm>
          <a:prstGeom prst="rect">
            <a:avLst/>
          </a:prstGeom>
        </p:spPr>
        <p:txBody>
          <a:bodyPr vert="horz" wrap="square" lIns="91947" tIns="45974" rIns="91947" bIns="4597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4/14/2015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91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47" tIns="45974" rIns="91947" bIns="45974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87136"/>
            <a:ext cx="5486400" cy="4156234"/>
          </a:xfrm>
          <a:prstGeom prst="rect">
            <a:avLst/>
          </a:prstGeom>
        </p:spPr>
        <p:txBody>
          <a:bodyPr vert="horz" lIns="91947" tIns="45974" rIns="91947" bIns="45974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69"/>
            <a:ext cx="2971800" cy="461804"/>
          </a:xfrm>
          <a:prstGeom prst="rect">
            <a:avLst/>
          </a:prstGeom>
        </p:spPr>
        <p:txBody>
          <a:bodyPr vert="horz" lIns="91947" tIns="45974" rIns="91947" bIns="45974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772669"/>
            <a:ext cx="2971800" cy="461804"/>
          </a:xfrm>
          <a:prstGeom prst="rect">
            <a:avLst/>
          </a:prstGeom>
        </p:spPr>
        <p:txBody>
          <a:bodyPr vert="horz" wrap="square" lIns="91947" tIns="45974" rIns="91947" bIns="4597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7071" indent="-287334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9340" indent="-229868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9075" indent="-229868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68811" indent="-229868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28547" indent="-229868" defTabSz="45973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88283" indent="-229868" defTabSz="45973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48018" indent="-229868" defTabSz="45973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07756" indent="-229868" defTabSz="45973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5751" indent="-2867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8394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9005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68049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926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047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1681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72892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AB60C692-015D-4441-B4C1-FF7F24FF6B98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10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/>
              <a:t>.</a:t>
            </a: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5751" indent="-2867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8394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9005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68049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926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047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1681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72892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C44A2BE7-D515-4C52-97D9-31E292CACC24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11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5751" indent="-2867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8394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9005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68049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926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047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1681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72892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74C44D8D-7D80-4069-B273-42FE2296DC47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12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5751" indent="-2867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8394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9005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68049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926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047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1681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72892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F80FCC03-143D-4935-B243-E456CBE9F5EC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13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5751" indent="-2867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8394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9005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68049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926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047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1681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72892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929AEABE-D3AF-4B6D-BEFD-48B5C7B0E737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14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i="1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5751" indent="-2867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8394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9005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68049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926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047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1681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72892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E225582D-DDC6-44FB-AC6F-460A6E5F86BF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15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>
              <a:latin typeface="Garamond" pitchFamily="18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5751" indent="-2867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8394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9005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68049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926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047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1681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72892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18496A0E-F8EC-4261-90C2-B30047F021BF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16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i="1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5751" indent="-2867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8394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9005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68049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926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047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1681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72892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023E779C-1578-4E0C-B388-B13B977CA48A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17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5751" indent="-2867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8394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9005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68049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926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047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1681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72892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3EB3B389-F802-4C52-9EF2-274AC956772C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18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5751" indent="-2867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8394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9005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68049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926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047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1681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72892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801CA3A5-ABC0-49DA-BCAA-83E9368BA7AE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19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5751" indent="-2867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8394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9005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68049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926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047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1681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72892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A2281F09-C6C5-4AD5-837F-38B7A04233CD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20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5751" indent="-2867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8394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9005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68049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926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047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1681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72892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71752FE0-4621-4BAA-AE2E-D41161520D73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21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5751" indent="-2867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8394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9005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68049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926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047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1681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72892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D7E5B405-6247-4722-9B1D-8726786D4A6E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22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5751" indent="-2867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8394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9005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68049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926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047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1681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72892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02B67280-5543-4BEC-A510-00A5CBB08340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23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5751" indent="-2867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8394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9005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68049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926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047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1681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72892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9F65773B-1994-4E7B-AA2B-D4A7AEBD1D5B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24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5751" indent="-2867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8394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9005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68049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926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047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1681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72892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B0289B98-28DE-4131-B3C1-A283D51D840E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25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5751" indent="-2867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8394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9005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68049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926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047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1681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72892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1DA1959C-37E8-4A2A-849C-23AF819178AD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26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>
              <a:latin typeface="Garamond" pitchFamily="18" charset="0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5751" indent="-2867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8394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9005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68049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926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047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1681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72892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0A6ADF00-D03A-4482-A030-D938F2E43A2B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27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i="1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5751" indent="-2867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8394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9005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68049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926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047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1681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72892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BF2D9124-3483-41B1-8530-DA1BD0AA2701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28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None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1855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36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62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307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5751" indent="-2867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8394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9005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68049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926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047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1681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72892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CFAE25DA-030D-4FD9-9A7D-6518EA945F17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7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5751" indent="-2867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8394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9005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68049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926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047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1681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72892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AE2DDBF6-BC73-4363-8E3B-99F7815C819B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8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5751" indent="-2867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8394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9005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68049" indent="-2287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926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0470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1681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72892" indent="-228739" defTabSz="4512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2BC3196C-B411-4C90-A278-71329EDCA3CB}" type="slidenum">
              <a:rPr lang="en-US" altLang="en-US" smtClean="0"/>
              <a:pPr eaLnBrk="1" hangingPunct="1">
                <a:spcBef>
                  <a:spcPct val="0"/>
                </a:spcBef>
                <a:defRPr/>
              </a:pPr>
              <a:t>9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ntent Slide Text 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1C76E720-A350-4293-926E-84882E5B9C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377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Kevin.McAvey@state.ma.u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Dianna.Welch@oliverwyman.com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Ashley.Storms@state.ma.us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Cathy.Ho@state.ma.us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April 14, 2015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49263" y="608013"/>
            <a:ext cx="8039100" cy="641350"/>
          </a:xfrm>
        </p:spPr>
        <p:txBody>
          <a:bodyPr/>
          <a:lstStyle/>
          <a:p>
            <a:pPr eaLnBrk="1" hangingPunct="1"/>
            <a:r>
              <a:rPr lang="en-US" altLang="en-US" sz="2600" smtClean="0">
                <a:latin typeface="Cambria" pitchFamily="18" charset="0"/>
                <a:cs typeface="Arial" pitchFamily="34" charset="0"/>
              </a:rPr>
              <a:t>Behavioral Health, Dental, &amp; Vision Expenses</a:t>
            </a:r>
            <a:endParaRPr lang="en-US" altLang="en-US" sz="2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263" y="1679575"/>
            <a:ext cx="8039100" cy="4738688"/>
          </a:xfrm>
        </p:spPr>
        <p:txBody>
          <a:bodyPr/>
          <a:lstStyle/>
          <a:p>
            <a:pPr marL="0" indent="0" algn="l" eaLnBrk="1" hangingPunct="1">
              <a:defRPr/>
            </a:pPr>
            <a:r>
              <a:rPr lang="en-US" altLang="en-US" sz="1800" b="1" u="sng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Question</a:t>
            </a:r>
            <a:r>
              <a:rPr lang="en-US" altLang="en-US" sz="1800" b="1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:  </a:t>
            </a:r>
            <a:r>
              <a:rPr lang="en-US" altLang="en-US" sz="1800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Should Allowed and Incurred claims include behavioral health, dental, and vision expenses?</a:t>
            </a:r>
          </a:p>
          <a:p>
            <a:pPr marL="0" indent="0" algn="l" eaLnBrk="1" hangingPunct="1">
              <a:defRPr/>
            </a:pPr>
            <a:endParaRPr lang="en-US" altLang="en-US" sz="1800" dirty="0" smtClean="0">
              <a:latin typeface="Garamond" panose="02020404030301010803" pitchFamily="18" charset="0"/>
              <a:ea typeface="ＭＳ Ｐゴシック" pitchFamily="34" charset="-128"/>
              <a:cs typeface="Arial" charset="0"/>
            </a:endParaRPr>
          </a:p>
          <a:p>
            <a:pPr marL="0" indent="0" algn="l" eaLnBrk="1" hangingPunct="1">
              <a:defRPr/>
            </a:pPr>
            <a:r>
              <a:rPr lang="en-US" altLang="en-US" sz="1800" b="1" u="sng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Answer</a:t>
            </a:r>
            <a:r>
              <a:rPr lang="en-US" altLang="en-US" sz="1800" b="1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: </a:t>
            </a:r>
            <a:endParaRPr lang="en-US" altLang="en-US" sz="1800" dirty="0" smtClean="0">
              <a:latin typeface="Garamond" panose="02020404030301010803" pitchFamily="18" charset="0"/>
              <a:ea typeface="ＭＳ Ｐゴシック" pitchFamily="34" charset="-128"/>
              <a:cs typeface="Arial" charset="0"/>
            </a:endParaRPr>
          </a:p>
          <a:p>
            <a:pPr marL="285750" indent="-285750" algn="l" eaLnBrk="1" hangingPunct="1">
              <a:buFont typeface="Arial" pitchFamily="34" charset="0"/>
              <a:buChar char="•"/>
              <a:defRPr/>
            </a:pPr>
            <a:r>
              <a:rPr lang="en-US" altLang="en-US" sz="1800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Scenario 1: Behavioral </a:t>
            </a:r>
            <a:r>
              <a:rPr lang="en-US" altLang="en-US" sz="1800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health, dental, or vision benefits are part of the </a:t>
            </a:r>
            <a:r>
              <a:rPr lang="en-US" altLang="en-US" sz="1800" b="1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comprehensive medical </a:t>
            </a:r>
            <a:r>
              <a:rPr lang="en-US" altLang="en-US" sz="1800" b="1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policy</a:t>
            </a:r>
            <a:r>
              <a:rPr lang="en-US" altLang="en-US" sz="1800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 </a:t>
            </a:r>
            <a:r>
              <a:rPr lang="en-US" altLang="en-US" sz="1800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(either as the </a:t>
            </a:r>
            <a:r>
              <a:rPr lang="en-US" altLang="en-US" sz="1800" b="1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base policy or attached as a </a:t>
            </a:r>
            <a:r>
              <a:rPr lang="en-US" altLang="en-US" sz="1800" b="1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rider</a:t>
            </a:r>
            <a:r>
              <a:rPr lang="en-US" altLang="en-US" sz="1800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). </a:t>
            </a:r>
          </a:p>
          <a:p>
            <a:pPr marL="0" indent="0" algn="l" eaLnBrk="1" hangingPunct="1">
              <a:defRPr/>
            </a:pPr>
            <a:r>
              <a:rPr lang="en-US" altLang="en-US" sz="1800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		</a:t>
            </a:r>
            <a:r>
              <a:rPr lang="en-US" altLang="en-US" sz="1800" b="1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Yes, </a:t>
            </a:r>
            <a:r>
              <a:rPr lang="en-US" altLang="en-US" sz="1800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they should be included </a:t>
            </a:r>
            <a:r>
              <a:rPr lang="en-US" altLang="en-US" sz="1800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in the reported premium and claims amounts. </a:t>
            </a:r>
            <a:endParaRPr lang="en-US" altLang="en-US" sz="1800" dirty="0" smtClean="0">
              <a:latin typeface="Garamond" panose="02020404030301010803" pitchFamily="18" charset="0"/>
              <a:ea typeface="ＭＳ Ｐゴシック" pitchFamily="34" charset="-128"/>
              <a:cs typeface="Arial" charset="0"/>
            </a:endParaRPr>
          </a:p>
          <a:p>
            <a:pPr marL="0" indent="0" algn="l" eaLnBrk="1" hangingPunct="1">
              <a:defRPr/>
            </a:pPr>
            <a:endParaRPr lang="en-US" altLang="en-US" sz="1800" dirty="0" smtClean="0">
              <a:latin typeface="Garamond" panose="02020404030301010803" pitchFamily="18" charset="0"/>
              <a:ea typeface="ＭＳ Ｐゴシック" pitchFamily="34" charset="-128"/>
              <a:cs typeface="Arial" charset="0"/>
            </a:endParaRPr>
          </a:p>
          <a:p>
            <a:pPr marL="285750" indent="-285750" algn="l" eaLnBrk="1" hangingPunct="1">
              <a:buFont typeface="Arial" pitchFamily="34" charset="0"/>
              <a:buChar char="•"/>
              <a:defRPr/>
            </a:pPr>
            <a:r>
              <a:rPr lang="en-US" altLang="en-US" sz="1800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Scenario 2: The behavioral </a:t>
            </a:r>
            <a:r>
              <a:rPr lang="en-US" altLang="en-US" sz="1800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health, dental or vision are sold entirely separately as </a:t>
            </a:r>
            <a:r>
              <a:rPr lang="en-US" altLang="en-US" sz="1800" b="1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standalone</a:t>
            </a:r>
            <a:r>
              <a:rPr lang="en-US" altLang="en-US" sz="1800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 policies. </a:t>
            </a:r>
          </a:p>
          <a:p>
            <a:pPr marL="0" indent="0" algn="l" eaLnBrk="1" hangingPunct="1">
              <a:defRPr/>
            </a:pPr>
            <a:r>
              <a:rPr lang="en-US" altLang="en-US" sz="1800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	</a:t>
            </a:r>
            <a:r>
              <a:rPr lang="en-US" altLang="en-US" sz="1800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	</a:t>
            </a:r>
            <a:r>
              <a:rPr lang="en-US" altLang="en-US" sz="1800" b="1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No, </a:t>
            </a:r>
            <a:r>
              <a:rPr lang="en-US" altLang="en-US" sz="1800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these </a:t>
            </a:r>
            <a:r>
              <a:rPr lang="en-US" altLang="en-US" sz="1800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would fall under the category of “other non-primary, non-medical </a:t>
            </a:r>
            <a:r>
              <a:rPr lang="en-US" altLang="en-US" sz="1800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			business,” and be excluded </a:t>
            </a:r>
            <a:r>
              <a:rPr lang="en-US" altLang="en-US" sz="1800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from the request</a:t>
            </a:r>
            <a:r>
              <a:rPr lang="en-US" altLang="en-US" sz="1800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.</a:t>
            </a:r>
          </a:p>
          <a:p>
            <a:pPr marL="0" indent="0" algn="l" eaLnBrk="1" hangingPunct="1">
              <a:defRPr/>
            </a:pPr>
            <a:endParaRPr lang="en-US" sz="1800" dirty="0">
              <a:latin typeface="Garamond" panose="02020404030301010803" pitchFamily="18" charset="0"/>
              <a:ea typeface="ＭＳ Ｐゴシック" pitchFamily="34" charset="-128"/>
              <a:cs typeface="Arial" charset="0"/>
            </a:endParaRPr>
          </a:p>
          <a:p>
            <a:pPr marL="0" indent="0" algn="l" eaLnBrk="1" hangingPunct="1">
              <a:defRPr/>
            </a:pPr>
            <a:r>
              <a:rPr lang="en-US" sz="1800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	</a:t>
            </a:r>
            <a:endParaRPr lang="en-US" sz="18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976313" y="4859338"/>
            <a:ext cx="414337" cy="271462"/>
          </a:xfrm>
          <a:prstGeom prst="rightArrow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1014413" y="3598863"/>
            <a:ext cx="414337" cy="269875"/>
          </a:xfrm>
          <a:prstGeom prst="rightArrow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97038" y="5605463"/>
            <a:ext cx="5575300" cy="64611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800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If behavioral health is carved out of medical, that should be reflected in the </a:t>
            </a:r>
            <a:r>
              <a:rPr lang="en-US" sz="1800" b="1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Percent of Benefits Not Carved Out</a:t>
            </a:r>
            <a:r>
              <a:rPr lang="en-US" sz="1800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924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49263" y="608013"/>
            <a:ext cx="8039100" cy="64135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Cambria" pitchFamily="18" charset="0"/>
                <a:cs typeface="Arial" pitchFamily="34" charset="0"/>
              </a:rPr>
              <a:t>Counting Membership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49263" y="1679575"/>
            <a:ext cx="8039100" cy="4881563"/>
          </a:xfrm>
        </p:spPr>
        <p:txBody>
          <a:bodyPr/>
          <a:lstStyle/>
          <a:p>
            <a:pPr marL="0" indent="0" algn="l" eaLnBrk="1" hangingPunct="1">
              <a:lnSpc>
                <a:spcPct val="150000"/>
              </a:lnSpc>
            </a:pPr>
            <a:r>
              <a:rPr lang="en-US" altLang="en-US" sz="1800" b="1" u="sng" smtClean="0">
                <a:latin typeface="Garamond" pitchFamily="18" charset="0"/>
                <a:cs typeface="Arial" pitchFamily="34" charset="0"/>
              </a:rPr>
              <a:t>Question</a:t>
            </a:r>
            <a:r>
              <a:rPr lang="en-US" altLang="en-US" sz="1800" b="1" smtClean="0">
                <a:latin typeface="Garamond" pitchFamily="18" charset="0"/>
                <a:cs typeface="Arial" pitchFamily="34" charset="0"/>
              </a:rPr>
              <a:t>:  </a:t>
            </a:r>
            <a:r>
              <a:rPr lang="en-US" altLang="en-US" sz="1800" smtClean="0">
                <a:latin typeface="Garamond" pitchFamily="18" charset="0"/>
                <a:cs typeface="Arial" pitchFamily="34" charset="0"/>
              </a:rPr>
              <a:t>When counting membership/member months, should we count members active on 12/31 of the reporting year or members active any time during the reporting year?</a:t>
            </a:r>
          </a:p>
          <a:p>
            <a:pPr marL="0" indent="0" algn="l" eaLnBrk="1" hangingPunct="1">
              <a:lnSpc>
                <a:spcPct val="150000"/>
              </a:lnSpc>
            </a:pPr>
            <a:endParaRPr lang="en-US" altLang="en-US" sz="1800" smtClean="0">
              <a:latin typeface="Garamond" pitchFamily="18" charset="0"/>
              <a:cs typeface="Arial" pitchFamily="34" charset="0"/>
            </a:endParaRPr>
          </a:p>
          <a:p>
            <a:pPr marL="0" indent="0" algn="l" eaLnBrk="1" hangingPunct="1">
              <a:lnSpc>
                <a:spcPct val="150000"/>
              </a:lnSpc>
            </a:pPr>
            <a:r>
              <a:rPr lang="en-US" altLang="en-US" sz="1800" b="1" u="sng" smtClean="0">
                <a:latin typeface="Garamond" pitchFamily="18" charset="0"/>
                <a:cs typeface="Arial" pitchFamily="34" charset="0"/>
              </a:rPr>
              <a:t>Answer</a:t>
            </a:r>
            <a:r>
              <a:rPr lang="en-US" altLang="en-US" sz="1800" b="1" smtClean="0">
                <a:latin typeface="Garamond" pitchFamily="18" charset="0"/>
                <a:cs typeface="Arial" pitchFamily="34" charset="0"/>
              </a:rPr>
              <a:t>: </a:t>
            </a:r>
            <a:r>
              <a:rPr lang="en-US" altLang="en-US" sz="1800" smtClean="0">
                <a:latin typeface="Garamond" pitchFamily="18" charset="0"/>
                <a:cs typeface="Arial" pitchFamily="34" charset="0"/>
              </a:rPr>
              <a:t>Please report the total member months of coverage during the year, for members that were active any time during the year. </a:t>
            </a:r>
          </a:p>
          <a:p>
            <a:pPr marL="0" indent="0" algn="l" eaLnBrk="1" hangingPunct="1">
              <a:lnSpc>
                <a:spcPct val="150000"/>
              </a:lnSpc>
            </a:pPr>
            <a:endParaRPr lang="en-US" altLang="en-US" sz="1800" smtClean="0">
              <a:latin typeface="Garamond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84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49263" y="608013"/>
            <a:ext cx="8039100" cy="788987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Cambria" pitchFamily="18" charset="0"/>
                <a:cs typeface="Arial" pitchFamily="34" charset="0"/>
              </a:rPr>
              <a:t>Counting Membership - Example</a:t>
            </a:r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263" y="1539875"/>
            <a:ext cx="8039100" cy="3052763"/>
          </a:xfrm>
        </p:spPr>
        <p:txBody>
          <a:bodyPr/>
          <a:lstStyle/>
          <a:p>
            <a:pPr marL="0" indent="0" algn="l" eaLnBrk="1" hangingPunct="1">
              <a:lnSpc>
                <a:spcPct val="150000"/>
              </a:lnSpc>
              <a:defRPr/>
            </a:pPr>
            <a:r>
              <a:rPr lang="en-US" altLang="en-US" sz="1800" b="1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Member Effective Date: </a:t>
            </a:r>
            <a:r>
              <a:rPr lang="en-US" altLang="en-US" sz="1800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April </a:t>
            </a:r>
            <a:r>
              <a:rPr lang="en-US" altLang="en-US" sz="1800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1, </a:t>
            </a:r>
            <a:r>
              <a:rPr lang="en-US" altLang="en-US" sz="1800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2014</a:t>
            </a:r>
          </a:p>
          <a:p>
            <a:pPr marL="0" indent="0" algn="l" eaLnBrk="1" hangingPunct="1">
              <a:lnSpc>
                <a:spcPct val="150000"/>
              </a:lnSpc>
              <a:defRPr/>
            </a:pPr>
            <a:r>
              <a:rPr lang="en-US" altLang="en-US" sz="1800" b="1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Coverage Terminated Date: </a:t>
            </a:r>
            <a:r>
              <a:rPr lang="en-US" altLang="en-US" sz="1800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July </a:t>
            </a:r>
            <a:r>
              <a:rPr lang="en-US" altLang="en-US" sz="1800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31, </a:t>
            </a:r>
            <a:r>
              <a:rPr lang="en-US" altLang="en-US" sz="1800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2014</a:t>
            </a:r>
          </a:p>
          <a:p>
            <a:pPr marL="0" indent="0" algn="l" eaLnBrk="1" hangingPunct="1">
              <a:lnSpc>
                <a:spcPct val="150000"/>
              </a:lnSpc>
              <a:defRPr/>
            </a:pPr>
            <a:r>
              <a:rPr lang="en-US" altLang="en-US" sz="1800" b="1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What You Would Report: </a:t>
            </a:r>
          </a:p>
          <a:p>
            <a:pPr marL="744538" indent="-168275" algn="l" eaLnBrk="1" hangingPunct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en-US" sz="1800" b="1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Membership: </a:t>
            </a:r>
            <a:r>
              <a:rPr lang="en-US" altLang="en-US" sz="1800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4 </a:t>
            </a:r>
            <a:r>
              <a:rPr lang="en-US" altLang="en-US" sz="1800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member months </a:t>
            </a:r>
            <a:endParaRPr lang="en-US" altLang="en-US" sz="1800" dirty="0" smtClean="0">
              <a:latin typeface="Garamond" panose="02020404030301010803" pitchFamily="18" charset="0"/>
              <a:ea typeface="ＭＳ Ｐゴシック" pitchFamily="34" charset="-128"/>
              <a:cs typeface="Arial" charset="0"/>
            </a:endParaRPr>
          </a:p>
          <a:p>
            <a:pPr marL="744538" indent="-168275" algn="l" eaLnBrk="1" hangingPunct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en-US" sz="1800" b="1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Premiums and Claims: </a:t>
            </a:r>
            <a:r>
              <a:rPr lang="en-US" altLang="en-US" sz="1800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T</a:t>
            </a:r>
            <a:r>
              <a:rPr lang="en-US" altLang="en-US" sz="1800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he </a:t>
            </a:r>
            <a:r>
              <a:rPr lang="en-US" altLang="en-US" sz="1800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premium that was earned and the claims that were incurred for that member for the 4 months of coverage. </a:t>
            </a:r>
            <a:endParaRPr lang="en-US" altLang="en-US" sz="1800" dirty="0" smtClean="0">
              <a:latin typeface="Garamond" panose="02020404030301010803" pitchFamily="18" charset="0"/>
              <a:ea typeface="ＭＳ Ｐゴシック" pitchFamily="34" charset="-128"/>
              <a:cs typeface="Arial" charset="0"/>
            </a:endParaRPr>
          </a:p>
          <a:p>
            <a:pPr marL="0" indent="0" algn="l" eaLnBrk="1" hangingPunct="1">
              <a:lnSpc>
                <a:spcPct val="150000"/>
              </a:lnSpc>
              <a:buFont typeface="Arial" charset="0"/>
              <a:buNone/>
              <a:defRPr/>
            </a:pPr>
            <a:endParaRPr lang="en-US" altLang="en-US" sz="1800" i="1" dirty="0" smtClean="0">
              <a:latin typeface="Garamond" panose="02020404030301010803" pitchFamily="18" charset="0"/>
              <a:ea typeface="ＭＳ Ｐゴシック" pitchFamily="34" charset="-128"/>
              <a:cs typeface="Arial" charset="0"/>
            </a:endParaRPr>
          </a:p>
          <a:p>
            <a:pPr marL="0" indent="0" algn="l" eaLnBrk="1" hangingPunct="1">
              <a:lnSpc>
                <a:spcPct val="150000"/>
              </a:lnSpc>
              <a:defRPr/>
            </a:pPr>
            <a:endParaRPr lang="en-US" altLang="en-US" sz="1800" dirty="0">
              <a:latin typeface="Garamond" panose="02020404030301010803" pitchFamily="18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16100" y="4716463"/>
            <a:ext cx="4881563" cy="64611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altLang="en-US" sz="1800" dirty="0">
                <a:latin typeface="Garamond" panose="02020404030301010803" pitchFamily="18" charset="0"/>
              </a:rPr>
              <a:t>There should be consistency between the member months, premiums, and claims reported.</a:t>
            </a:r>
            <a:endParaRPr lang="en-US" sz="1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82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49263" y="498475"/>
            <a:ext cx="8039100" cy="796925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Cambria" pitchFamily="18" charset="0"/>
                <a:cs typeface="Arial" pitchFamily="34" charset="0"/>
              </a:rPr>
              <a:t>Average Employer Size</a:t>
            </a:r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49263" y="1525588"/>
            <a:ext cx="8039100" cy="4881562"/>
          </a:xfrm>
        </p:spPr>
        <p:txBody>
          <a:bodyPr/>
          <a:lstStyle/>
          <a:p>
            <a:pPr marL="0" indent="0" algn="l" eaLnBrk="1" hangingPunct="1">
              <a:lnSpc>
                <a:spcPct val="150000"/>
              </a:lnSpc>
            </a:pPr>
            <a:r>
              <a:rPr lang="en-US" altLang="en-US" sz="1800" b="1" u="sng" smtClean="0">
                <a:latin typeface="Garamond" pitchFamily="18" charset="0"/>
                <a:cs typeface="Arial" pitchFamily="34" charset="0"/>
              </a:rPr>
              <a:t>Question</a:t>
            </a:r>
            <a:r>
              <a:rPr lang="en-US" altLang="en-US" sz="1800" b="1" smtClean="0">
                <a:latin typeface="Garamond" pitchFamily="18" charset="0"/>
                <a:cs typeface="Arial" pitchFamily="34" charset="0"/>
              </a:rPr>
              <a:t>:  </a:t>
            </a:r>
            <a:r>
              <a:rPr lang="en-US" altLang="en-US" sz="1800" smtClean="0">
                <a:latin typeface="Garamond" pitchFamily="18" charset="0"/>
                <a:cs typeface="Arial" pitchFamily="34" charset="0"/>
              </a:rPr>
              <a:t>For </a:t>
            </a:r>
            <a:r>
              <a:rPr lang="en-US" altLang="en-US" sz="1800" b="1" smtClean="0">
                <a:latin typeface="Garamond" pitchFamily="18" charset="0"/>
                <a:cs typeface="Arial" pitchFamily="34" charset="0"/>
              </a:rPr>
              <a:t>average employer size</a:t>
            </a:r>
            <a:r>
              <a:rPr lang="en-US" altLang="en-US" sz="1800" smtClean="0">
                <a:latin typeface="Garamond" pitchFamily="18" charset="0"/>
                <a:cs typeface="Arial" pitchFamily="34" charset="0"/>
              </a:rPr>
              <a:t>, should we count all covered employees regardless of their state of residence or only covered employees who reside in MA?</a:t>
            </a:r>
          </a:p>
          <a:p>
            <a:pPr marL="0" indent="0" algn="l" eaLnBrk="1" hangingPunct="1">
              <a:lnSpc>
                <a:spcPct val="150000"/>
              </a:lnSpc>
            </a:pPr>
            <a:endParaRPr lang="en-US" altLang="en-US" sz="1800" smtClean="0">
              <a:latin typeface="Garamond" pitchFamily="18" charset="0"/>
              <a:cs typeface="Arial" pitchFamily="34" charset="0"/>
            </a:endParaRPr>
          </a:p>
          <a:p>
            <a:pPr marL="0" indent="0" algn="l" eaLnBrk="1" hangingPunct="1">
              <a:lnSpc>
                <a:spcPct val="150000"/>
              </a:lnSpc>
            </a:pPr>
            <a:r>
              <a:rPr lang="en-US" altLang="en-US" sz="1800" b="1" u="sng" smtClean="0">
                <a:latin typeface="Garamond" pitchFamily="18" charset="0"/>
                <a:cs typeface="Arial" pitchFamily="34" charset="0"/>
              </a:rPr>
              <a:t>Answer</a:t>
            </a:r>
            <a:r>
              <a:rPr lang="en-US" altLang="en-US" sz="1800" b="1" smtClean="0">
                <a:latin typeface="Garamond" pitchFamily="18" charset="0"/>
                <a:cs typeface="Arial" pitchFamily="34" charset="0"/>
              </a:rPr>
              <a:t>: </a:t>
            </a:r>
            <a:r>
              <a:rPr lang="en-US" altLang="en-US" sz="1800" smtClean="0">
                <a:latin typeface="Garamond" pitchFamily="18" charset="0"/>
                <a:cs typeface="Arial" pitchFamily="34" charset="0"/>
              </a:rPr>
              <a:t>All of the reporting should be based on the </a:t>
            </a:r>
            <a:r>
              <a:rPr lang="en-US" altLang="en-US" sz="1800" b="1" smtClean="0">
                <a:latin typeface="Garamond" pitchFamily="18" charset="0"/>
                <a:cs typeface="Arial" pitchFamily="34" charset="0"/>
              </a:rPr>
              <a:t>contract situs</a:t>
            </a:r>
            <a:r>
              <a:rPr lang="en-US" altLang="en-US" sz="1800" smtClean="0">
                <a:latin typeface="Garamond" pitchFamily="18" charset="0"/>
                <a:cs typeface="Arial" pitchFamily="34" charset="0"/>
              </a:rPr>
              <a:t>, not member residence. For the average employer size count, this would include all covered employees, both residents and non-residents.</a:t>
            </a:r>
            <a:endParaRPr lang="en-US" altLang="en-US" sz="180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57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49263" y="592138"/>
            <a:ext cx="8039100" cy="64135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Cambria" pitchFamily="18" charset="0"/>
                <a:cs typeface="Arial" pitchFamily="34" charset="0"/>
              </a:rPr>
              <a:t>Additional Questions</a:t>
            </a:r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6250" y="1795463"/>
            <a:ext cx="4203700" cy="368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altLang="en-US" sz="1800" dirty="0">
                <a:solidFill>
                  <a:schemeClr val="tx1"/>
                </a:solidFill>
                <a:latin typeface="Garamond" panose="02020404030301010803" pitchFamily="18" charset="0"/>
              </a:rPr>
              <a:t>Are there any other questions at this time?</a:t>
            </a:r>
            <a:endParaRPr lang="en-US" sz="1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25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49263" y="592138"/>
            <a:ext cx="8039100" cy="64135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Cambria" pitchFamily="18" charset="0"/>
                <a:cs typeface="Arial" pitchFamily="34" charset="0"/>
              </a:rPr>
              <a:t>Timeline</a:t>
            </a:r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28625" y="1574800"/>
            <a:ext cx="8039100" cy="446088"/>
          </a:xfrm>
        </p:spPr>
        <p:txBody>
          <a:bodyPr/>
          <a:lstStyle/>
          <a:p>
            <a:pPr algn="l" eaLnBrk="1" hangingPunct="1"/>
            <a:r>
              <a:rPr lang="en-US" altLang="en-US" b="1" smtClean="0">
                <a:latin typeface="Garamond" pitchFamily="18" charset="0"/>
              </a:rPr>
              <a:t>Annual Premiums Data Request:  2015 Timeline</a:t>
            </a:r>
          </a:p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49263" y="2020888"/>
          <a:ext cx="8258175" cy="2378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0416"/>
                <a:gridCol w="5427759"/>
              </a:tblGrid>
              <a:tr h="39634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Date(s)</a:t>
                      </a:r>
                      <a:endParaRPr lang="en-US" sz="200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26" marB="45726">
                    <a:solidFill>
                      <a:srgbClr val="00436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Milestone</a:t>
                      </a:r>
                      <a:endParaRPr lang="en-US" sz="200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26" marB="45726">
                    <a:solidFill>
                      <a:srgbClr val="00436E"/>
                    </a:solidFill>
                  </a:tcPr>
                </a:tc>
              </a:tr>
              <a:tr h="396346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May 6, 2015</a:t>
                      </a:r>
                      <a:endParaRPr lang="en-US" sz="2000" b="1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Payer data due to Oliver Wyman</a:t>
                      </a:r>
                    </a:p>
                  </a:txBody>
                  <a:tcPr marL="91432" marR="91432" marT="45726" marB="45726" anchor="ctr"/>
                </a:tc>
              </a:tr>
              <a:tr h="39634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May -</a:t>
                      </a:r>
                      <a:r>
                        <a:rPr lang="en-US" sz="2000" baseline="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June 2015</a:t>
                      </a:r>
                      <a:endParaRPr lang="en-US" sz="200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CHIA and Oliver Wyman payer</a:t>
                      </a:r>
                      <a:r>
                        <a:rPr lang="en-US" sz="2000" baseline="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 d</a:t>
                      </a:r>
                      <a:r>
                        <a:rPr lang="en-US" sz="20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ata verification</a:t>
                      </a:r>
                    </a:p>
                  </a:txBody>
                  <a:tcPr marL="91432" marR="91432" marT="45726" marB="45726" anchor="ctr"/>
                </a:tc>
              </a:tr>
              <a:tr h="39634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July 2015</a:t>
                      </a:r>
                      <a:endParaRPr lang="en-US" sz="200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Oliver Wyman follow-up</a:t>
                      </a:r>
                      <a:r>
                        <a:rPr lang="en-US" sz="2000" baseline="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 for “3 R” amounts</a:t>
                      </a:r>
                      <a:endParaRPr lang="en-US" sz="2000" dirty="0" smtClean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26" marB="45726" anchor="ctr"/>
                </a:tc>
              </a:tr>
              <a:tr h="39634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July</a:t>
                      </a:r>
                      <a:r>
                        <a:rPr lang="en-US" sz="2000" baseline="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sz="20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August</a:t>
                      </a:r>
                      <a:r>
                        <a:rPr lang="en-US" sz="2000" baseline="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 2015</a:t>
                      </a:r>
                      <a:endParaRPr lang="en-US" sz="200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“Annual Report” analysis </a:t>
                      </a:r>
                    </a:p>
                  </a:txBody>
                  <a:tcPr marL="91432" marR="91432" marT="45726" marB="45726" anchor="ctr"/>
                </a:tc>
              </a:tr>
              <a:tr h="39634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September 2015 (early)</a:t>
                      </a:r>
                      <a:endParaRPr lang="en-US" sz="200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“Annual Report” publication</a:t>
                      </a:r>
                      <a:endParaRPr lang="en-US" sz="200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26" marB="45726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75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49263" y="592138"/>
            <a:ext cx="8039100" cy="64135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Cambria" pitchFamily="18" charset="0"/>
                <a:cs typeface="Times" pitchFamily="18" charset="0"/>
              </a:rPr>
              <a:t>Contact Information &amp; Request Materials</a:t>
            </a:r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49250" y="1493838"/>
            <a:ext cx="4168775" cy="257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/>
          <a:lstStyle>
            <a:lvl1pPr marL="342900" indent="-34290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457200" indent="-4572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2400" b="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altLang="en-US" b="1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General Questions:</a:t>
            </a:r>
          </a:p>
          <a:p>
            <a:pPr algn="l">
              <a:lnSpc>
                <a:spcPct val="90000"/>
              </a:lnSpc>
              <a:spcBef>
                <a:spcPts val="475"/>
              </a:spcBef>
              <a:defRPr/>
            </a:pPr>
            <a:r>
              <a:rPr lang="en-US" altLang="en-US" dirty="0" smtClean="0">
                <a:latin typeface="Garamond" panose="02020404030301010803" pitchFamily="18" charset="0"/>
              </a:rPr>
              <a:t>Kevin Meives</a:t>
            </a:r>
          </a:p>
          <a:p>
            <a:pPr algn="l">
              <a:lnSpc>
                <a:spcPct val="90000"/>
              </a:lnSpc>
              <a:spcBef>
                <a:spcPts val="475"/>
              </a:spcBef>
              <a:defRPr/>
            </a:pPr>
            <a:r>
              <a:rPr lang="en-US" altLang="en-US" dirty="0" smtClean="0">
                <a:latin typeface="Garamond" panose="02020404030301010803" pitchFamily="18" charset="0"/>
              </a:rPr>
              <a:t>Senior Health Policy Analyst</a:t>
            </a:r>
          </a:p>
          <a:p>
            <a:pPr marL="0" indent="0" algn="l">
              <a:lnSpc>
                <a:spcPct val="90000"/>
              </a:lnSpc>
              <a:spcBef>
                <a:spcPts val="475"/>
              </a:spcBef>
              <a:defRPr/>
            </a:pPr>
            <a:r>
              <a:rPr lang="en-US" altLang="en-US" dirty="0" smtClean="0">
                <a:latin typeface="Garamond" panose="02020404030301010803" pitchFamily="18" charset="0"/>
              </a:rPr>
              <a:t>CHIA Health System Performance Analytic Team</a:t>
            </a:r>
          </a:p>
          <a:p>
            <a:pPr algn="l">
              <a:lnSpc>
                <a:spcPct val="90000"/>
              </a:lnSpc>
              <a:spcBef>
                <a:spcPts val="475"/>
              </a:spcBef>
              <a:defRPr/>
            </a:pPr>
            <a:r>
              <a:rPr lang="en-US" altLang="en-US" dirty="0" smtClean="0">
                <a:latin typeface="Garamond" panose="02020404030301010803" pitchFamily="18" charset="0"/>
                <a:hlinkClick r:id="rId3"/>
              </a:rPr>
              <a:t>Kevin.Meives@state.ma.us</a:t>
            </a:r>
            <a:r>
              <a:rPr lang="en-US" altLang="en-US" dirty="0" smtClean="0">
                <a:latin typeface="Garamond" panose="02020404030301010803" pitchFamily="18" charset="0"/>
              </a:rPr>
              <a:t> </a:t>
            </a:r>
          </a:p>
          <a:p>
            <a:pPr>
              <a:defRPr/>
            </a:pPr>
            <a:endParaRPr lang="en-US" alt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6388" name="Content Placeholder 2"/>
          <p:cNvSpPr txBox="1">
            <a:spLocks/>
          </p:cNvSpPr>
          <p:nvPr/>
        </p:nvSpPr>
        <p:spPr bwMode="auto">
          <a:xfrm>
            <a:off x="4648200" y="1493838"/>
            <a:ext cx="4267200" cy="236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MS PGothic" pitchFamily="34" charset="-128"/>
              </a:defRPr>
            </a:lvl1pPr>
            <a:lvl2pPr marL="742950" indent="282575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altLang="en-US" b="1">
                <a:latin typeface="Garamond" pitchFamily="18" charset="0"/>
                <a:cs typeface="Arial" pitchFamily="34" charset="0"/>
              </a:rPr>
              <a:t>Technical Questions:</a:t>
            </a:r>
          </a:p>
          <a:p>
            <a:pPr algn="l" eaLnBrk="1" hangingPunct="1">
              <a:spcBef>
                <a:spcPts val="475"/>
              </a:spcBef>
            </a:pPr>
            <a:r>
              <a:rPr lang="en-US" altLang="en-US">
                <a:solidFill>
                  <a:srgbClr val="000000"/>
                </a:solidFill>
                <a:latin typeface="Garamond" pitchFamily="18" charset="0"/>
                <a:cs typeface="Arial" pitchFamily="34" charset="0"/>
              </a:rPr>
              <a:t>Dianna Welch</a:t>
            </a:r>
          </a:p>
          <a:p>
            <a:pPr algn="l" eaLnBrk="1" hangingPunct="1">
              <a:spcBef>
                <a:spcPts val="475"/>
              </a:spcBef>
            </a:pPr>
            <a:r>
              <a:rPr lang="en-US" altLang="en-US">
                <a:solidFill>
                  <a:srgbClr val="000000"/>
                </a:solidFill>
                <a:latin typeface="Garamond" pitchFamily="18" charset="0"/>
                <a:cs typeface="Arial" pitchFamily="34" charset="0"/>
              </a:rPr>
              <a:t>Principal</a:t>
            </a:r>
          </a:p>
          <a:p>
            <a:pPr algn="l" eaLnBrk="1" hangingPunct="1">
              <a:spcBef>
                <a:spcPts val="475"/>
              </a:spcBef>
            </a:pPr>
            <a:r>
              <a:rPr lang="en-US" altLang="en-US">
                <a:solidFill>
                  <a:srgbClr val="000000"/>
                </a:solidFill>
                <a:latin typeface="Garamond" pitchFamily="18" charset="0"/>
                <a:cs typeface="Arial" pitchFamily="34" charset="0"/>
              </a:rPr>
              <a:t>Oliver Wyman Actuarial Consulting, Inc.</a:t>
            </a:r>
          </a:p>
          <a:p>
            <a:pPr algn="l" eaLnBrk="1" hangingPunct="1">
              <a:spcBef>
                <a:spcPts val="475"/>
              </a:spcBef>
            </a:pPr>
            <a:r>
              <a:rPr lang="en-US" altLang="en-US">
                <a:solidFill>
                  <a:srgbClr val="000000"/>
                </a:solidFill>
                <a:latin typeface="Garamond" pitchFamily="18" charset="0"/>
                <a:cs typeface="Arial" pitchFamily="34" charset="0"/>
              </a:rPr>
              <a:t>(414) 277-4657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>
                <a:solidFill>
                  <a:srgbClr val="000000"/>
                </a:solidFill>
                <a:latin typeface="Garamond" pitchFamily="18" charset="0"/>
                <a:cs typeface="Arial" pitchFamily="34" charset="0"/>
                <a:hlinkClick r:id="rId4"/>
              </a:rPr>
              <a:t>Dianna.Welch@oliverwyman.com</a:t>
            </a:r>
            <a:r>
              <a:rPr lang="en-US" altLang="en-US">
                <a:solidFill>
                  <a:srgbClr val="000000"/>
                </a:solidFill>
                <a:latin typeface="Garamond" pitchFamily="18" charset="0"/>
                <a:cs typeface="Arial" pitchFamily="34" charset="0"/>
              </a:rPr>
              <a:t> </a:t>
            </a:r>
          </a:p>
          <a:p>
            <a:pPr algn="l" eaLnBrk="1" hangingPunct="1"/>
            <a:endParaRPr lang="en-US" altLang="en-US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26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66713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50"/>
            <a:ext cx="7772400" cy="70485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b="0" cap="all" spc="300" dirty="0" smtClean="0">
                <a:solidFill>
                  <a:schemeClr val="bg1"/>
                </a:solidFill>
                <a:latin typeface="Arial"/>
                <a:cs typeface="Arial"/>
              </a:rPr>
              <a:t>Enrollment Trends</a:t>
            </a:r>
            <a:endParaRPr lang="en-US" sz="4000" b="0" cap="all" spc="3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2200" cap="all" dirty="0" smtClean="0">
                <a:solidFill>
                  <a:schemeClr val="bg1">
                    <a:lumMod val="65000"/>
                  </a:schemeClr>
                </a:solidFill>
                <a:cs typeface="Arial"/>
              </a:rPr>
              <a:t>APCD Enrollment Reporting</a:t>
            </a: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April 14, 2015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Ashley Storms| </a:t>
            </a:r>
            <a:r>
              <a:rPr lang="en-US" sz="1600" i="1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Health System Policy Analyst</a:t>
            </a: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9868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49263" y="652463"/>
            <a:ext cx="8039100" cy="64135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Cambria" pitchFamily="18" charset="0"/>
                <a:cs typeface="Arial" pitchFamily="34" charset="0"/>
              </a:rPr>
              <a:t>CHIA Enrollment Trends Reporting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541338" y="1484313"/>
            <a:ext cx="7947025" cy="4581525"/>
          </a:xfrm>
        </p:spPr>
        <p:txBody>
          <a:bodyPr/>
          <a:lstStyle/>
          <a:p>
            <a:pPr algn="l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smtClean="0">
                <a:latin typeface="Garamond" pitchFamily="18" charset="0"/>
                <a:cs typeface="Arial" pitchFamily="34" charset="0"/>
              </a:rPr>
              <a:t>Enrollment Trends Overview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smtClean="0">
                <a:latin typeface="Garamond" pitchFamily="18" charset="0"/>
                <a:cs typeface="Arial" pitchFamily="34" charset="0"/>
              </a:rPr>
              <a:t>About the Report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smtClean="0">
                <a:latin typeface="Garamond" pitchFamily="18" charset="0"/>
                <a:cs typeface="Arial" pitchFamily="34" charset="0"/>
              </a:rPr>
              <a:t>Timeline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smtClean="0">
                <a:latin typeface="Garamond" pitchFamily="18" charset="0"/>
                <a:cs typeface="Arial" pitchFamily="34" charset="0"/>
              </a:rPr>
              <a:t>Data Verification: </a:t>
            </a:r>
            <a:r>
              <a:rPr lang="en-US" altLang="en-US" smtClean="0">
                <a:latin typeface="Garamond" pitchFamily="18" charset="0"/>
              </a:rPr>
              <a:t>Payer Data Breakouts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smtClean="0">
                <a:latin typeface="Garamond" pitchFamily="18" charset="0"/>
                <a:cs typeface="Arial" pitchFamily="34" charset="0"/>
              </a:rPr>
              <a:t>Questions and Answers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smtClean="0">
                <a:latin typeface="Garamond" pitchFamily="18" charset="0"/>
                <a:cs typeface="Arial" pitchFamily="34" charset="0"/>
              </a:rPr>
              <a:t>Contact Information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smtClean="0">
              <a:latin typeface="Garamond" pitchFamily="18" charset="0"/>
              <a:cs typeface="Arial" pitchFamily="34" charset="0"/>
            </a:endParaRPr>
          </a:p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29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49263" y="584200"/>
            <a:ext cx="8039100" cy="641350"/>
          </a:xfrm>
        </p:spPr>
        <p:txBody>
          <a:bodyPr/>
          <a:lstStyle/>
          <a:p>
            <a:r>
              <a:rPr lang="en-US" altLang="en-US" smtClean="0">
                <a:latin typeface="Cambria" pitchFamily="18" charset="0"/>
                <a:cs typeface="Arial" pitchFamily="34" charset="0"/>
              </a:rPr>
              <a:t>CHIA Enrollment Trends Overview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49263" y="1687513"/>
            <a:ext cx="8039100" cy="4770437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altLang="en-US" smtClean="0">
                <a:latin typeface="Garamond" pitchFamily="18" charset="0"/>
              </a:rPr>
              <a:t>Enrollment Trends monitors health insurance coverage in the Commonwealth of Massachusetts within the top 16 commercial payers, MassHealth and Medicare (as data allow).</a:t>
            </a:r>
          </a:p>
          <a:p>
            <a:pPr algn="l">
              <a:buFont typeface="Arial" pitchFamily="34" charset="0"/>
              <a:buChar char="•"/>
            </a:pPr>
            <a:r>
              <a:rPr lang="en-US" altLang="en-US" smtClean="0">
                <a:latin typeface="Garamond" pitchFamily="18" charset="0"/>
              </a:rPr>
              <a:t>Population: unique, Massachusetts residents with primary, medical coverage</a:t>
            </a:r>
          </a:p>
          <a:p>
            <a:pPr algn="l">
              <a:buFont typeface="Arial" pitchFamily="34" charset="0"/>
              <a:buChar char="•"/>
            </a:pPr>
            <a:r>
              <a:rPr lang="en-US" altLang="en-US" smtClean="0">
                <a:latin typeface="Garamond" pitchFamily="18" charset="0"/>
              </a:rPr>
              <a:t>Transition from direct payer reporting (“ACA Enrollment Trends”) to APCD Member Eligibility data</a:t>
            </a:r>
          </a:p>
          <a:p>
            <a:pPr lvl="2"/>
            <a:r>
              <a:rPr lang="en-US" altLang="en-US" sz="1800" smtClean="0">
                <a:latin typeface="Garamond" pitchFamily="18" charset="0"/>
                <a:ea typeface="MS PGothic" pitchFamily="34" charset="-128"/>
                <a:cs typeface="Arial" pitchFamily="34" charset="0"/>
              </a:rPr>
              <a:t>Identifying the Enrollment Trends population:</a:t>
            </a:r>
          </a:p>
          <a:p>
            <a:pPr lvl="3"/>
            <a:r>
              <a:rPr lang="en-US" altLang="en-US" sz="1800" smtClean="0">
                <a:latin typeface="Garamond" pitchFamily="18" charset="0"/>
                <a:ea typeface="Arial" pitchFamily="34" charset="0"/>
                <a:cs typeface="Arial" pitchFamily="34" charset="0"/>
              </a:rPr>
              <a:t>Member State – </a:t>
            </a:r>
            <a:r>
              <a:rPr lang="en-US" altLang="en-US" sz="1800" smtClean="0">
                <a:solidFill>
                  <a:schemeClr val="tx2"/>
                </a:solidFill>
                <a:latin typeface="Garamond" pitchFamily="18" charset="0"/>
                <a:ea typeface="Arial" pitchFamily="34" charset="0"/>
                <a:cs typeface="Arial" pitchFamily="34" charset="0"/>
              </a:rPr>
              <a:t>ME016 = MA</a:t>
            </a:r>
          </a:p>
          <a:p>
            <a:pPr lvl="3"/>
            <a:r>
              <a:rPr lang="en-US" altLang="en-US" sz="1800" smtClean="0">
                <a:latin typeface="Garamond" pitchFamily="18" charset="0"/>
                <a:ea typeface="Arial" pitchFamily="34" charset="0"/>
                <a:cs typeface="Arial" pitchFamily="34" charset="0"/>
              </a:rPr>
              <a:t>Medical Coverage – </a:t>
            </a:r>
            <a:r>
              <a:rPr lang="en-US" altLang="en-US" sz="1800" smtClean="0">
                <a:solidFill>
                  <a:schemeClr val="tx2"/>
                </a:solidFill>
                <a:latin typeface="Garamond" pitchFamily="18" charset="0"/>
                <a:ea typeface="Arial" pitchFamily="34" charset="0"/>
                <a:cs typeface="Arial" pitchFamily="34" charset="0"/>
              </a:rPr>
              <a:t>ME018 = 1</a:t>
            </a:r>
          </a:p>
          <a:p>
            <a:pPr lvl="3"/>
            <a:r>
              <a:rPr lang="en-US" altLang="en-US" sz="1800" smtClean="0">
                <a:latin typeface="Garamond" pitchFamily="18" charset="0"/>
                <a:ea typeface="Arial" pitchFamily="34" charset="0"/>
                <a:cs typeface="Arial" pitchFamily="34" charset="0"/>
              </a:rPr>
              <a:t>Primary Insurance Indicator – </a:t>
            </a:r>
            <a:r>
              <a:rPr lang="en-US" altLang="en-US" sz="1800" smtClean="0">
                <a:solidFill>
                  <a:schemeClr val="tx2"/>
                </a:solidFill>
                <a:latin typeface="Garamond" pitchFamily="18" charset="0"/>
                <a:ea typeface="Arial" pitchFamily="34" charset="0"/>
                <a:cs typeface="Arial" pitchFamily="34" charset="0"/>
              </a:rPr>
              <a:t>ME028 = 1</a:t>
            </a:r>
          </a:p>
          <a:p>
            <a:pPr lvl="2"/>
            <a:r>
              <a:rPr lang="en-US" altLang="en-US" sz="1800" smtClean="0">
                <a:latin typeface="Garamond" pitchFamily="18" charset="0"/>
                <a:ea typeface="MS PGothic" pitchFamily="34" charset="-128"/>
                <a:cs typeface="Arial" pitchFamily="34" charset="0"/>
              </a:rPr>
              <a:t>Understanding enrollment by category:</a:t>
            </a:r>
          </a:p>
          <a:p>
            <a:pPr lvl="3"/>
            <a:r>
              <a:rPr lang="en-US" altLang="en-US" sz="1800" smtClean="0">
                <a:latin typeface="Garamond" pitchFamily="18" charset="0"/>
                <a:ea typeface="Arial" pitchFamily="34" charset="0"/>
                <a:cs typeface="Arial" pitchFamily="34" charset="0"/>
              </a:rPr>
              <a:t>Insurance Type Code Product – </a:t>
            </a:r>
            <a:r>
              <a:rPr lang="en-US" altLang="en-US" sz="1800" smtClean="0">
                <a:solidFill>
                  <a:schemeClr val="tx2"/>
                </a:solidFill>
                <a:latin typeface="Garamond" pitchFamily="18" charset="0"/>
                <a:ea typeface="Arial" pitchFamily="34" charset="0"/>
                <a:cs typeface="Arial" pitchFamily="34" charset="0"/>
              </a:rPr>
              <a:t>ME003</a:t>
            </a:r>
          </a:p>
          <a:p>
            <a:pPr lvl="3"/>
            <a:r>
              <a:rPr lang="en-US" altLang="en-US" sz="1800" smtClean="0">
                <a:latin typeface="Garamond" pitchFamily="18" charset="0"/>
                <a:ea typeface="Arial" pitchFamily="34" charset="0"/>
                <a:cs typeface="Arial" pitchFamily="34" charset="0"/>
              </a:rPr>
              <a:t>Coverage Type – </a:t>
            </a:r>
            <a:r>
              <a:rPr lang="en-US" altLang="en-US" sz="1800" smtClean="0">
                <a:solidFill>
                  <a:schemeClr val="tx2"/>
                </a:solidFill>
                <a:latin typeface="Garamond" pitchFamily="18" charset="0"/>
                <a:ea typeface="Arial" pitchFamily="34" charset="0"/>
                <a:cs typeface="Arial" pitchFamily="34" charset="0"/>
              </a:rPr>
              <a:t>ME029</a:t>
            </a:r>
          </a:p>
          <a:p>
            <a:pPr lvl="3"/>
            <a:r>
              <a:rPr lang="en-US" altLang="en-US" sz="1800" smtClean="0">
                <a:latin typeface="Garamond" pitchFamily="18" charset="0"/>
                <a:ea typeface="Arial" pitchFamily="34" charset="0"/>
                <a:cs typeface="Arial" pitchFamily="34" charset="0"/>
              </a:rPr>
              <a:t>Market Category Code – </a:t>
            </a:r>
            <a:r>
              <a:rPr lang="en-US" altLang="en-US" sz="1800" smtClean="0">
                <a:solidFill>
                  <a:schemeClr val="tx2"/>
                </a:solidFill>
                <a:latin typeface="Garamond" pitchFamily="18" charset="0"/>
                <a:ea typeface="Arial" pitchFamily="34" charset="0"/>
                <a:cs typeface="Arial" pitchFamily="34" charset="0"/>
              </a:rPr>
              <a:t>ME030</a:t>
            </a:r>
          </a:p>
          <a:p>
            <a:pPr lvl="2"/>
            <a:endParaRPr lang="en-US" altLang="en-US" sz="2000" smtClean="0">
              <a:latin typeface="Garamond" pitchFamily="18" charset="0"/>
              <a:ea typeface="MS PGothic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08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895499"/>
            <a:ext cx="7761815" cy="4053888"/>
          </a:xfrm>
        </p:spPr>
        <p:txBody>
          <a:bodyPr/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Housekeeping</a:t>
            </a:r>
            <a:endParaRPr lang="en-US" sz="2400" dirty="0"/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Submission Guides – Version 4 Timeline</a:t>
            </a:r>
            <a:endParaRPr lang="en-US" sz="2400" dirty="0"/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2015 </a:t>
            </a:r>
            <a:r>
              <a:rPr lang="en-US" sz="2400" dirty="0"/>
              <a:t>Annual Premiums Data </a:t>
            </a:r>
            <a:r>
              <a:rPr lang="en-US" sz="2400" dirty="0" smtClean="0"/>
              <a:t>Request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Enrollment Trends</a:t>
            </a:r>
            <a:endParaRPr lang="en-US" sz="2400" dirty="0"/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Total Medical Expenses (TME</a:t>
            </a:r>
            <a:r>
              <a:rPr lang="en-US" sz="2400" dirty="0" smtClean="0"/>
              <a:t>) 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Wrap Up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580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76250" y="617538"/>
            <a:ext cx="8039100" cy="641350"/>
          </a:xfrm>
        </p:spPr>
        <p:txBody>
          <a:bodyPr/>
          <a:lstStyle/>
          <a:p>
            <a:r>
              <a:rPr lang="en-US" altLang="en-US" smtClean="0">
                <a:latin typeface="Cambria" pitchFamily="18" charset="0"/>
                <a:cs typeface="Arial" pitchFamily="34" charset="0"/>
              </a:rPr>
              <a:t>About the Report</a:t>
            </a:r>
          </a:p>
        </p:txBody>
      </p:sp>
      <p:pic>
        <p:nvPicPr>
          <p:cNvPr id="2048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63" t="18359" r="20175" b="14708"/>
          <a:stretch>
            <a:fillRect/>
          </a:stretch>
        </p:blipFill>
        <p:spPr>
          <a:xfrm>
            <a:off x="4402138" y="1800225"/>
            <a:ext cx="4427537" cy="3581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TextBox 8"/>
          <p:cNvSpPr txBox="1">
            <a:spLocks noChangeArrowheads="1"/>
          </p:cNvSpPr>
          <p:nvPr/>
        </p:nvSpPr>
        <p:spPr bwMode="auto">
          <a:xfrm>
            <a:off x="449263" y="1258888"/>
            <a:ext cx="3952875" cy="538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ctr" eaLnBrk="0" hangingPunct="0">
              <a:spcBef>
                <a:spcPct val="20000"/>
              </a:spcBef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MS PGothic" pitchFamily="34" charset="-128"/>
              </a:defRPr>
            </a:lvl1pPr>
            <a:lvl2pPr marL="800100" indent="-34290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altLang="en-US" sz="1800">
                <a:latin typeface="Garamond" pitchFamily="18" charset="0"/>
              </a:rPr>
              <a:t>Report with DataBook and Technical Notes</a:t>
            </a:r>
          </a:p>
          <a:p>
            <a:pPr algn="l"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altLang="en-US" sz="1800">
                <a:latin typeface="Garamond" pitchFamily="18" charset="0"/>
              </a:rPr>
              <a:t>Profiles of MA commercial enrollment by:</a:t>
            </a:r>
          </a:p>
          <a:p>
            <a:pPr lvl="1"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altLang="en-US" sz="1800">
                <a:latin typeface="Garamond" pitchFamily="18" charset="0"/>
              </a:rPr>
              <a:t>Funding source</a:t>
            </a:r>
          </a:p>
          <a:p>
            <a:pPr lvl="1"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altLang="en-US" sz="1800">
                <a:latin typeface="Garamond" pitchFamily="18" charset="0"/>
              </a:rPr>
              <a:t>Managed care type</a:t>
            </a:r>
          </a:p>
          <a:p>
            <a:pPr lvl="1"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altLang="en-US" sz="1800">
                <a:latin typeface="Garamond" pitchFamily="18" charset="0"/>
              </a:rPr>
              <a:t>Market category</a:t>
            </a:r>
          </a:p>
          <a:p>
            <a:pPr algn="l"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altLang="en-US" sz="1800">
                <a:latin typeface="Garamond" pitchFamily="18" charset="0"/>
              </a:rPr>
              <a:t>Enrollment trends in public programs, including MassHealth, Commonwealth Care, and the Medical Security Program</a:t>
            </a:r>
          </a:p>
          <a:p>
            <a:pPr algn="l"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altLang="en-US" sz="1800">
                <a:latin typeface="Garamond" pitchFamily="18" charset="0"/>
              </a:rPr>
              <a:t>Reports enrollment as of the last day of each quarter</a:t>
            </a:r>
          </a:p>
          <a:p>
            <a:pPr algn="l"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altLang="en-US" sz="1800">
                <a:latin typeface="Garamond" pitchFamily="18" charset="0"/>
              </a:rPr>
              <a:t>For July Report, data from Dec. 2013 – March 2015, covering the full ACA adoption period in Massachusetts</a:t>
            </a:r>
          </a:p>
          <a:p>
            <a:pPr algn="l"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altLang="en-US" sz="1800">
                <a:latin typeface="Garamond" pitchFamily="18" charset="0"/>
              </a:rPr>
              <a:t>Released bi-annually starting in July 2015</a:t>
            </a:r>
          </a:p>
          <a:p>
            <a:pPr algn="l" eaLnBrk="1" hangingPunct="1">
              <a:spcBef>
                <a:spcPct val="0"/>
              </a:spcBef>
              <a:buFont typeface="Arial" pitchFamily="34" charset="0"/>
              <a:buChar char="•"/>
            </a:pPr>
            <a:endParaRPr lang="en-US" altLang="en-US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20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49263" y="592138"/>
            <a:ext cx="8039100" cy="64135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Cambria" pitchFamily="18" charset="0"/>
                <a:cs typeface="Arial" pitchFamily="34" charset="0"/>
              </a:rPr>
              <a:t>Enrollment Trends Production Timeline</a:t>
            </a:r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50863" y="1941513"/>
          <a:ext cx="7915275" cy="2237002"/>
        </p:xfrm>
        <a:graphic>
          <a:graphicData uri="http://schemas.openxmlformats.org/drawingml/2006/table">
            <a:tbl>
              <a:tblPr firstRow="1" bandRow="1"/>
              <a:tblGrid>
                <a:gridCol w="3046761"/>
                <a:gridCol w="4868514"/>
              </a:tblGrid>
              <a:tr h="37015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Garamond"/>
                        </a:rPr>
                        <a:t>Date(s)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Garamond"/>
                      </a:endParaRPr>
                    </a:p>
                  </a:txBody>
                  <a:tcPr marL="9524" marR="9524" marT="951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36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Garamond"/>
                        </a:rPr>
                        <a:t>Milestone</a:t>
                      </a:r>
                    </a:p>
                  </a:txBody>
                  <a:tcPr marL="9524" marR="9524" marT="951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36E"/>
                    </a:solidFill>
                  </a:tcPr>
                </a:tc>
              </a:tr>
              <a:tr h="61904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April and May 2015</a:t>
                      </a:r>
                    </a:p>
                  </a:txBody>
                  <a:tcPr marL="9524" marR="9524" marT="951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Verify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enrollment breakouts with individual payers via bi-weekly APCD calls</a:t>
                      </a:r>
                    </a:p>
                  </a:txBody>
                  <a:tcPr marL="85714" marR="9524" marT="951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314276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May 8, 2015</a:t>
                      </a:r>
                    </a:p>
                  </a:txBody>
                  <a:tcPr marL="9524" marR="9524" marT="951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Supplemental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Reports*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due to CHIA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liaison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85714" marR="9524" marT="951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61904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June 2015</a:t>
                      </a:r>
                    </a:p>
                  </a:txBody>
                  <a:tcPr marL="9524" marR="9524" marT="951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Final APCD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summary data sent for payer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review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85714" marR="9524" marT="951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314276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July 2015</a:t>
                      </a:r>
                    </a:p>
                  </a:txBody>
                  <a:tcPr marL="9524" marR="9524" marT="951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"Enrollment Trends"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Report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publication</a:t>
                      </a:r>
                    </a:p>
                  </a:txBody>
                  <a:tcPr marL="85714" marR="9524" marT="951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21527" name="TextBox 2"/>
          <p:cNvSpPr txBox="1">
            <a:spLocks noChangeArrowheads="1"/>
          </p:cNvSpPr>
          <p:nvPr/>
        </p:nvSpPr>
        <p:spPr bwMode="auto">
          <a:xfrm>
            <a:off x="550863" y="4178300"/>
            <a:ext cx="1322387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spcBef>
                <a:spcPct val="20000"/>
              </a:spcBef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sz="1700">
                <a:latin typeface="Garamond" pitchFamily="18" charset="0"/>
              </a:rPr>
              <a:t>*If requested</a:t>
            </a:r>
          </a:p>
        </p:txBody>
      </p:sp>
    </p:spTree>
    <p:extLst>
      <p:ext uri="{BB962C8B-B14F-4D97-AF65-F5344CB8AC3E}">
        <p14:creationId xmlns:p14="http://schemas.microsoft.com/office/powerpoint/2010/main" val="123100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49263" y="584200"/>
            <a:ext cx="8039100" cy="641350"/>
          </a:xfrm>
        </p:spPr>
        <p:txBody>
          <a:bodyPr/>
          <a:lstStyle/>
          <a:p>
            <a:r>
              <a:rPr lang="en-US" altLang="en-US" smtClean="0">
                <a:latin typeface="Cambria" pitchFamily="18" charset="0"/>
                <a:cs typeface="Arial" pitchFamily="34" charset="0"/>
              </a:rPr>
              <a:t>Data Verification: Payer Data Breakouts</a:t>
            </a:r>
          </a:p>
        </p:txBody>
      </p:sp>
      <p:pic>
        <p:nvPicPr>
          <p:cNvPr id="2253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360488"/>
            <a:ext cx="8959850" cy="465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585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49263" y="584200"/>
            <a:ext cx="8039100" cy="641350"/>
          </a:xfrm>
        </p:spPr>
        <p:txBody>
          <a:bodyPr/>
          <a:lstStyle/>
          <a:p>
            <a:r>
              <a:rPr lang="en-US" altLang="en-US" smtClean="0">
                <a:latin typeface="Cambria" pitchFamily="18" charset="0"/>
                <a:cs typeface="Arial" pitchFamily="34" charset="0"/>
              </a:rPr>
              <a:t>Data Verification: Payer Data Breakouts</a:t>
            </a:r>
          </a:p>
        </p:txBody>
      </p:sp>
      <p:pic>
        <p:nvPicPr>
          <p:cNvPr id="2355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360488"/>
            <a:ext cx="8959850" cy="465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0" y="1631289"/>
            <a:ext cx="2194560" cy="994867"/>
          </a:xfrm>
          <a:prstGeom prst="rect">
            <a:avLst/>
          </a:prstGeom>
          <a:noFill/>
          <a:ln w="19050"/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94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49263" y="584200"/>
            <a:ext cx="8039100" cy="641350"/>
          </a:xfrm>
        </p:spPr>
        <p:txBody>
          <a:bodyPr/>
          <a:lstStyle/>
          <a:p>
            <a:r>
              <a:rPr lang="en-US" altLang="en-US" smtClean="0">
                <a:latin typeface="Cambria" pitchFamily="18" charset="0"/>
                <a:cs typeface="Arial" pitchFamily="34" charset="0"/>
              </a:rPr>
              <a:t>Data Verification: Payer Data Breakouts</a:t>
            </a:r>
          </a:p>
        </p:txBody>
      </p:sp>
      <p:pic>
        <p:nvPicPr>
          <p:cNvPr id="2457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360488"/>
            <a:ext cx="8959850" cy="465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2596896"/>
            <a:ext cx="9143999" cy="2809037"/>
          </a:xfrm>
          <a:prstGeom prst="rect">
            <a:avLst/>
          </a:prstGeom>
          <a:noFill/>
          <a:ln w="19050"/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28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49263" y="584200"/>
            <a:ext cx="8039100" cy="641350"/>
          </a:xfrm>
        </p:spPr>
        <p:txBody>
          <a:bodyPr/>
          <a:lstStyle/>
          <a:p>
            <a:r>
              <a:rPr lang="en-US" altLang="en-US" smtClean="0">
                <a:latin typeface="Cambria" pitchFamily="18" charset="0"/>
                <a:cs typeface="Arial" pitchFamily="34" charset="0"/>
              </a:rPr>
              <a:t>Data Verification: Payer Data Breakouts</a:t>
            </a:r>
          </a:p>
        </p:txBody>
      </p:sp>
      <p:pic>
        <p:nvPicPr>
          <p:cNvPr id="2560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360488"/>
            <a:ext cx="8959850" cy="465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5376672"/>
            <a:ext cx="2370125" cy="724205"/>
          </a:xfrm>
          <a:prstGeom prst="rect">
            <a:avLst/>
          </a:prstGeom>
          <a:noFill/>
          <a:ln w="19050"/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50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533400" y="617538"/>
            <a:ext cx="8039100" cy="641350"/>
          </a:xfrm>
        </p:spPr>
        <p:txBody>
          <a:bodyPr/>
          <a:lstStyle/>
          <a:p>
            <a:r>
              <a:rPr lang="en-US" altLang="en-US" smtClean="0">
                <a:latin typeface="Cambria" pitchFamily="18" charset="0"/>
                <a:cs typeface="Arial" pitchFamily="34" charset="0"/>
              </a:rPr>
              <a:t>Additional Questions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49263" y="1722438"/>
            <a:ext cx="8039100" cy="3579812"/>
          </a:xfrm>
        </p:spPr>
        <p:txBody>
          <a:bodyPr/>
          <a:lstStyle/>
          <a:p>
            <a:pPr algn="l"/>
            <a:r>
              <a:rPr lang="en-US" altLang="en-US" sz="1800" smtClean="0">
                <a:latin typeface="Garamond" pitchFamily="18" charset="0"/>
              </a:rPr>
              <a:t>Are there any other questions at this time?</a:t>
            </a:r>
          </a:p>
        </p:txBody>
      </p:sp>
    </p:spTree>
    <p:extLst>
      <p:ext uri="{BB962C8B-B14F-4D97-AF65-F5344CB8AC3E}">
        <p14:creationId xmlns:p14="http://schemas.microsoft.com/office/powerpoint/2010/main" val="266082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49263" y="592138"/>
            <a:ext cx="8039100" cy="64135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Cambria" pitchFamily="18" charset="0"/>
                <a:cs typeface="Times" pitchFamily="18" charset="0"/>
              </a:rPr>
              <a:t>Contact Information</a:t>
            </a:r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49250" y="1493838"/>
            <a:ext cx="4168775" cy="257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/>
          <a:lstStyle>
            <a:lvl1pPr marL="342900" indent="-34290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457200" indent="-4572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2400" b="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altLang="en-US" b="1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General Questions:</a:t>
            </a:r>
          </a:p>
          <a:p>
            <a:pPr algn="l">
              <a:spcBef>
                <a:spcPts val="475"/>
              </a:spcBef>
              <a:defRPr/>
            </a:pPr>
            <a:r>
              <a:rPr lang="en-US" altLang="en-US" dirty="0" smtClean="0">
                <a:latin typeface="Garamond" panose="02020404030301010803" pitchFamily="18" charset="0"/>
              </a:rPr>
              <a:t>Ashley Storms</a:t>
            </a:r>
          </a:p>
          <a:p>
            <a:pPr algn="l">
              <a:spcBef>
                <a:spcPts val="475"/>
              </a:spcBef>
              <a:defRPr/>
            </a:pPr>
            <a:r>
              <a:rPr lang="en-US" altLang="en-US" dirty="0" smtClean="0">
                <a:latin typeface="Garamond" panose="02020404030301010803" pitchFamily="18" charset="0"/>
              </a:rPr>
              <a:t>Health System Policy Analyst</a:t>
            </a:r>
          </a:p>
          <a:p>
            <a:pPr marL="0" indent="0" algn="l">
              <a:spcBef>
                <a:spcPts val="475"/>
              </a:spcBef>
              <a:defRPr/>
            </a:pPr>
            <a:r>
              <a:rPr lang="en-US" altLang="en-US" dirty="0" smtClean="0">
                <a:latin typeface="Garamond" panose="02020404030301010803" pitchFamily="18" charset="0"/>
              </a:rPr>
              <a:t>CHIA Health System Performance Analytic Team</a:t>
            </a:r>
          </a:p>
          <a:p>
            <a:pPr marL="0" indent="0" algn="l">
              <a:spcBef>
                <a:spcPts val="475"/>
              </a:spcBef>
              <a:defRPr/>
            </a:pPr>
            <a:r>
              <a:rPr lang="en-US" altLang="en-US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  <a:hlinkClick r:id="rId3"/>
              </a:rPr>
              <a:t>Ashley.Storms@state.ma.us</a:t>
            </a:r>
            <a:endParaRPr lang="en-US" altLang="en-US" dirty="0" smtClean="0">
              <a:latin typeface="Garamond" panose="02020404030301010803" pitchFamily="18" charset="0"/>
              <a:ea typeface="ＭＳ Ｐゴシック" pitchFamily="34" charset="-128"/>
              <a:cs typeface="Arial" charset="0"/>
            </a:endParaRPr>
          </a:p>
          <a:p>
            <a:pPr marL="0" indent="0" algn="l">
              <a:lnSpc>
                <a:spcPct val="90000"/>
              </a:lnSpc>
              <a:spcBef>
                <a:spcPts val="475"/>
              </a:spcBef>
              <a:defRPr/>
            </a:pPr>
            <a:endParaRPr lang="en-US" altLang="en-US" dirty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7652" name="Content Placeholder 2"/>
          <p:cNvSpPr txBox="1">
            <a:spLocks/>
          </p:cNvSpPr>
          <p:nvPr/>
        </p:nvSpPr>
        <p:spPr bwMode="auto">
          <a:xfrm>
            <a:off x="4648200" y="1493838"/>
            <a:ext cx="4267200" cy="212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MS PGothic" pitchFamily="34" charset="-128"/>
              </a:defRPr>
            </a:lvl1pPr>
            <a:lvl2pPr marL="742950" indent="282575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altLang="en-US" b="1">
                <a:latin typeface="Garamond" pitchFamily="18" charset="0"/>
                <a:cs typeface="Arial" pitchFamily="34" charset="0"/>
              </a:rPr>
              <a:t>Technical Questions: </a:t>
            </a:r>
          </a:p>
          <a:p>
            <a:pPr algn="l" eaLnBrk="1" hangingPunct="1"/>
            <a:r>
              <a:rPr lang="en-US" altLang="en-US">
                <a:latin typeface="Garamond" pitchFamily="18" charset="0"/>
                <a:cs typeface="Arial" pitchFamily="34" charset="0"/>
              </a:rPr>
              <a:t>Cathy Ho</a:t>
            </a:r>
          </a:p>
          <a:p>
            <a:pPr algn="l" eaLnBrk="1" hangingPunct="1"/>
            <a:r>
              <a:rPr lang="en-US" altLang="en-US">
                <a:latin typeface="Garamond" pitchFamily="18" charset="0"/>
                <a:cs typeface="Arial" pitchFamily="34" charset="0"/>
              </a:rPr>
              <a:t>Senior Health Informatics Analyst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>
                <a:latin typeface="Garamond" pitchFamily="18" charset="0"/>
              </a:rPr>
              <a:t>CHIA Health System Performance Analytic Team</a:t>
            </a:r>
            <a:endParaRPr lang="en-US" altLang="en-US">
              <a:latin typeface="Garamond" pitchFamily="18" charset="0"/>
              <a:cs typeface="Arial" pitchFamily="34" charset="0"/>
            </a:endParaRPr>
          </a:p>
          <a:p>
            <a:pPr algn="l" eaLnBrk="1" hangingPunct="1"/>
            <a:r>
              <a:rPr lang="en-US" altLang="en-US">
                <a:latin typeface="Garamond" pitchFamily="18" charset="0"/>
                <a:cs typeface="Arial" pitchFamily="34" charset="0"/>
                <a:hlinkClick r:id="rId4"/>
              </a:rPr>
              <a:t>Cathy.Ho@state.ma.us</a:t>
            </a:r>
            <a:endParaRPr lang="en-US" altLang="en-US">
              <a:latin typeface="Garamond" pitchFamily="18" charset="0"/>
              <a:cs typeface="Arial" pitchFamily="34" charset="0"/>
            </a:endParaRPr>
          </a:p>
          <a:p>
            <a:pPr algn="l" eaLnBrk="1" hangingPunct="1"/>
            <a:endParaRPr lang="en-US" altLang="en-US">
              <a:latin typeface="Garamond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34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49263" y="592138"/>
            <a:ext cx="8039100" cy="64135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Cambria" pitchFamily="18" charset="0"/>
                <a:cs typeface="Arial" pitchFamily="34" charset="0"/>
              </a:rPr>
              <a:t>TME, APM, and RP Timelines</a:t>
            </a:r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28625" y="1350963"/>
            <a:ext cx="8039100" cy="447675"/>
          </a:xfrm>
        </p:spPr>
        <p:txBody>
          <a:bodyPr/>
          <a:lstStyle/>
          <a:p>
            <a:pPr algn="l" eaLnBrk="1" hangingPunct="1"/>
            <a:r>
              <a:rPr lang="en-US" altLang="en-US" sz="1800" b="1" smtClean="0">
                <a:latin typeface="Garamond" pitchFamily="18" charset="0"/>
              </a:rPr>
              <a:t>Total Medical Expenses</a:t>
            </a:r>
          </a:p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49263" y="1639888"/>
          <a:ext cx="8258175" cy="1097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0416"/>
                <a:gridCol w="5427759"/>
              </a:tblGrid>
              <a:tr h="36565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Date(s)</a:t>
                      </a:r>
                      <a:endParaRPr lang="en-US" sz="180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678" marB="45678">
                    <a:solidFill>
                      <a:srgbClr val="00436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Milestone</a:t>
                      </a:r>
                      <a:endParaRPr lang="en-US" sz="180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678" marB="45678">
                    <a:solidFill>
                      <a:srgbClr val="00436E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May 1, 2015</a:t>
                      </a:r>
                      <a:endParaRPr lang="en-US" sz="1800" b="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678" marB="45678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CY 2013 Final TME</a:t>
                      </a:r>
                    </a:p>
                  </a:txBody>
                  <a:tcPr marL="91432" marR="91432" marT="45678" marB="45678" anchor="ctr"/>
                </a:tc>
              </a:tr>
              <a:tr h="36565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May 1, 2015</a:t>
                      </a:r>
                      <a:endParaRPr lang="en-US" sz="180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678" marB="45678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CY 2014 Preliminary TME (with IBNRs applied)</a:t>
                      </a:r>
                    </a:p>
                  </a:txBody>
                  <a:tcPr marL="91432" marR="91432" marT="45678" marB="45678" anchor="ctr"/>
                </a:tc>
              </a:tr>
            </a:tbl>
          </a:graphicData>
        </a:graphic>
      </p:graphicFrame>
      <p:sp>
        <p:nvSpPr>
          <p:cNvPr id="28690" name="Content Placeholder 2"/>
          <p:cNvSpPr txBox="1">
            <a:spLocks/>
          </p:cNvSpPr>
          <p:nvPr/>
        </p:nvSpPr>
        <p:spPr bwMode="auto">
          <a:xfrm>
            <a:off x="428625" y="2924175"/>
            <a:ext cx="80391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ctr" eaLnBrk="0" hangingPunct="0">
              <a:spcBef>
                <a:spcPct val="20000"/>
              </a:spcBef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MS PGothic" pitchFamily="34" charset="-128"/>
              </a:defRPr>
            </a:lvl1pPr>
            <a:lvl2pPr marL="742950" indent="-45720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altLang="en-US" sz="1800" b="1">
                <a:latin typeface="Garamond" pitchFamily="18" charset="0"/>
              </a:rPr>
              <a:t>Alternative Payment Methods</a:t>
            </a:r>
          </a:p>
          <a:p>
            <a:pPr eaLnBrk="1" hangingPunct="1"/>
            <a:endParaRPr lang="en-US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28625" y="3224213"/>
          <a:ext cx="8258175" cy="1097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0416"/>
                <a:gridCol w="5427759"/>
              </a:tblGrid>
              <a:tr h="36565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Date(s)</a:t>
                      </a:r>
                      <a:endParaRPr lang="en-US" sz="180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678" marB="45678">
                    <a:solidFill>
                      <a:srgbClr val="00436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Milestone</a:t>
                      </a:r>
                      <a:endParaRPr lang="en-US" sz="180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678" marB="45678">
                    <a:solidFill>
                      <a:srgbClr val="00436E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May 15, 2015</a:t>
                      </a:r>
                      <a:endParaRPr lang="en-US" sz="1800" b="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678" marB="45678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CY 2014 Legacy APM</a:t>
                      </a:r>
                    </a:p>
                  </a:txBody>
                  <a:tcPr marL="91432" marR="91432" marT="45678" marB="45678" anchor="ctr"/>
                </a:tc>
              </a:tr>
              <a:tr h="36565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May 15, 2015</a:t>
                      </a:r>
                      <a:endParaRPr lang="en-US" sz="180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678" marB="45678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CY 2014</a:t>
                      </a:r>
                      <a:r>
                        <a:rPr lang="en-US" sz="1800" baseline="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 APM Addendum</a:t>
                      </a:r>
                      <a:endParaRPr lang="en-US" sz="1800" dirty="0" smtClean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678" marB="45678" anchor="ctr"/>
                </a:tc>
              </a:tr>
            </a:tbl>
          </a:graphicData>
        </a:graphic>
      </p:graphicFrame>
      <p:sp>
        <p:nvSpPr>
          <p:cNvPr id="28705" name="Content Placeholder 2"/>
          <p:cNvSpPr txBox="1">
            <a:spLocks/>
          </p:cNvSpPr>
          <p:nvPr/>
        </p:nvSpPr>
        <p:spPr bwMode="auto">
          <a:xfrm>
            <a:off x="428625" y="4551363"/>
            <a:ext cx="80391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ctr" eaLnBrk="0" hangingPunct="0">
              <a:spcBef>
                <a:spcPct val="20000"/>
              </a:spcBef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MS PGothic" pitchFamily="34" charset="-128"/>
              </a:defRPr>
            </a:lvl1pPr>
            <a:lvl2pPr marL="742950" indent="-45720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altLang="en-US" sz="1800" b="1">
                <a:latin typeface="Garamond" pitchFamily="18" charset="0"/>
              </a:rPr>
              <a:t>Relative Price</a:t>
            </a:r>
          </a:p>
          <a:p>
            <a:pPr eaLnBrk="1" hangingPunct="1"/>
            <a:endParaRPr lang="en-US" alt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28625" y="4849813"/>
          <a:ext cx="8258175" cy="1463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0416"/>
                <a:gridCol w="5427759"/>
              </a:tblGrid>
              <a:tr h="36591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Date(s)</a:t>
                      </a:r>
                      <a:endParaRPr lang="en-US" sz="180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44" marB="45744">
                    <a:solidFill>
                      <a:srgbClr val="00436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Milestone</a:t>
                      </a:r>
                      <a:endParaRPr lang="en-US" sz="180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44" marB="45744">
                    <a:solidFill>
                      <a:srgbClr val="00436E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June 1, 2015</a:t>
                      </a:r>
                      <a:endParaRPr lang="en-US" sz="1800" b="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44" marB="45744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CY 2014 Hospital Relative</a:t>
                      </a:r>
                      <a:r>
                        <a:rPr lang="en-US" sz="1800" b="0" baseline="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 Price</a:t>
                      </a:r>
                      <a:endParaRPr lang="en-US" sz="1800" b="0" dirty="0" smtClean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44" marB="45744" anchor="ctr"/>
                </a:tc>
              </a:tr>
              <a:tr h="36591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June 1, 2015</a:t>
                      </a:r>
                      <a:endParaRPr lang="en-US" sz="180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44" marB="45744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CY 2013 Physician Group</a:t>
                      </a:r>
                      <a:r>
                        <a:rPr lang="en-US" sz="1800" baseline="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 Relative Price</a:t>
                      </a:r>
                      <a:endParaRPr lang="en-US" sz="1800" dirty="0" smtClean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44" marB="45744" anchor="ctr"/>
                </a:tc>
              </a:tr>
              <a:tr h="36591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June</a:t>
                      </a:r>
                      <a:r>
                        <a:rPr lang="en-US" sz="1800" baseline="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 1, 2015</a:t>
                      </a:r>
                      <a:endParaRPr lang="en-US" sz="1800" dirty="0">
                        <a:latin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91432" marR="91432" marT="45744" marB="45744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aramond" panose="02020404030301010803" pitchFamily="18" charset="0"/>
                          <a:cs typeface="Arial" panose="020B0604020202020204" pitchFamily="34" charset="0"/>
                        </a:rPr>
                        <a:t>CY 2014 Other Provider Relative Price</a:t>
                      </a:r>
                    </a:p>
                  </a:txBody>
                  <a:tcPr marL="91432" marR="91432" marT="45744" marB="45744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46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sz="4800" dirty="0" smtClean="0"/>
              <a:t>May 12, 2015 @ 2:00 pm</a:t>
            </a:r>
          </a:p>
          <a:p>
            <a:pPr algn="ctr"/>
            <a:endParaRPr lang="en-US" sz="4800" dirty="0"/>
          </a:p>
          <a:p>
            <a:pPr algn="ctr"/>
            <a:r>
              <a:rPr lang="en-US" sz="4800" dirty="0" smtClean="0"/>
              <a:t>June 9, 2015 @ 2:00 pm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Housekeeping – Risk Adjustment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Risk Adjustment Lockdown</a:t>
            </a:r>
          </a:p>
          <a:p>
            <a:r>
              <a:rPr lang="en-US" sz="2400" dirty="0" smtClean="0"/>
              <a:t>               Data Due 4/30/2015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All RACP fields and premiums </a:t>
            </a:r>
          </a:p>
          <a:p>
            <a:endParaRPr lang="en-US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Data Extracts</a:t>
            </a:r>
          </a:p>
          <a:p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Risk Adjustment Member Month Tracker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Supplemental Diagnosis Submission Guide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209645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Housekeeping – DOI Reports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Membership Reports</a:t>
            </a:r>
          </a:p>
          <a:p>
            <a:r>
              <a:rPr lang="en-US" dirty="0" smtClean="0"/>
              <a:t>                 Review Logic</a:t>
            </a:r>
          </a:p>
          <a:p>
            <a:r>
              <a:rPr lang="en-US" dirty="0"/>
              <a:t>	</a:t>
            </a:r>
            <a:r>
              <a:rPr lang="en-US" dirty="0" smtClean="0"/>
              <a:t>	    Reply to Liaisons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Reruns based on logic updates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Utilization Reports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Meetings June 3</a:t>
            </a:r>
            <a:r>
              <a:rPr lang="en-US" baseline="30000" dirty="0" smtClean="0"/>
              <a:t>rd</a:t>
            </a:r>
            <a:r>
              <a:rPr lang="en-US" dirty="0" smtClean="0"/>
              <a:t> – June 19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     Pre-meetings the week prior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595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Version 4 Intake Timeline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Version 4 File Submissions DELAYED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New  Production TimeLine</a:t>
            </a:r>
          </a:p>
          <a:p>
            <a:r>
              <a:rPr lang="en-US" dirty="0" smtClean="0"/>
              <a:t>           Supplemental Diagnosis (SD) – Production Starts 7/1/2015</a:t>
            </a:r>
          </a:p>
          <a:p>
            <a:r>
              <a:rPr lang="en-US" dirty="0"/>
              <a:t>	 </a:t>
            </a:r>
            <a:r>
              <a:rPr lang="en-US" dirty="0" smtClean="0"/>
              <a:t>    ME, MC, PC, DC, PV, PR, BP – Production Starts 8/1/2015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Testing TimeLine – June/July 2015</a:t>
            </a:r>
          </a:p>
          <a:p>
            <a:r>
              <a:rPr lang="en-US" dirty="0"/>
              <a:t> </a:t>
            </a:r>
            <a:r>
              <a:rPr lang="en-US" dirty="0" smtClean="0"/>
              <a:t>           Priority – SD, MC, PV, ME followed by all others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606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Version 5 Intake and Beyond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865485"/>
              </p:ext>
            </p:extLst>
          </p:nvPr>
        </p:nvGraphicFramePr>
        <p:xfrm>
          <a:off x="1064871" y="1875094"/>
          <a:ext cx="6551271" cy="28242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5711"/>
                <a:gridCol w="2455560"/>
              </a:tblGrid>
              <a:tr h="2824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MA APCD Intake Process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100">
                          <a:effectLst/>
                        </a:rPr>
                        <a:t>Timeline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4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Data Partners Propose Version 5 Updates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November 2015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4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Proposals Shared/Discussed with Carriers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December 2015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4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Draft Submission Guides published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January 2016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4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Guides Reviewed at Technical Advisory Group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January 2016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4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Carrier Comment Period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January 2016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4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Administrative Bulletin and Guides Adopted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February 2016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4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Development/Testing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March/June 2016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4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Carrier Testing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July 2016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4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MA APCD Intake Version 5 Production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August 2016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85415" y="3531708"/>
            <a:ext cx="184731" cy="846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1841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tabLst>
                <a:tab pos="1841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tabLst>
                <a:tab pos="1841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tabLst>
                <a:tab pos="1841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tabLst>
                <a:tab pos="1841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41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41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41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41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41500" algn="r"/>
              </a:tabLst>
            </a:pP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41500" algn="r"/>
              </a:tabLst>
            </a:pPr>
            <a:r>
              <a:rPr kumimoji="0" lang="en-US" altLang="en-US" sz="11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altLang="en-US" sz="11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altLang="en-US" sz="11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altLang="en-US" sz="11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60698" y="4842302"/>
            <a:ext cx="70605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ea typeface="ＭＳ Ｐゴシック" charset="0"/>
                <a:cs typeface="ＭＳ Ｐゴシック" charset="0"/>
              </a:rPr>
              <a:t>* CHIA 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plans to maintain this timeframe on an annual basis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91925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66713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-366713" y="1403350"/>
            <a:ext cx="9139238" cy="704850"/>
          </a:xfrm>
          <a:prstGeom prst="rect">
            <a:avLst/>
          </a:prstGeom>
        </p:spPr>
        <p:txBody>
          <a:bodyPr anchor="ctr"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b="0" cap="all" spc="300" dirty="0" smtClean="0">
                <a:solidFill>
                  <a:schemeClr val="bg1"/>
                </a:solidFill>
                <a:latin typeface="Arial"/>
                <a:cs typeface="Arial"/>
              </a:rPr>
              <a:t>2015 annual premiums data request</a:t>
            </a:r>
            <a:endParaRPr lang="en-US" b="0" cap="all" spc="3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April 14, 2015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Kevin Meives| </a:t>
            </a:r>
            <a:r>
              <a:rPr lang="en-US" sz="1600" i="1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Senior Health Policy Analyst</a:t>
            </a: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316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49263" y="600075"/>
            <a:ext cx="8039100" cy="64135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Cambria" pitchFamily="18" charset="0"/>
                <a:cs typeface="Arial" pitchFamily="34" charset="0"/>
              </a:rPr>
              <a:t>Annual Premiums Data Request</a:t>
            </a:r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81000" y="1438275"/>
            <a:ext cx="8039100" cy="3579813"/>
          </a:xfrm>
        </p:spPr>
        <p:txBody>
          <a:bodyPr/>
          <a:lstStyle/>
          <a:p>
            <a:pPr algn="l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smtClean="0">
                <a:latin typeface="Garamond" pitchFamily="18" charset="0"/>
                <a:cs typeface="Arial" pitchFamily="34" charset="0"/>
              </a:rPr>
              <a:t>Payer Questions</a:t>
            </a:r>
          </a:p>
          <a:p>
            <a:pPr marL="909638" lvl="2" indent="-342900" eaLnBrk="1" hangingPunct="1">
              <a:lnSpc>
                <a:spcPct val="150000"/>
              </a:lnSpc>
              <a:buFont typeface="Courier New" pitchFamily="49" charset="0"/>
              <a:buChar char="o"/>
            </a:pPr>
            <a:r>
              <a:rPr lang="en-US" altLang="en-US" sz="2000" smtClean="0">
                <a:latin typeface="Garamond" pitchFamily="18" charset="0"/>
                <a:ea typeface="MS PGothic" pitchFamily="34" charset="-128"/>
                <a:cs typeface="Arial" pitchFamily="34" charset="0"/>
              </a:rPr>
              <a:t>Review of First TAG</a:t>
            </a:r>
          </a:p>
          <a:p>
            <a:pPr marL="909638" lvl="2" indent="-342900" eaLnBrk="1" hangingPunct="1">
              <a:lnSpc>
                <a:spcPct val="150000"/>
              </a:lnSpc>
              <a:buFont typeface="Courier New" pitchFamily="49" charset="0"/>
              <a:buChar char="o"/>
            </a:pPr>
            <a:r>
              <a:rPr lang="en-US" altLang="en-US" sz="2000" smtClean="0">
                <a:latin typeface="Garamond" pitchFamily="18" charset="0"/>
                <a:ea typeface="MS PGothic" pitchFamily="34" charset="-128"/>
                <a:cs typeface="Arial" pitchFamily="34" charset="0"/>
              </a:rPr>
              <a:t>Behavioral Health, Dental, and Vision Benefits</a:t>
            </a:r>
          </a:p>
          <a:p>
            <a:pPr marL="909638" lvl="2" indent="-342900" eaLnBrk="1" hangingPunct="1">
              <a:lnSpc>
                <a:spcPct val="150000"/>
              </a:lnSpc>
              <a:buFont typeface="Courier New" pitchFamily="49" charset="0"/>
              <a:buChar char="o"/>
            </a:pPr>
            <a:r>
              <a:rPr lang="en-US" altLang="en-US" sz="2000" smtClean="0">
                <a:latin typeface="Garamond" pitchFamily="18" charset="0"/>
                <a:ea typeface="MS PGothic" pitchFamily="34" charset="-128"/>
                <a:cs typeface="Arial" pitchFamily="34" charset="0"/>
              </a:rPr>
              <a:t>Counting Membership</a:t>
            </a:r>
          </a:p>
          <a:p>
            <a:pPr marL="909638" lvl="2" indent="-342900" eaLnBrk="1" hangingPunct="1">
              <a:lnSpc>
                <a:spcPct val="150000"/>
              </a:lnSpc>
              <a:buFont typeface="Courier New" pitchFamily="49" charset="0"/>
              <a:buChar char="o"/>
            </a:pPr>
            <a:r>
              <a:rPr lang="en-US" altLang="en-US" sz="2000" smtClean="0">
                <a:latin typeface="Garamond" pitchFamily="18" charset="0"/>
                <a:ea typeface="MS PGothic" pitchFamily="34" charset="-128"/>
                <a:cs typeface="Arial" pitchFamily="34" charset="0"/>
              </a:rPr>
              <a:t>Average Employer Size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smtClean="0">
                <a:latin typeface="Garamond" pitchFamily="18" charset="0"/>
                <a:cs typeface="Arial" pitchFamily="34" charset="0"/>
              </a:rPr>
              <a:t>Additional Questions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smtClean="0">
                <a:latin typeface="Garamond" pitchFamily="18" charset="0"/>
                <a:cs typeface="Arial" pitchFamily="34" charset="0"/>
              </a:rPr>
              <a:t>Timeline</a:t>
            </a:r>
          </a:p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79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49263" y="608013"/>
            <a:ext cx="8039100" cy="64135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Cambria" pitchFamily="18" charset="0"/>
                <a:cs typeface="Arial" pitchFamily="34" charset="0"/>
              </a:rPr>
              <a:t>Review of First TAG</a:t>
            </a:r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263" y="1679575"/>
            <a:ext cx="8039100" cy="4637088"/>
          </a:xfrm>
        </p:spPr>
        <p:txBody>
          <a:bodyPr/>
          <a:lstStyle/>
          <a:p>
            <a:pPr marL="0" indent="0" algn="l" eaLnBrk="1" hangingPunct="1">
              <a:lnSpc>
                <a:spcPct val="150000"/>
              </a:lnSpc>
              <a:defRPr/>
            </a:pPr>
            <a:r>
              <a:rPr lang="en-US" altLang="en-US" sz="1800" b="1" u="sng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Question</a:t>
            </a:r>
            <a:r>
              <a:rPr lang="en-US" altLang="en-US" sz="1800" b="1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:  </a:t>
            </a:r>
            <a:r>
              <a:rPr lang="en-US" altLang="en-US" sz="1800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Can payers use the same data submitted last year for 2012 and 2013 in this year’s Request</a:t>
            </a:r>
            <a:r>
              <a:rPr lang="en-US" altLang="en-US" sz="1800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?</a:t>
            </a:r>
            <a:endParaRPr lang="en-US" altLang="en-US" sz="1800" b="1" dirty="0">
              <a:latin typeface="Garamond" panose="02020404030301010803" pitchFamily="18" charset="0"/>
              <a:ea typeface="ＭＳ Ｐゴシック" pitchFamily="34" charset="-128"/>
              <a:cs typeface="Arial" charset="0"/>
            </a:endParaRPr>
          </a:p>
          <a:p>
            <a:pPr marL="0" indent="0" algn="l" eaLnBrk="1" hangingPunct="1">
              <a:lnSpc>
                <a:spcPct val="150000"/>
              </a:lnSpc>
              <a:defRPr/>
            </a:pPr>
            <a:r>
              <a:rPr lang="en-US" altLang="en-US" sz="1800" b="1" u="sng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Answer</a:t>
            </a:r>
            <a:r>
              <a:rPr lang="en-US" altLang="en-US" sz="1800" b="1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:  </a:t>
            </a:r>
            <a:r>
              <a:rPr lang="en-US" altLang="en-US" sz="1800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No.  Please generate fresh data for 2012 and 2013, re-running queries to account for retro-activity, complete run-out, and specification consistency</a:t>
            </a:r>
            <a:r>
              <a:rPr lang="en-US" altLang="en-US" sz="1800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.</a:t>
            </a:r>
          </a:p>
          <a:p>
            <a:pPr marL="0" indent="0" algn="l" eaLnBrk="1" hangingPunct="1">
              <a:lnSpc>
                <a:spcPct val="150000"/>
              </a:lnSpc>
              <a:defRPr/>
            </a:pPr>
            <a:endParaRPr lang="en-US" altLang="en-US" sz="1800" dirty="0">
              <a:latin typeface="Garamond" panose="02020404030301010803" pitchFamily="18" charset="0"/>
              <a:ea typeface="ＭＳ Ｐゴシック" pitchFamily="34" charset="-128"/>
              <a:cs typeface="Arial" charset="0"/>
            </a:endParaRPr>
          </a:p>
          <a:p>
            <a:pPr marL="0" indent="0" algn="l" eaLnBrk="1" hangingPunct="1">
              <a:lnSpc>
                <a:spcPct val="150000"/>
              </a:lnSpc>
              <a:defRPr/>
            </a:pPr>
            <a:r>
              <a:rPr lang="en-US" altLang="en-US" sz="1800" b="1" u="sng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Question</a:t>
            </a:r>
            <a:r>
              <a:rPr lang="en-US" altLang="en-US" sz="1800" b="1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:  </a:t>
            </a:r>
            <a:r>
              <a:rPr lang="en-US" altLang="en-US" sz="1800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CHIA is requesting premiums and claims data be split by </a:t>
            </a:r>
            <a:r>
              <a:rPr lang="en-US" altLang="en-US" sz="1800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fully-insured </a:t>
            </a:r>
            <a:r>
              <a:rPr lang="en-US" altLang="en-US" sz="1800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and self-insured.  Should we go back to 2012 and 2013 and split out that data</a:t>
            </a:r>
            <a:r>
              <a:rPr lang="en-US" altLang="en-US" sz="1800" dirty="0" smtClean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?</a:t>
            </a:r>
            <a:endParaRPr lang="en-US" altLang="en-US" sz="1800" b="1" dirty="0">
              <a:latin typeface="Garamond" panose="02020404030301010803" pitchFamily="18" charset="0"/>
              <a:ea typeface="ＭＳ Ｐゴシック" pitchFamily="34" charset="-128"/>
              <a:cs typeface="Arial" charset="0"/>
            </a:endParaRPr>
          </a:p>
          <a:p>
            <a:pPr marL="0" indent="0" algn="l" eaLnBrk="1" hangingPunct="1">
              <a:lnSpc>
                <a:spcPct val="150000"/>
              </a:lnSpc>
              <a:defRPr/>
            </a:pPr>
            <a:r>
              <a:rPr lang="en-US" altLang="en-US" sz="1800" b="1" u="sng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Answer</a:t>
            </a:r>
            <a:r>
              <a:rPr lang="en-US" altLang="en-US" sz="1800" b="1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:  </a:t>
            </a:r>
            <a:r>
              <a:rPr lang="en-US" altLang="en-US" sz="1800" dirty="0">
                <a:latin typeface="Garamond" panose="02020404030301010803" pitchFamily="18" charset="0"/>
                <a:ea typeface="ＭＳ Ｐゴシック" pitchFamily="34" charset="-128"/>
                <a:cs typeface="Arial" charset="0"/>
              </a:rPr>
              <a:t>Yes. We ask that payers split out claims data by fully- and self-insured for all three years, not just for 2014.</a:t>
            </a:r>
            <a:endParaRPr lang="en-US" altLang="en-US" sz="1800" b="1" dirty="0">
              <a:latin typeface="Garamond" panose="02020404030301010803" pitchFamily="18" charset="0"/>
              <a:ea typeface="ＭＳ Ｐゴシック" pitchFamily="34" charset="-128"/>
              <a:cs typeface="Arial" charset="0"/>
            </a:endParaRPr>
          </a:p>
          <a:p>
            <a:pPr marL="0" indent="0" algn="l" eaLnBrk="1" hangingPunct="1">
              <a:lnSpc>
                <a:spcPct val="150000"/>
              </a:lnSpc>
              <a:defRPr/>
            </a:pPr>
            <a:endParaRPr lang="en-US" altLang="en-US" sz="1800" dirty="0" smtClean="0">
              <a:latin typeface="Garamond" panose="02020404030301010803" pitchFamily="18" charset="0"/>
              <a:ea typeface="ＭＳ Ｐゴシック" pitchFamily="34" charset="-128"/>
              <a:cs typeface="Arial" charset="0"/>
            </a:endParaRPr>
          </a:p>
          <a:p>
            <a:pPr marL="0" indent="0" algn="l" eaLnBrk="1" hangingPunct="1">
              <a:lnSpc>
                <a:spcPct val="150000"/>
              </a:lnSpc>
              <a:defRPr/>
            </a:pPr>
            <a:endParaRPr lang="en-US" altLang="en-US" sz="1800" b="1" dirty="0">
              <a:latin typeface="Garamond" panose="02020404030301010803" pitchFamily="18" charset="0"/>
              <a:ea typeface="ＭＳ Ｐゴシック" pitchFamily="34" charset="-128"/>
              <a:cs typeface="Arial" charset="0"/>
            </a:endParaRPr>
          </a:p>
          <a:p>
            <a:pPr eaLnBrk="1" hangingPunct="1"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61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5237</TotalTime>
  <Words>1173</Words>
  <Application>Microsoft Office PowerPoint</Application>
  <PresentationFormat>On-screen Show (4:3)</PresentationFormat>
  <Paragraphs>253</Paragraphs>
  <Slides>29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FINALPowerPointTEMPLATE</vt:lpstr>
      <vt:lpstr>PowerPoint Presentation</vt:lpstr>
      <vt:lpstr>Agenda</vt:lpstr>
      <vt:lpstr>Housekeeping – Risk Adjustment</vt:lpstr>
      <vt:lpstr>Housekeeping – DOI Reports</vt:lpstr>
      <vt:lpstr>Version 4 Intake Timeline</vt:lpstr>
      <vt:lpstr>Version 5 Intake and Beyond</vt:lpstr>
      <vt:lpstr>PowerPoint Presentation</vt:lpstr>
      <vt:lpstr>Annual Premiums Data Request</vt:lpstr>
      <vt:lpstr>Review of First TAG</vt:lpstr>
      <vt:lpstr>Behavioral Health, Dental, &amp; Vision Expenses</vt:lpstr>
      <vt:lpstr>Counting Membership</vt:lpstr>
      <vt:lpstr>Counting Membership - Example</vt:lpstr>
      <vt:lpstr>Average Employer Size</vt:lpstr>
      <vt:lpstr>Additional Questions</vt:lpstr>
      <vt:lpstr>Timeline</vt:lpstr>
      <vt:lpstr>Contact Information &amp; Request Materials</vt:lpstr>
      <vt:lpstr>PowerPoint Presentation</vt:lpstr>
      <vt:lpstr>CHIA Enrollment Trends Reporting</vt:lpstr>
      <vt:lpstr>CHIA Enrollment Trends Overview</vt:lpstr>
      <vt:lpstr>About the Report</vt:lpstr>
      <vt:lpstr>Enrollment Trends Production Timeline</vt:lpstr>
      <vt:lpstr>Data Verification: Payer Data Breakouts</vt:lpstr>
      <vt:lpstr>Data Verification: Payer Data Breakouts</vt:lpstr>
      <vt:lpstr>Data Verification: Payer Data Breakouts</vt:lpstr>
      <vt:lpstr>Data Verification: Payer Data Breakouts</vt:lpstr>
      <vt:lpstr>Additional Questions</vt:lpstr>
      <vt:lpstr>Contact Information</vt:lpstr>
      <vt:lpstr>TME, APM, and RP Timelines</vt:lpstr>
      <vt:lpstr>Next Meetings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sysadmin</cp:lastModifiedBy>
  <cp:revision>357</cp:revision>
  <cp:lastPrinted>2015-01-13T17:34:28Z</cp:lastPrinted>
  <dcterms:created xsi:type="dcterms:W3CDTF">2014-02-09T20:57:02Z</dcterms:created>
  <dcterms:modified xsi:type="dcterms:W3CDTF">2015-04-14T15:31:47Z</dcterms:modified>
</cp:coreProperties>
</file>