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45" r:id="rId4"/>
    <p:sldId id="364" r:id="rId5"/>
    <p:sldId id="388" r:id="rId6"/>
    <p:sldId id="365" r:id="rId7"/>
    <p:sldId id="390" r:id="rId8"/>
    <p:sldId id="381" r:id="rId9"/>
    <p:sldId id="362" r:id="rId10"/>
    <p:sldId id="389" r:id="rId11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614" y="25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5/12/2015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5/12/2015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7" tIns="45974" rIns="91947" bIns="4597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47" tIns="45974" rIns="91947" bIns="4597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7071" indent="-287334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9340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9075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68811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28547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88283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48018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07756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855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36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i="0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F2D9124-3483-41B1-8530-DA1BD0AA2701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11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71752FE0-4621-4BAA-AE2E-D41161520D73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76E720-A350-4293-926E-84882E5B9C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7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12,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Housekeeping</a:t>
            </a:r>
          </a:p>
          <a:p>
            <a:pPr lvl="0"/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Reminder on Alternative Payment Methods (APM) data collection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Submission Guides – Version 4 </a:t>
            </a:r>
          </a:p>
          <a:p>
            <a:pPr lvl="0"/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Wrap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 – 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Updated </a:t>
            </a:r>
            <a:r>
              <a:rPr lang="en-US" sz="2400" dirty="0" smtClean="0"/>
              <a:t>SAS Data Sets Available from Connector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Next Connector All Carrier Meeting – May 27</a:t>
            </a:r>
            <a:r>
              <a:rPr lang="en-US" sz="2400" baseline="30000" dirty="0" smtClean="0"/>
              <a:t>th</a:t>
            </a: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Supplemental </a:t>
            </a:r>
            <a:r>
              <a:rPr lang="en-US" sz="2400" dirty="0"/>
              <a:t>Diagnosis Submission </a:t>
            </a:r>
            <a:r>
              <a:rPr lang="en-US" sz="2400" dirty="0" smtClean="0"/>
              <a:t>Guide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Member Month Tracker Report Signoff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0964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 – DOI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Membership Reports</a:t>
            </a:r>
          </a:p>
          <a:p>
            <a:r>
              <a:rPr lang="en-US" dirty="0" smtClean="0"/>
              <a:t>                 Review Logic</a:t>
            </a:r>
          </a:p>
          <a:p>
            <a:r>
              <a:rPr lang="en-US" dirty="0"/>
              <a:t>	</a:t>
            </a:r>
            <a:r>
              <a:rPr lang="en-US" dirty="0" smtClean="0"/>
              <a:t>	    Reply to Liaisons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Reruns based on logic updates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Utilization Reports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Meetings June 3</a:t>
            </a:r>
            <a:r>
              <a:rPr lang="en-US" baseline="30000" dirty="0" smtClean="0"/>
              <a:t>rd</a:t>
            </a:r>
            <a:r>
              <a:rPr lang="en-US" dirty="0" smtClean="0"/>
              <a:t> – June 19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     Pre-meetings the week prior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9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mbria" pitchFamily="18" charset="0"/>
                <a:cs typeface="Arial" pitchFamily="34" charset="0"/>
              </a:rPr>
              <a:t>APM and RP Timelines</a:t>
            </a:r>
            <a:endParaRPr lang="en-US" alt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90" name="Content Placeholder 2"/>
          <p:cNvSpPr txBox="1">
            <a:spLocks/>
          </p:cNvSpPr>
          <p:nvPr/>
        </p:nvSpPr>
        <p:spPr bwMode="auto">
          <a:xfrm>
            <a:off x="428625" y="1636551"/>
            <a:ext cx="80391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-45720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altLang="en-US" sz="1800" b="1" dirty="0">
                <a:latin typeface="Garamond" pitchFamily="18" charset="0"/>
              </a:rPr>
              <a:t>Alternative Payment Methods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79032"/>
              </p:ext>
            </p:extLst>
          </p:nvPr>
        </p:nvGraphicFramePr>
        <p:xfrm>
          <a:off x="420688" y="2082639"/>
          <a:ext cx="8258175" cy="109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Date(s)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>
                    <a:solidFill>
                      <a:srgbClr val="00436E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15, 2015</a:t>
                      </a:r>
                      <a:endParaRPr lang="en-US" sz="1800" b="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Legacy APM</a:t>
                      </a:r>
                    </a:p>
                  </a:txBody>
                  <a:tcPr marL="91432" marR="91432" marT="45678" marB="45678" anchor="ctr"/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15,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</a:t>
                      </a:r>
                      <a:r>
                        <a:rPr lang="en-US" sz="18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APM Addendum</a:t>
                      </a:r>
                      <a:endParaRPr lang="en-US" sz="180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 anchor="ctr"/>
                </a:tc>
              </a:tr>
            </a:tbl>
          </a:graphicData>
        </a:graphic>
      </p:graphicFrame>
      <p:sp>
        <p:nvSpPr>
          <p:cNvPr id="28705" name="Content Placeholder 2"/>
          <p:cNvSpPr txBox="1">
            <a:spLocks/>
          </p:cNvSpPr>
          <p:nvPr/>
        </p:nvSpPr>
        <p:spPr bwMode="auto">
          <a:xfrm>
            <a:off x="420688" y="3441021"/>
            <a:ext cx="80391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-45720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altLang="en-US" sz="1800" b="1" dirty="0">
                <a:latin typeface="Garamond" pitchFamily="18" charset="0"/>
              </a:rPr>
              <a:t>Relative Price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490386"/>
              </p:ext>
            </p:extLst>
          </p:nvPr>
        </p:nvGraphicFramePr>
        <p:xfrm>
          <a:off x="420688" y="3907133"/>
          <a:ext cx="8258175" cy="146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6591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Date(s)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>
                    <a:solidFill>
                      <a:srgbClr val="00436E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 1, 2015</a:t>
                      </a:r>
                      <a:endParaRPr lang="en-US" sz="1800" b="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Hospital Relative</a:t>
                      </a:r>
                      <a:r>
                        <a:rPr lang="en-US" sz="1800" b="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Price</a:t>
                      </a:r>
                      <a:endParaRPr lang="en-US" sz="1800" b="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 anchor="ctr"/>
                </a:tc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 1,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2013 Physician Group</a:t>
                      </a:r>
                      <a:r>
                        <a:rPr lang="en-US" sz="18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Relative Price</a:t>
                      </a:r>
                      <a:endParaRPr lang="en-US" sz="180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 anchor="ctr"/>
                </a:tc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en-US" sz="18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1, 2015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Other Provider Relative Price</a:t>
                      </a:r>
                    </a:p>
                  </a:txBody>
                  <a:tcPr marL="91432" marR="91432" marT="45744" marB="4574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4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4 Intake Timeline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Version 4 File Submissions DELAYED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 Production TimeLine</a:t>
            </a:r>
          </a:p>
          <a:p>
            <a:r>
              <a:rPr lang="en-US" dirty="0" smtClean="0"/>
              <a:t>           Supplemental Diagnosis (SD) – Production Starts 7/1/2015</a:t>
            </a:r>
          </a:p>
          <a:p>
            <a:r>
              <a:rPr lang="en-US" dirty="0"/>
              <a:t>	 </a:t>
            </a:r>
            <a:r>
              <a:rPr lang="en-US" dirty="0" smtClean="0"/>
              <a:t>    ME, MC, PC, DC, PV, PR, BP – Production Starts 8/1/2015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Testing TimeLine – June/July 2015</a:t>
            </a:r>
          </a:p>
          <a:p>
            <a:r>
              <a:rPr lang="en-US" dirty="0"/>
              <a:t> </a:t>
            </a:r>
            <a:r>
              <a:rPr lang="en-US" dirty="0" smtClean="0"/>
              <a:t>           Priority – SD, MC, PV, ME followed by all others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0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MC245 – Type of Facility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ea typeface="Calibri"/>
                <a:cs typeface="Times New Roman"/>
              </a:rPr>
              <a:t>‘Type of Facility’ not ‘Type of Service at the Facility’. </a:t>
            </a:r>
            <a:endParaRPr lang="en-US" dirty="0" smtClean="0">
              <a:solidFill>
                <a:srgbClr val="1F497D"/>
              </a:solidFill>
              <a:ea typeface="Calibri"/>
              <a:cs typeface="Times New Roman"/>
            </a:endParaRP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Guidance posted on APCD Submission Guide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‘B’ Level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67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Enrollment Trends Production Timeline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60740"/>
              </p:ext>
            </p:extLst>
          </p:nvPr>
        </p:nvGraphicFramePr>
        <p:xfrm>
          <a:off x="550863" y="1941513"/>
          <a:ext cx="7915275" cy="2237002"/>
        </p:xfrm>
        <a:graphic>
          <a:graphicData uri="http://schemas.openxmlformats.org/drawingml/2006/table">
            <a:tbl>
              <a:tblPr firstRow="1" bandRow="1"/>
              <a:tblGrid>
                <a:gridCol w="3046761"/>
                <a:gridCol w="4868514"/>
              </a:tblGrid>
              <a:tr h="3701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Date(s)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Garamond"/>
                      </a:endParaRPr>
                    </a:p>
                  </a:txBody>
                  <a:tcPr marL="952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Milestone</a:t>
                      </a:r>
                    </a:p>
                  </a:txBody>
                  <a:tcPr marL="952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36E"/>
                    </a:solidFill>
                  </a:tcPr>
                </a:tc>
              </a:tr>
              <a:tr h="6190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May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Verify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enrollment breakouts with individual payers via bi-weekly APCD calls</a:t>
                      </a: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4276"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6190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June 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Final APCD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summary data sent for payer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review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4276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July 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"Enrollment Trends"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Report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publication</a:t>
                      </a: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1527" name="TextBox 2"/>
          <p:cNvSpPr txBox="1">
            <a:spLocks noChangeArrowheads="1"/>
          </p:cNvSpPr>
          <p:nvPr/>
        </p:nvSpPr>
        <p:spPr bwMode="auto">
          <a:xfrm>
            <a:off x="550863" y="4178300"/>
            <a:ext cx="13223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700">
                <a:latin typeface="Garamond" pitchFamily="18" charset="0"/>
              </a:rPr>
              <a:t>*If requested</a:t>
            </a:r>
          </a:p>
        </p:txBody>
      </p:sp>
    </p:spTree>
    <p:extLst>
      <p:ext uri="{BB962C8B-B14F-4D97-AF65-F5344CB8AC3E}">
        <p14:creationId xmlns:p14="http://schemas.microsoft.com/office/powerpoint/2010/main" val="12310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June 9, 2015 @ 2:00 pm</a:t>
            </a:r>
          </a:p>
          <a:p>
            <a:pPr algn="ctr"/>
            <a:endParaRPr lang="en-US" sz="4800" dirty="0"/>
          </a:p>
          <a:p>
            <a:pPr algn="ctr"/>
            <a:r>
              <a:rPr lang="en-US" sz="4000" dirty="0" smtClean="0"/>
              <a:t>July 14, 2015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5300</TotalTime>
  <Words>233</Words>
  <Application>Microsoft Office PowerPoint</Application>
  <PresentationFormat>On-screen Show (4:3)</PresentationFormat>
  <Paragraphs>87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FINALPowerPointTEMPLATE</vt:lpstr>
      <vt:lpstr>PowerPoint Presentation</vt:lpstr>
      <vt:lpstr>Agenda</vt:lpstr>
      <vt:lpstr>Housekeeping – Risk Adjustment</vt:lpstr>
      <vt:lpstr>Housekeeping – DOI Reports</vt:lpstr>
      <vt:lpstr>APM and RP Timelines</vt:lpstr>
      <vt:lpstr>Version 4 Intake Timeline</vt:lpstr>
      <vt:lpstr>MC245 – Type of Facility</vt:lpstr>
      <vt:lpstr>Enrollment Trends Production Timeline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372</cp:revision>
  <cp:lastPrinted>2015-01-13T17:34:28Z</cp:lastPrinted>
  <dcterms:created xsi:type="dcterms:W3CDTF">2014-02-09T20:57:02Z</dcterms:created>
  <dcterms:modified xsi:type="dcterms:W3CDTF">2015-05-12T14:57:13Z</dcterms:modified>
</cp:coreProperties>
</file>