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6" r:id="rId2"/>
    <p:sldId id="257" r:id="rId3"/>
    <p:sldId id="391" r:id="rId4"/>
    <p:sldId id="399" r:id="rId5"/>
    <p:sldId id="392" r:id="rId6"/>
    <p:sldId id="400" r:id="rId7"/>
    <p:sldId id="365" r:id="rId8"/>
    <p:sldId id="394" r:id="rId9"/>
    <p:sldId id="393" r:id="rId10"/>
    <p:sldId id="395" r:id="rId11"/>
    <p:sldId id="396" r:id="rId12"/>
    <p:sldId id="397" r:id="rId13"/>
    <p:sldId id="402" r:id="rId14"/>
    <p:sldId id="403" r:id="rId15"/>
    <p:sldId id="404" r:id="rId16"/>
    <p:sldId id="405" r:id="rId17"/>
    <p:sldId id="406" r:id="rId18"/>
    <p:sldId id="407" r:id="rId19"/>
    <p:sldId id="408" r:id="rId20"/>
    <p:sldId id="409" r:id="rId21"/>
    <p:sldId id="410" r:id="rId22"/>
    <p:sldId id="411" r:id="rId23"/>
    <p:sldId id="345" r:id="rId24"/>
    <p:sldId id="412" r:id="rId25"/>
    <p:sldId id="413" r:id="rId26"/>
    <p:sldId id="362" r:id="rId27"/>
    <p:sldId id="389" r:id="rId28"/>
  </p:sldIdLst>
  <p:sldSz cx="9144000" cy="6858000" type="screen4x3"/>
  <p:notesSz cx="6858000" cy="9236075"/>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460" y="-150"/>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1804"/>
          </a:xfrm>
          <a:prstGeom prst="rect">
            <a:avLst/>
          </a:prstGeom>
        </p:spPr>
        <p:txBody>
          <a:bodyPr vert="horz" lIns="91947" tIns="45974" rIns="91947" bIns="45974"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4" y="0"/>
            <a:ext cx="2971800" cy="461804"/>
          </a:xfrm>
          <a:prstGeom prst="rect">
            <a:avLst/>
          </a:prstGeom>
        </p:spPr>
        <p:txBody>
          <a:bodyPr vert="horz" wrap="square" lIns="91947" tIns="45974" rIns="91947" bIns="45974" numCol="1" anchor="t" anchorCtr="0" compatLnSpc="1">
            <a:prstTxWarp prst="textNoShape">
              <a:avLst/>
            </a:prstTxWarp>
          </a:bodyPr>
          <a:lstStyle>
            <a:lvl1pPr algn="r">
              <a:defRPr sz="1200"/>
            </a:lvl1pPr>
          </a:lstStyle>
          <a:p>
            <a:fld id="{7C334750-2352-4B2E-BA89-7D4D92F6063F}" type="datetimeFigureOut">
              <a:rPr lang="en-US" altLang="en-US"/>
              <a:pPr/>
              <a:t>7/14/2015</a:t>
            </a:fld>
            <a:endParaRPr lang="en-US" altLang="en-US"/>
          </a:p>
        </p:txBody>
      </p:sp>
      <p:sp>
        <p:nvSpPr>
          <p:cNvPr id="4" name="Footer Placeholder 3"/>
          <p:cNvSpPr>
            <a:spLocks noGrp="1"/>
          </p:cNvSpPr>
          <p:nvPr>
            <p:ph type="ftr" sz="quarter" idx="2"/>
          </p:nvPr>
        </p:nvSpPr>
        <p:spPr>
          <a:xfrm>
            <a:off x="1" y="8772669"/>
            <a:ext cx="2971800" cy="461804"/>
          </a:xfrm>
          <a:prstGeom prst="rect">
            <a:avLst/>
          </a:prstGeom>
        </p:spPr>
        <p:txBody>
          <a:bodyPr vert="horz" lIns="91947" tIns="45974" rIns="91947" bIns="45974"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4" y="8772669"/>
            <a:ext cx="2971800" cy="461804"/>
          </a:xfrm>
          <a:prstGeom prst="rect">
            <a:avLst/>
          </a:prstGeom>
        </p:spPr>
        <p:txBody>
          <a:bodyPr vert="horz" wrap="square" lIns="91947" tIns="45974" rIns="91947" bIns="45974"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1804"/>
          </a:xfrm>
          <a:prstGeom prst="rect">
            <a:avLst/>
          </a:prstGeom>
        </p:spPr>
        <p:txBody>
          <a:bodyPr vert="horz" lIns="91947" tIns="45974" rIns="91947" bIns="45974"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884614" y="0"/>
            <a:ext cx="2971800" cy="461804"/>
          </a:xfrm>
          <a:prstGeom prst="rect">
            <a:avLst/>
          </a:prstGeom>
        </p:spPr>
        <p:txBody>
          <a:bodyPr vert="horz" wrap="square" lIns="91947" tIns="45974" rIns="91947" bIns="45974" numCol="1" anchor="t" anchorCtr="0" compatLnSpc="1">
            <a:prstTxWarp prst="textNoShape">
              <a:avLst/>
            </a:prstTxWarp>
          </a:bodyPr>
          <a:lstStyle>
            <a:lvl1pPr algn="r">
              <a:defRPr sz="1200"/>
            </a:lvl1pPr>
          </a:lstStyle>
          <a:p>
            <a:fld id="{CEFC4FF3-F2B4-4986-85D7-E6C0D0EDDD3C}" type="datetimeFigureOut">
              <a:rPr lang="en-US" altLang="en-US"/>
              <a:pPr/>
              <a:t>7/14/2015</a:t>
            </a:fld>
            <a:endParaRPr lang="en-US" altLang="en-US"/>
          </a:p>
        </p:txBody>
      </p:sp>
      <p:sp>
        <p:nvSpPr>
          <p:cNvPr id="4" name="Slide Image Placeholder 3"/>
          <p:cNvSpPr>
            <a:spLocks noGrp="1" noRot="1" noChangeAspect="1"/>
          </p:cNvSpPr>
          <p:nvPr>
            <p:ph type="sldImg" idx="2"/>
          </p:nvPr>
        </p:nvSpPr>
        <p:spPr>
          <a:xfrm>
            <a:off x="1119188" y="692150"/>
            <a:ext cx="4619625" cy="3463925"/>
          </a:xfrm>
          <a:prstGeom prst="rect">
            <a:avLst/>
          </a:prstGeom>
          <a:noFill/>
          <a:ln w="12700">
            <a:solidFill>
              <a:prstClr val="black"/>
            </a:solidFill>
          </a:ln>
        </p:spPr>
        <p:txBody>
          <a:bodyPr vert="horz" lIns="91947" tIns="45974" rIns="91947" bIns="45974" rtlCol="0" anchor="ctr"/>
          <a:lstStyle/>
          <a:p>
            <a:pPr lvl="0"/>
            <a:endParaRPr lang="en-US" noProof="0" smtClean="0"/>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47" tIns="45974" rIns="91947" bIns="4597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772669"/>
            <a:ext cx="2971800" cy="461804"/>
          </a:xfrm>
          <a:prstGeom prst="rect">
            <a:avLst/>
          </a:prstGeom>
        </p:spPr>
        <p:txBody>
          <a:bodyPr vert="horz" lIns="91947" tIns="45974" rIns="91947" bIns="45974"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884614" y="8772669"/>
            <a:ext cx="2971800" cy="461804"/>
          </a:xfrm>
          <a:prstGeom prst="rect">
            <a:avLst/>
          </a:prstGeom>
        </p:spPr>
        <p:txBody>
          <a:bodyPr vert="horz" wrap="square" lIns="91947" tIns="45974" rIns="91947" bIns="45974"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47071" indent="-287334" eaLnBrk="0" hangingPunct="0">
              <a:defRPr sz="2400">
                <a:solidFill>
                  <a:schemeClr val="tx1"/>
                </a:solidFill>
                <a:latin typeface="Calibri" pitchFamily="34" charset="0"/>
                <a:ea typeface="ＭＳ Ｐゴシック" charset="-128"/>
              </a:defRPr>
            </a:lvl2pPr>
            <a:lvl3pPr marL="1149340" indent="-229868" eaLnBrk="0" hangingPunct="0">
              <a:defRPr sz="2400">
                <a:solidFill>
                  <a:schemeClr val="tx1"/>
                </a:solidFill>
                <a:latin typeface="Calibri" pitchFamily="34" charset="0"/>
                <a:ea typeface="ＭＳ Ｐゴシック" charset="-128"/>
              </a:defRPr>
            </a:lvl3pPr>
            <a:lvl4pPr marL="1609075" indent="-229868" eaLnBrk="0" hangingPunct="0">
              <a:defRPr sz="2400">
                <a:solidFill>
                  <a:schemeClr val="tx1"/>
                </a:solidFill>
                <a:latin typeface="Calibri" pitchFamily="34" charset="0"/>
                <a:ea typeface="ＭＳ Ｐゴシック" charset="-128"/>
              </a:defRPr>
            </a:lvl4pPr>
            <a:lvl5pPr marL="2068811" indent="-229868" eaLnBrk="0" hangingPunct="0">
              <a:defRPr sz="2400">
                <a:solidFill>
                  <a:schemeClr val="tx1"/>
                </a:solidFill>
                <a:latin typeface="Calibri" pitchFamily="34" charset="0"/>
                <a:ea typeface="ＭＳ Ｐゴシック" charset="-128"/>
              </a:defRPr>
            </a:lvl5pPr>
            <a:lvl6pPr marL="2528547"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6pPr>
            <a:lvl7pPr marL="2988283"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7pPr>
            <a:lvl8pPr marL="3448018"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8pPr>
            <a:lvl9pPr marL="3907756" indent="-229868" defTabSz="459735"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10089396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12</a:t>
            </a:fld>
            <a:endParaRPr lang="en-US" altLang="en-US"/>
          </a:p>
        </p:txBody>
      </p:sp>
    </p:spTree>
    <p:extLst>
      <p:ext uri="{BB962C8B-B14F-4D97-AF65-F5344CB8AC3E}">
        <p14:creationId xmlns:p14="http://schemas.microsoft.com/office/powerpoint/2010/main" val="2043763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D38FB708-91EE-417D-9996-189F01ADDD55}" type="slidenum">
              <a:rPr lang="en-US" altLang="en-US" smtClean="0"/>
              <a:pPr eaLnBrk="1" hangingPunct="1">
                <a:spcBef>
                  <a:spcPct val="0"/>
                </a:spcBef>
              </a:pPr>
              <a:t>13</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87716EEC-D858-453E-8B32-635F22A089FF}" type="slidenum">
              <a:rPr lang="en-US" altLang="en-US" smtClean="0"/>
              <a:pPr eaLnBrk="1" hangingPunct="1">
                <a:spcBef>
                  <a:spcPct val="0"/>
                </a:spcBef>
              </a:pPr>
              <a:t>14</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5605" indent="-225605">
              <a:spcBef>
                <a:spcPct val="0"/>
              </a:spcBef>
              <a:buFontTx/>
              <a:buAutoNum type="arabicParenR"/>
            </a:pPr>
            <a:endParaRPr lang="en-US" altLang="en-US"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1AC875FC-EF55-4A01-B129-E71E034CE555}" type="slidenum">
              <a:rPr lang="en-US" altLang="en-US" smtClean="0"/>
              <a:pPr eaLnBrk="1" hangingPunct="1">
                <a:spcBef>
                  <a:spcPct val="0"/>
                </a:spcBef>
              </a:pPr>
              <a:t>15</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AD683364-FC43-4812-8522-3EAA2DEC6145}" type="slidenum">
              <a:rPr lang="en-US" altLang="en-US" smtClean="0"/>
              <a:pPr eaLnBrk="1" hangingPunct="1">
                <a:spcBef>
                  <a:spcPct val="0"/>
                </a:spcBef>
              </a:pPr>
              <a:t>16</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008427F3-5F07-461A-AA7F-AD70056148C9}" type="slidenum">
              <a:rPr lang="en-US" altLang="en-US" smtClean="0"/>
              <a:pPr eaLnBrk="1" hangingPunct="1">
                <a:spcBef>
                  <a:spcPct val="0"/>
                </a:spcBef>
              </a:pPr>
              <a:t>17</a:t>
            </a:fld>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38396F42-D340-43A0-B0BA-A60C057A979B}" type="slidenum">
              <a:rPr lang="en-US" altLang="en-US" smtClean="0"/>
              <a:pPr eaLnBrk="1" hangingPunct="1">
                <a:spcBef>
                  <a:spcPct val="0"/>
                </a:spcBef>
              </a:pPr>
              <a:t>18</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5751" indent="-286707" eaLnBrk="0" hangingPunct="0">
              <a:spcBef>
                <a:spcPct val="30000"/>
              </a:spcBef>
              <a:defRPr sz="1200">
                <a:solidFill>
                  <a:schemeClr val="tx1"/>
                </a:solidFill>
                <a:latin typeface="Calibri" pitchFamily="34" charset="0"/>
                <a:ea typeface="ＭＳ Ｐゴシック" pitchFamily="34" charset="-128"/>
              </a:defRPr>
            </a:lvl2pPr>
            <a:lvl3pPr marL="1148394" indent="-228739" eaLnBrk="0" hangingPunct="0">
              <a:spcBef>
                <a:spcPct val="30000"/>
              </a:spcBef>
              <a:defRPr sz="1200">
                <a:solidFill>
                  <a:schemeClr val="tx1"/>
                </a:solidFill>
                <a:latin typeface="Calibri" pitchFamily="34" charset="0"/>
                <a:ea typeface="ＭＳ Ｐゴシック" pitchFamily="34" charset="-128"/>
              </a:defRPr>
            </a:lvl3pPr>
            <a:lvl4pPr marL="1609005" indent="-228739" eaLnBrk="0" hangingPunct="0">
              <a:spcBef>
                <a:spcPct val="30000"/>
              </a:spcBef>
              <a:defRPr sz="1200">
                <a:solidFill>
                  <a:schemeClr val="tx1"/>
                </a:solidFill>
                <a:latin typeface="Calibri" pitchFamily="34" charset="0"/>
                <a:ea typeface="ＭＳ Ｐゴシック" pitchFamily="34" charset="-128"/>
              </a:defRPr>
            </a:lvl4pPr>
            <a:lvl5pPr marL="2068049" indent="-228739" eaLnBrk="0" hangingPunct="0">
              <a:spcBef>
                <a:spcPct val="30000"/>
              </a:spcBef>
              <a:defRPr sz="1200">
                <a:solidFill>
                  <a:schemeClr val="tx1"/>
                </a:solidFill>
                <a:latin typeface="Calibri" pitchFamily="34" charset="0"/>
                <a:ea typeface="ＭＳ Ｐゴシック" pitchFamily="34" charset="-128"/>
              </a:defRPr>
            </a:lvl5pPr>
            <a:lvl6pPr marL="251926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0470"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1681"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72892" indent="-228739"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7AE8F85-6343-4336-B81B-553317BBCDE5}" type="slidenum">
              <a:rPr lang="en-US" altLang="en-US" smtClean="0"/>
              <a:pPr eaLnBrk="1" hangingPunct="1">
                <a:spcBef>
                  <a:spcPct val="0"/>
                </a:spcBef>
              </a:pPr>
              <a:t>19</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33217" indent="-282007" eaLnBrk="0" hangingPunct="0">
              <a:spcBef>
                <a:spcPct val="30000"/>
              </a:spcBef>
              <a:defRPr sz="1200">
                <a:solidFill>
                  <a:schemeClr val="tx1"/>
                </a:solidFill>
                <a:latin typeface="Calibri" pitchFamily="34" charset="0"/>
                <a:ea typeface="ＭＳ Ｐゴシック" pitchFamily="34" charset="-128"/>
              </a:defRPr>
            </a:lvl2pPr>
            <a:lvl3pPr marL="1128027" indent="-225605" eaLnBrk="0" hangingPunct="0">
              <a:spcBef>
                <a:spcPct val="30000"/>
              </a:spcBef>
              <a:defRPr sz="1200">
                <a:solidFill>
                  <a:schemeClr val="tx1"/>
                </a:solidFill>
                <a:latin typeface="Calibri" pitchFamily="34" charset="0"/>
                <a:ea typeface="ＭＳ Ｐゴシック" pitchFamily="34" charset="-128"/>
              </a:defRPr>
            </a:lvl3pPr>
            <a:lvl4pPr marL="1579237" indent="-225605" eaLnBrk="0" hangingPunct="0">
              <a:spcBef>
                <a:spcPct val="30000"/>
              </a:spcBef>
              <a:defRPr sz="1200">
                <a:solidFill>
                  <a:schemeClr val="tx1"/>
                </a:solidFill>
                <a:latin typeface="Calibri" pitchFamily="34" charset="0"/>
                <a:ea typeface="ＭＳ Ｐゴシック" pitchFamily="34" charset="-128"/>
              </a:defRPr>
            </a:lvl4pPr>
            <a:lvl5pPr marL="2030448" indent="-225605" eaLnBrk="0" hangingPunct="0">
              <a:spcBef>
                <a:spcPct val="30000"/>
              </a:spcBef>
              <a:defRPr sz="1200">
                <a:solidFill>
                  <a:schemeClr val="tx1"/>
                </a:solidFill>
                <a:latin typeface="Calibri" pitchFamily="34" charset="0"/>
                <a:ea typeface="ＭＳ Ｐゴシック" pitchFamily="34" charset="-128"/>
              </a:defRPr>
            </a:lvl5pPr>
            <a:lvl6pPr marL="2481659"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32869"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84080"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35291"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7B3F4EB-7F10-49E8-815F-9E456E2AF4AE}" type="slidenum">
              <a:rPr lang="en-US" altLang="en-US" smtClean="0"/>
              <a:pPr eaLnBrk="1" hangingPunct="1">
                <a:spcBef>
                  <a:spcPct val="0"/>
                </a:spcBef>
              </a:pPr>
              <a:t>20</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33217" indent="-282007" eaLnBrk="0" hangingPunct="0">
              <a:spcBef>
                <a:spcPct val="30000"/>
              </a:spcBef>
              <a:defRPr sz="1200">
                <a:solidFill>
                  <a:schemeClr val="tx1"/>
                </a:solidFill>
                <a:latin typeface="Calibri" pitchFamily="34" charset="0"/>
                <a:ea typeface="ＭＳ Ｐゴシック" pitchFamily="34" charset="-128"/>
              </a:defRPr>
            </a:lvl2pPr>
            <a:lvl3pPr marL="1128027" indent="-225605" eaLnBrk="0" hangingPunct="0">
              <a:spcBef>
                <a:spcPct val="30000"/>
              </a:spcBef>
              <a:defRPr sz="1200">
                <a:solidFill>
                  <a:schemeClr val="tx1"/>
                </a:solidFill>
                <a:latin typeface="Calibri" pitchFamily="34" charset="0"/>
                <a:ea typeface="ＭＳ Ｐゴシック" pitchFamily="34" charset="-128"/>
              </a:defRPr>
            </a:lvl3pPr>
            <a:lvl4pPr marL="1579237" indent="-225605" eaLnBrk="0" hangingPunct="0">
              <a:spcBef>
                <a:spcPct val="30000"/>
              </a:spcBef>
              <a:defRPr sz="1200">
                <a:solidFill>
                  <a:schemeClr val="tx1"/>
                </a:solidFill>
                <a:latin typeface="Calibri" pitchFamily="34" charset="0"/>
                <a:ea typeface="ＭＳ Ｐゴシック" pitchFamily="34" charset="-128"/>
              </a:defRPr>
            </a:lvl4pPr>
            <a:lvl5pPr marL="2030448" indent="-225605" eaLnBrk="0" hangingPunct="0">
              <a:spcBef>
                <a:spcPct val="30000"/>
              </a:spcBef>
              <a:defRPr sz="1200">
                <a:solidFill>
                  <a:schemeClr val="tx1"/>
                </a:solidFill>
                <a:latin typeface="Calibri" pitchFamily="34" charset="0"/>
                <a:ea typeface="ＭＳ Ｐゴシック" pitchFamily="34" charset="-128"/>
              </a:defRPr>
            </a:lvl5pPr>
            <a:lvl6pPr marL="2481659"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32869"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84080"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35291"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349900E4-4140-4148-BE27-660D4E7ACE4E}" type="slidenum">
              <a:rPr lang="en-US" altLang="en-US" smtClean="0"/>
              <a:pPr eaLnBrk="1" hangingPunct="1">
                <a:spcBef>
                  <a:spcPct val="0"/>
                </a:spcBef>
              </a:pPr>
              <a:t>21</a:t>
            </a:fld>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33217" indent="-282007" eaLnBrk="0" hangingPunct="0">
              <a:spcBef>
                <a:spcPct val="30000"/>
              </a:spcBef>
              <a:defRPr sz="1200">
                <a:solidFill>
                  <a:schemeClr val="tx1"/>
                </a:solidFill>
                <a:latin typeface="Calibri" pitchFamily="34" charset="0"/>
                <a:ea typeface="ＭＳ Ｐゴシック" pitchFamily="34" charset="-128"/>
              </a:defRPr>
            </a:lvl2pPr>
            <a:lvl3pPr marL="1128027" indent="-225605" eaLnBrk="0" hangingPunct="0">
              <a:spcBef>
                <a:spcPct val="30000"/>
              </a:spcBef>
              <a:defRPr sz="1200">
                <a:solidFill>
                  <a:schemeClr val="tx1"/>
                </a:solidFill>
                <a:latin typeface="Calibri" pitchFamily="34" charset="0"/>
                <a:ea typeface="ＭＳ Ｐゴシック" pitchFamily="34" charset="-128"/>
              </a:defRPr>
            </a:lvl3pPr>
            <a:lvl4pPr marL="1579237" indent="-225605" eaLnBrk="0" hangingPunct="0">
              <a:spcBef>
                <a:spcPct val="30000"/>
              </a:spcBef>
              <a:defRPr sz="1200">
                <a:solidFill>
                  <a:schemeClr val="tx1"/>
                </a:solidFill>
                <a:latin typeface="Calibri" pitchFamily="34" charset="0"/>
                <a:ea typeface="ＭＳ Ｐゴシック" pitchFamily="34" charset="-128"/>
              </a:defRPr>
            </a:lvl4pPr>
            <a:lvl5pPr marL="2030448" indent="-225605" eaLnBrk="0" hangingPunct="0">
              <a:spcBef>
                <a:spcPct val="30000"/>
              </a:spcBef>
              <a:defRPr sz="1200">
                <a:solidFill>
                  <a:schemeClr val="tx1"/>
                </a:solidFill>
                <a:latin typeface="Calibri" pitchFamily="34" charset="0"/>
                <a:ea typeface="ＭＳ Ｐゴシック" pitchFamily="34" charset="-128"/>
              </a:defRPr>
            </a:lvl5pPr>
            <a:lvl6pPr marL="2481659"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32869"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84080"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35291" indent="-225605" defTabSz="451211"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DAC9740C-5829-40A7-892E-1BCBEA8D926B}" type="slidenum">
              <a:rPr lang="en-US" altLang="en-US" smtClean="0"/>
              <a:pPr eaLnBrk="1" hangingPunct="1">
                <a:spcBef>
                  <a:spcPct val="0"/>
                </a:spcBef>
              </a:pPr>
              <a:t>22</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 typeface="Arial" pitchFamily="34" charset="0"/>
              <a:buNone/>
              <a:tabLst/>
              <a:defRPr/>
            </a:pPr>
            <a:endParaRPr lang="en-US" sz="1200" kern="1200" dirty="0" smtClean="0">
              <a:solidFill>
                <a:schemeClr val="tx1"/>
              </a:solidFill>
              <a:effectLst/>
              <a:latin typeface="+mn-lt"/>
              <a:ea typeface="ＭＳ Ｐゴシック" charset="0"/>
              <a:cs typeface="ＭＳ Ｐゴシック" charset="0"/>
            </a:endParaRPr>
          </a:p>
          <a:p>
            <a:pPr>
              <a:buFont typeface="Arial" pitchFamily="34" charset="0"/>
              <a:buNone/>
            </a:pPr>
            <a:endParaRPr lang="en-US" sz="120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23</a:t>
            </a:fld>
            <a:endParaRPr lang="en-US" altLang="en-US"/>
          </a:p>
        </p:txBody>
      </p:sp>
    </p:spTree>
    <p:extLst>
      <p:ext uri="{BB962C8B-B14F-4D97-AF65-F5344CB8AC3E}">
        <p14:creationId xmlns:p14="http://schemas.microsoft.com/office/powerpoint/2010/main" val="7818552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24</a:t>
            </a:fld>
            <a:endParaRPr lang="en-US" altLang="en-US"/>
          </a:p>
        </p:txBody>
      </p:sp>
    </p:spTree>
    <p:extLst>
      <p:ext uri="{BB962C8B-B14F-4D97-AF65-F5344CB8AC3E}">
        <p14:creationId xmlns:p14="http://schemas.microsoft.com/office/powerpoint/2010/main" val="5709544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25</a:t>
            </a:fld>
            <a:endParaRPr lang="en-US" altLang="en-US"/>
          </a:p>
        </p:txBody>
      </p:sp>
    </p:spTree>
    <p:extLst>
      <p:ext uri="{BB962C8B-B14F-4D97-AF65-F5344CB8AC3E}">
        <p14:creationId xmlns:p14="http://schemas.microsoft.com/office/powerpoint/2010/main" val="25436760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26</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85916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85916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ＭＳ Ｐゴシック" charset="0"/>
            </a:endParaRPr>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9862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ＭＳ Ｐゴシック" charset="0"/>
            </a:endParaRPr>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9862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49376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2493767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2004618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Content Slide Text NO LINE">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5" name="Slide Number Placeholder 2"/>
          <p:cNvSpPr>
            <a:spLocks noGrp="1"/>
          </p:cNvSpPr>
          <p:nvPr>
            <p:ph type="sldNum" sz="quarter" idx="10"/>
          </p:nvPr>
        </p:nvSpPr>
        <p:spPr>
          <a:xfrm>
            <a:off x="6702425" y="6465888"/>
            <a:ext cx="2133600" cy="365125"/>
          </a:xfrm>
        </p:spPr>
        <p:txBody>
          <a:bodyPr/>
          <a:lstStyle>
            <a:lvl1pPr>
              <a:defRPr>
                <a:solidFill>
                  <a:srgbClr val="7F7F7F"/>
                </a:solidFill>
              </a:defRPr>
            </a:lvl1pPr>
          </a:lstStyle>
          <a:p>
            <a:pPr>
              <a:defRPr/>
            </a:pPr>
            <a:fld id="{7061D911-36A2-4BC2-BAA2-33E64B932BEB}" type="slidenum">
              <a:rPr lang="en-US" altLang="en-US"/>
              <a:pPr>
                <a:defRPr/>
              </a:pPr>
              <a:t>‹#›</a:t>
            </a:fld>
            <a:endParaRPr lang="en-US" altLang="en-US"/>
          </a:p>
        </p:txBody>
      </p:sp>
    </p:spTree>
    <p:extLst>
      <p:ext uri="{BB962C8B-B14F-4D97-AF65-F5344CB8AC3E}">
        <p14:creationId xmlns:p14="http://schemas.microsoft.com/office/powerpoint/2010/main" val="3304485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9">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July 14,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4 </a:t>
            </a:r>
            <a:r>
              <a:rPr lang="en-US" dirty="0" smtClean="0"/>
              <a:t>Format Testing</a:t>
            </a:r>
            <a:endParaRPr lang="en-US" dirty="0"/>
          </a:p>
        </p:txBody>
      </p:sp>
      <p:sp>
        <p:nvSpPr>
          <p:cNvPr id="3" name="Subtitle 2"/>
          <p:cNvSpPr>
            <a:spLocks noGrp="1"/>
          </p:cNvSpPr>
          <p:nvPr>
            <p:ph type="subTitle" idx="1"/>
          </p:nvPr>
        </p:nvSpPr>
        <p:spPr/>
        <p:txBody>
          <a:bodyPr/>
          <a:lstStyle/>
          <a:p>
            <a:endParaRPr lang="en-US" dirty="0"/>
          </a:p>
          <a:p>
            <a:r>
              <a:rPr lang="en-US" dirty="0"/>
              <a:t>File Types </a:t>
            </a:r>
            <a:r>
              <a:rPr lang="en-US" dirty="0" smtClean="0"/>
              <a:t>that have </a:t>
            </a:r>
            <a:r>
              <a:rPr lang="en-US" dirty="0"/>
              <a:t>not had full edit testing by CHIA </a:t>
            </a:r>
            <a:r>
              <a:rPr lang="en-US" dirty="0" smtClean="0"/>
              <a:t>are: </a:t>
            </a:r>
          </a:p>
          <a:p>
            <a:r>
              <a:rPr lang="en-US" dirty="0"/>
              <a:t>		</a:t>
            </a:r>
            <a:r>
              <a:rPr lang="en-US" b="1" dirty="0" smtClean="0"/>
              <a:t>Dental Claims</a:t>
            </a:r>
          </a:p>
          <a:p>
            <a:r>
              <a:rPr lang="en-US" dirty="0"/>
              <a:t>	</a:t>
            </a:r>
          </a:p>
          <a:p>
            <a:r>
              <a:rPr lang="en-US" dirty="0" smtClean="0"/>
              <a:t>Edits in Place</a:t>
            </a:r>
          </a:p>
          <a:p>
            <a:endParaRPr lang="en-US" dirty="0"/>
          </a:p>
          <a:p>
            <a:r>
              <a:rPr lang="en-US" dirty="0" smtClean="0"/>
              <a:t>Updates Weekly</a:t>
            </a:r>
            <a:endParaRPr lang="en-US" dirty="0"/>
          </a:p>
        </p:txBody>
      </p:sp>
    </p:spTree>
    <p:extLst>
      <p:ext uri="{BB962C8B-B14F-4D97-AF65-F5344CB8AC3E}">
        <p14:creationId xmlns:p14="http://schemas.microsoft.com/office/powerpoint/2010/main" val="60822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4 </a:t>
            </a:r>
            <a:r>
              <a:rPr lang="en-US" dirty="0" smtClean="0"/>
              <a:t>Edit Testing</a:t>
            </a:r>
            <a:endParaRPr lang="en-US" dirty="0"/>
          </a:p>
        </p:txBody>
      </p:sp>
      <p:sp>
        <p:nvSpPr>
          <p:cNvPr id="3" name="Subtitle 2"/>
          <p:cNvSpPr>
            <a:spLocks noGrp="1"/>
          </p:cNvSpPr>
          <p:nvPr>
            <p:ph type="subTitle" idx="1"/>
          </p:nvPr>
        </p:nvSpPr>
        <p:spPr/>
        <p:txBody>
          <a:bodyPr/>
          <a:lstStyle/>
          <a:p>
            <a:r>
              <a:rPr lang="en-US" dirty="0" smtClean="0"/>
              <a:t>Most </a:t>
            </a:r>
            <a:r>
              <a:rPr lang="en-US" dirty="0"/>
              <a:t>File Types have </a:t>
            </a:r>
            <a:r>
              <a:rPr lang="en-US" dirty="0" smtClean="0"/>
              <a:t>had </a:t>
            </a:r>
            <a:r>
              <a:rPr lang="en-US" dirty="0"/>
              <a:t>full edit testing by CHIA.</a:t>
            </a:r>
          </a:p>
          <a:p>
            <a:endParaRPr lang="en-US" dirty="0"/>
          </a:p>
          <a:p>
            <a:r>
              <a:rPr lang="en-US" dirty="0"/>
              <a:t>These are: </a:t>
            </a:r>
          </a:p>
          <a:p>
            <a:r>
              <a:rPr lang="en-US" dirty="0"/>
              <a:t>	</a:t>
            </a:r>
            <a:r>
              <a:rPr lang="en-US" dirty="0" smtClean="0"/>
              <a:t>Medical/Pharmacy Claims</a:t>
            </a:r>
            <a:endParaRPr lang="en-US" dirty="0"/>
          </a:p>
          <a:p>
            <a:r>
              <a:rPr lang="en-US" dirty="0"/>
              <a:t>	</a:t>
            </a:r>
            <a:r>
              <a:rPr lang="en-US" dirty="0" smtClean="0"/>
              <a:t>Supplemental Diagnosis</a:t>
            </a:r>
            <a:endParaRPr lang="en-US" dirty="0"/>
          </a:p>
          <a:p>
            <a:r>
              <a:rPr lang="en-US" dirty="0"/>
              <a:t>	</a:t>
            </a:r>
            <a:r>
              <a:rPr lang="en-US" dirty="0" smtClean="0"/>
              <a:t>Provider </a:t>
            </a:r>
          </a:p>
          <a:p>
            <a:r>
              <a:rPr lang="en-US" dirty="0"/>
              <a:t>	</a:t>
            </a:r>
            <a:r>
              <a:rPr lang="en-US" dirty="0" smtClean="0"/>
              <a:t>Product</a:t>
            </a:r>
          </a:p>
          <a:p>
            <a:r>
              <a:rPr lang="en-US" dirty="0"/>
              <a:t>	</a:t>
            </a:r>
            <a:r>
              <a:rPr lang="en-US" dirty="0" smtClean="0"/>
              <a:t>Member Eligibility</a:t>
            </a:r>
          </a:p>
          <a:p>
            <a:r>
              <a:rPr lang="en-US" dirty="0"/>
              <a:t>	</a:t>
            </a:r>
            <a:r>
              <a:rPr lang="en-US" dirty="0" smtClean="0"/>
              <a:t>Benefit Plan</a:t>
            </a:r>
          </a:p>
          <a:p>
            <a:endParaRPr lang="en-US" dirty="0"/>
          </a:p>
          <a:p>
            <a:r>
              <a:rPr lang="en-US" dirty="0"/>
              <a:t>Edits will be updated </a:t>
            </a:r>
            <a:r>
              <a:rPr lang="en-US" dirty="0" smtClean="0"/>
              <a:t>periodically as carrier testing progresses.</a:t>
            </a:r>
            <a:endParaRPr lang="en-US" dirty="0"/>
          </a:p>
        </p:txBody>
      </p:sp>
    </p:spTree>
    <p:extLst>
      <p:ext uri="{BB962C8B-B14F-4D97-AF65-F5344CB8AC3E}">
        <p14:creationId xmlns:p14="http://schemas.microsoft.com/office/powerpoint/2010/main" val="3629497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4 </a:t>
            </a:r>
            <a:r>
              <a:rPr lang="en-US" dirty="0" smtClean="0"/>
              <a:t>Threshold Testing</a:t>
            </a:r>
            <a:endParaRPr lang="en-US" dirty="0"/>
          </a:p>
        </p:txBody>
      </p:sp>
      <p:sp>
        <p:nvSpPr>
          <p:cNvPr id="3" name="Subtitle 2"/>
          <p:cNvSpPr>
            <a:spLocks noGrp="1"/>
          </p:cNvSpPr>
          <p:nvPr>
            <p:ph type="subTitle" idx="1"/>
          </p:nvPr>
        </p:nvSpPr>
        <p:spPr/>
        <p:txBody>
          <a:bodyPr/>
          <a:lstStyle/>
          <a:p>
            <a:pPr algn="ctr"/>
            <a:endParaRPr lang="en-US" sz="2800" dirty="0" smtClean="0"/>
          </a:p>
          <a:p>
            <a:pPr algn="ctr"/>
            <a:r>
              <a:rPr lang="en-US" sz="2800" dirty="0" smtClean="0"/>
              <a:t>Threshold Testing Not Expected until late July</a:t>
            </a:r>
          </a:p>
          <a:p>
            <a:pPr algn="ctr"/>
            <a:endParaRPr lang="en-US" sz="2800" dirty="0"/>
          </a:p>
          <a:p>
            <a:pPr algn="ctr"/>
            <a:r>
              <a:rPr lang="en-US" sz="2800" dirty="0" smtClean="0"/>
              <a:t>Format/Edit Testing First</a:t>
            </a:r>
          </a:p>
          <a:p>
            <a:pPr algn="ctr"/>
            <a:endParaRPr lang="en-US" sz="2800" dirty="0"/>
          </a:p>
          <a:p>
            <a:pPr algn="ctr"/>
            <a:r>
              <a:rPr lang="en-US" sz="2800" dirty="0" smtClean="0"/>
              <a:t>Contact liaison when Ready</a:t>
            </a:r>
          </a:p>
          <a:p>
            <a:endParaRPr lang="en-US" dirty="0"/>
          </a:p>
          <a:p>
            <a:endParaRPr lang="en-US" dirty="0" smtClean="0"/>
          </a:p>
        </p:txBody>
      </p:sp>
    </p:spTree>
    <p:extLst>
      <p:ext uri="{BB962C8B-B14F-4D97-AF65-F5344CB8AC3E}">
        <p14:creationId xmlns:p14="http://schemas.microsoft.com/office/powerpoint/2010/main" val="1738792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66713"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366713" y="1403350"/>
            <a:ext cx="9139238" cy="892175"/>
          </a:xfrm>
          <a:prstGeom prst="rect">
            <a:avLst/>
          </a:prstGeom>
        </p:spPr>
        <p:txBody>
          <a:bodyPr anchor="ct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b="0" cap="all" spc="300" dirty="0" smtClean="0">
                <a:solidFill>
                  <a:schemeClr val="bg1"/>
                </a:solidFill>
                <a:latin typeface="Arial"/>
                <a:cs typeface="Arial"/>
              </a:rPr>
              <a:t>2015 annual premiums data request</a:t>
            </a:r>
          </a:p>
          <a:p>
            <a:pPr algn="r">
              <a:defRPr/>
            </a:pPr>
            <a:r>
              <a:rPr lang="en-US" sz="2200" b="0" cap="all" spc="300" dirty="0" smtClean="0">
                <a:solidFill>
                  <a:schemeClr val="bg1"/>
                </a:solidFill>
                <a:latin typeface="Arial"/>
                <a:cs typeface="Arial"/>
              </a:rPr>
              <a:t>July Addendum</a:t>
            </a:r>
            <a:endParaRPr lang="en-US" sz="2200" b="0" cap="all" spc="300" dirty="0">
              <a:solidFill>
                <a:schemeClr val="bg1"/>
              </a:solidFill>
              <a:latin typeface="Aria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July 14,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Kevin Meives| </a:t>
            </a:r>
            <a:r>
              <a:rPr lang="en-US" sz="1600" i="1" dirty="0" smtClean="0">
                <a:solidFill>
                  <a:schemeClr val="bg1">
                    <a:lumMod val="65000"/>
                  </a:schemeClr>
                </a:solidFill>
                <a:latin typeface="Arial"/>
                <a:cs typeface="Times New Roman"/>
              </a:rPr>
              <a:t>Senior Health Policy Analyst</a:t>
            </a:r>
            <a:endParaRPr lang="en-US" sz="1600" i="1" dirty="0">
              <a:solidFill>
                <a:schemeClr val="bg1">
                  <a:lumMod val="65000"/>
                </a:schemeClr>
              </a:solidFill>
              <a:latin typeface="Arial"/>
              <a:cs typeface="Times New Roman"/>
            </a:endParaRPr>
          </a:p>
        </p:txBody>
      </p:sp>
    </p:spTree>
    <p:extLst>
      <p:ext uri="{BB962C8B-B14F-4D97-AF65-F5344CB8AC3E}">
        <p14:creationId xmlns:p14="http://schemas.microsoft.com/office/powerpoint/2010/main" val="389367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49263" y="600075"/>
            <a:ext cx="8039100" cy="641350"/>
          </a:xfrm>
        </p:spPr>
        <p:txBody>
          <a:bodyPr/>
          <a:lstStyle/>
          <a:p>
            <a:pPr eaLnBrk="1" hangingPunct="1"/>
            <a:r>
              <a:rPr lang="en-US" altLang="en-US" smtClean="0">
                <a:latin typeface="Cambria" pitchFamily="18" charset="0"/>
                <a:ea typeface="ＭＳ Ｐゴシック" pitchFamily="34" charset="-128"/>
                <a:cs typeface="Arial" charset="0"/>
              </a:rPr>
              <a:t>Annual Premiums Data Request</a:t>
            </a:r>
            <a:br>
              <a:rPr lang="en-US" altLang="en-US" smtClean="0">
                <a:latin typeface="Cambria" pitchFamily="18" charset="0"/>
                <a:ea typeface="ＭＳ Ｐゴシック" pitchFamily="34" charset="-128"/>
                <a:cs typeface="Arial" charset="0"/>
              </a:rPr>
            </a:br>
            <a:r>
              <a:rPr lang="en-US" altLang="en-US" smtClean="0">
                <a:latin typeface="Cambria" pitchFamily="18" charset="0"/>
                <a:ea typeface="ＭＳ Ｐゴシック" pitchFamily="34" charset="-128"/>
                <a:cs typeface="Arial" charset="0"/>
              </a:rPr>
              <a:t>July Addendum</a:t>
            </a:r>
            <a:endParaRPr lang="en-US" altLang="en-US" smtClean="0">
              <a:latin typeface="Arial" charset="0"/>
              <a:ea typeface="ＭＳ Ｐゴシック" pitchFamily="34" charset="-128"/>
              <a:cs typeface="Arial" charset="0"/>
            </a:endParaRPr>
          </a:p>
        </p:txBody>
      </p:sp>
      <p:sp>
        <p:nvSpPr>
          <p:cNvPr id="8195" name="Content Placeholder 2"/>
          <p:cNvSpPr>
            <a:spLocks noGrp="1"/>
          </p:cNvSpPr>
          <p:nvPr>
            <p:ph idx="1"/>
          </p:nvPr>
        </p:nvSpPr>
        <p:spPr>
          <a:xfrm>
            <a:off x="381000" y="1724025"/>
            <a:ext cx="8039100" cy="3219450"/>
          </a:xfrm>
        </p:spPr>
        <p:txBody>
          <a:bodyPr/>
          <a:lstStyle/>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“3R” (Risk Adjustment, Risk Corridor, Reinsurance) Amounts</a:t>
            </a:r>
          </a:p>
          <a:p>
            <a:pPr marL="0" indent="0" algn="l" eaLnBrk="1" hangingPunct="1">
              <a:lnSpc>
                <a:spcPct val="150000"/>
              </a:lnSpc>
              <a:defRPr/>
            </a:pPr>
            <a:endParaRPr lang="en-US" altLang="en-US" dirty="0" smtClean="0">
              <a:latin typeface="Garamond" pitchFamily="18" charset="0"/>
              <a:ea typeface="ＭＳ Ｐゴシック" pitchFamily="34" charset="-128"/>
              <a:cs typeface="Arial" charset="0"/>
            </a:endParaRPr>
          </a:p>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PMPM Verifications</a:t>
            </a:r>
          </a:p>
          <a:p>
            <a:pPr marL="0" indent="0" algn="l" eaLnBrk="1" hangingPunct="1">
              <a:lnSpc>
                <a:spcPct val="150000"/>
              </a:lnSpc>
              <a:defRPr/>
            </a:pPr>
            <a:endParaRPr lang="en-US" altLang="en-US" dirty="0" smtClean="0">
              <a:latin typeface="Garamond" pitchFamily="18" charset="0"/>
              <a:ea typeface="ＭＳ Ｐゴシック" pitchFamily="34" charset="-128"/>
              <a:cs typeface="Arial" charset="0"/>
            </a:endParaRPr>
          </a:p>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Report “Context” Questions</a:t>
            </a:r>
          </a:p>
          <a:p>
            <a:pPr eaLnBrk="1" hangingPunct="1">
              <a:defRPr/>
            </a:pPr>
            <a:endParaRPr lang="en-US" altLang="en-US" dirty="0" smtClean="0">
              <a:latin typeface="Arial" charset="0"/>
              <a:ea typeface="ＭＳ Ｐゴシック" pitchFamily="34" charset="-128"/>
              <a:cs typeface="ＭＳ Ｐゴシック" pitchFamily="34" charset="-128"/>
            </a:endParaRPr>
          </a:p>
        </p:txBody>
      </p:sp>
      <p:sp>
        <p:nvSpPr>
          <p:cNvPr id="4" name="TextBox 3"/>
          <p:cNvSpPr txBox="1"/>
          <p:nvPr/>
        </p:nvSpPr>
        <p:spPr>
          <a:xfrm>
            <a:off x="1525588" y="4824413"/>
            <a:ext cx="6094412" cy="92392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en-US" sz="1800" dirty="0">
                <a:latin typeface="Garamond" panose="02020404030301010803" pitchFamily="18" charset="0"/>
                <a:ea typeface="ＭＳ Ｐゴシック" pitchFamily="34" charset="-128"/>
                <a:cs typeface="Arial" charset="0"/>
              </a:rPr>
              <a:t>If you’ve already received the Addendum, please refer to the file that you received Monday, July 13</a:t>
            </a:r>
            <a:r>
              <a:rPr lang="en-US" sz="1800" baseline="30000" dirty="0">
                <a:latin typeface="Garamond" panose="02020404030301010803" pitchFamily="18" charset="0"/>
                <a:ea typeface="ＭＳ Ｐゴシック" pitchFamily="34" charset="-128"/>
                <a:cs typeface="Arial" charset="0"/>
              </a:rPr>
              <a:t>th</a:t>
            </a:r>
            <a:r>
              <a:rPr lang="en-US" sz="1800" dirty="0">
                <a:latin typeface="Garamond" panose="02020404030301010803" pitchFamily="18" charset="0"/>
                <a:ea typeface="ＭＳ Ｐゴシック" pitchFamily="34" charset="-128"/>
                <a:cs typeface="Arial" charset="0"/>
              </a:rPr>
              <a:t>, and not the earlier version sent Friday, July 10</a:t>
            </a:r>
            <a:r>
              <a:rPr lang="en-US" sz="1800" baseline="30000" dirty="0">
                <a:latin typeface="Garamond" panose="02020404030301010803" pitchFamily="18" charset="0"/>
                <a:ea typeface="ＭＳ Ｐゴシック" pitchFamily="34" charset="-128"/>
                <a:cs typeface="Arial" charset="0"/>
              </a:rPr>
              <a:t>th</a:t>
            </a:r>
            <a:r>
              <a:rPr lang="en-US" sz="1800" dirty="0">
                <a:latin typeface="Garamond" panose="02020404030301010803" pitchFamily="18" charset="0"/>
                <a:ea typeface="ＭＳ Ｐゴシック" pitchFamily="34" charset="-128"/>
                <a:cs typeface="Arial" charset="0"/>
              </a:rPr>
              <a:t>.</a:t>
            </a:r>
            <a:endParaRPr lang="en-US" sz="1800" dirty="0"/>
          </a:p>
        </p:txBody>
      </p:sp>
    </p:spTree>
    <p:extLst>
      <p:ext uri="{BB962C8B-B14F-4D97-AF65-F5344CB8AC3E}">
        <p14:creationId xmlns:p14="http://schemas.microsoft.com/office/powerpoint/2010/main" val="1862734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49263" y="600075"/>
            <a:ext cx="8039100" cy="641350"/>
          </a:xfrm>
        </p:spPr>
        <p:txBody>
          <a:bodyPr/>
          <a:lstStyle/>
          <a:p>
            <a:pPr eaLnBrk="1" hangingPunct="1"/>
            <a:r>
              <a:rPr lang="en-US" altLang="en-US" smtClean="0">
                <a:latin typeface="Cambria" pitchFamily="18" charset="0"/>
                <a:ea typeface="ＭＳ Ｐゴシック" pitchFamily="34" charset="-128"/>
                <a:cs typeface="Arial" charset="0"/>
              </a:rPr>
              <a:t>3R Amounts</a:t>
            </a:r>
            <a:endParaRPr lang="en-US" altLang="en-US" smtClean="0">
              <a:latin typeface="Arial" charset="0"/>
              <a:ea typeface="ＭＳ Ｐゴシック" pitchFamily="34" charset="-128"/>
              <a:cs typeface="Arial" charset="0"/>
            </a:endParaRPr>
          </a:p>
        </p:txBody>
      </p:sp>
      <p:sp>
        <p:nvSpPr>
          <p:cNvPr id="8195" name="Content Placeholder 2"/>
          <p:cNvSpPr>
            <a:spLocks noGrp="1"/>
          </p:cNvSpPr>
          <p:nvPr>
            <p:ph idx="1"/>
          </p:nvPr>
        </p:nvSpPr>
        <p:spPr>
          <a:xfrm>
            <a:off x="381000" y="1600200"/>
            <a:ext cx="8039100" cy="4867275"/>
          </a:xfrm>
        </p:spPr>
        <p:txBody>
          <a:bodyPr/>
          <a:lstStyle/>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CHIA requests that you resubmit</a:t>
            </a:r>
            <a:r>
              <a:rPr lang="en-US" altLang="en-US" b="1" dirty="0" smtClean="0">
                <a:latin typeface="Garamond" pitchFamily="18" charset="0"/>
                <a:ea typeface="ＭＳ Ｐゴシック" pitchFamily="34" charset="-128"/>
                <a:cs typeface="Arial" charset="0"/>
              </a:rPr>
              <a:t> </a:t>
            </a:r>
            <a:r>
              <a:rPr lang="en-US" altLang="en-US" dirty="0" smtClean="0">
                <a:latin typeface="Garamond" pitchFamily="18" charset="0"/>
                <a:ea typeface="ＭＳ Ｐゴシック" pitchFamily="34" charset="-128"/>
                <a:cs typeface="Arial" charset="0"/>
              </a:rPr>
              <a:t>your Annual Premiums Data with the following three changes to tab ‘D1. Fully-Insured’ (</a:t>
            </a:r>
            <a:r>
              <a:rPr lang="en-US" altLang="en-US" i="1" dirty="0" smtClean="0">
                <a:latin typeface="Garamond" pitchFamily="18" charset="0"/>
                <a:ea typeface="ＭＳ Ｐゴシック" pitchFamily="34" charset="-128"/>
                <a:cs typeface="Arial" charset="0"/>
              </a:rPr>
              <a:t>2014 Individual and Small Group market sectors only</a:t>
            </a:r>
            <a:r>
              <a:rPr lang="en-US" altLang="en-US" dirty="0" smtClean="0">
                <a:latin typeface="Garamond" pitchFamily="18" charset="0"/>
                <a:ea typeface="ＭＳ Ｐゴシック" pitchFamily="34" charset="-128"/>
                <a:cs typeface="Arial" charset="0"/>
              </a:rPr>
              <a:t>):</a:t>
            </a:r>
          </a:p>
          <a:p>
            <a:pPr marL="1371600" lvl="2" indent="-457200" eaLnBrk="1" hangingPunct="1">
              <a:lnSpc>
                <a:spcPct val="150000"/>
              </a:lnSpc>
              <a:buFont typeface="Arial" charset="0"/>
              <a:buAutoNum type="arabicParenR"/>
              <a:defRPr/>
            </a:pPr>
            <a:r>
              <a:rPr lang="en-US" altLang="en-US" sz="2000" b="1" dirty="0" smtClean="0">
                <a:latin typeface="Garamond" pitchFamily="18" charset="0"/>
                <a:ea typeface="ＭＳ Ｐゴシック" pitchFamily="34" charset="-128"/>
              </a:rPr>
              <a:t>3R Amounts</a:t>
            </a:r>
          </a:p>
          <a:p>
            <a:pPr lvl="3" eaLnBrk="1" hangingPunct="1">
              <a:lnSpc>
                <a:spcPct val="150000"/>
              </a:lnSpc>
              <a:buFont typeface="Wingdings" panose="05000000000000000000" pitchFamily="2" charset="2"/>
              <a:buChar char="§"/>
              <a:defRPr/>
            </a:pPr>
            <a:r>
              <a:rPr lang="en-US" altLang="en-US" dirty="0" smtClean="0">
                <a:latin typeface="Garamond" pitchFamily="18" charset="0"/>
                <a:ea typeface="ＭＳ Ｐゴシック" pitchFamily="34" charset="-128"/>
              </a:rPr>
              <a:t>Amounts for risk adjustment and transitional reinsurance should </a:t>
            </a:r>
            <a:r>
              <a:rPr lang="en-US" altLang="en-US" i="1" dirty="0" smtClean="0">
                <a:latin typeface="Garamond" pitchFamily="18" charset="0"/>
                <a:ea typeface="ＭＳ Ｐゴシック" pitchFamily="34" charset="-128"/>
              </a:rPr>
              <a:t>not </a:t>
            </a:r>
            <a:r>
              <a:rPr lang="en-US" altLang="en-US" dirty="0" smtClean="0">
                <a:latin typeface="Garamond" pitchFamily="18" charset="0"/>
                <a:ea typeface="ＭＳ Ｐゴシック" pitchFamily="34" charset="-128"/>
              </a:rPr>
              <a:t>reflect the fees for those programs</a:t>
            </a:r>
          </a:p>
          <a:p>
            <a:pPr marL="1371600" lvl="3" indent="-457200" eaLnBrk="1" hangingPunct="1">
              <a:lnSpc>
                <a:spcPct val="150000"/>
              </a:lnSpc>
              <a:buFont typeface="Arial" charset="0"/>
              <a:buAutoNum type="arabicParenR" startAt="2"/>
              <a:tabLst>
                <a:tab pos="1143000" algn="l"/>
              </a:tabLst>
              <a:defRPr/>
            </a:pPr>
            <a:r>
              <a:rPr lang="en-US" altLang="en-US" b="1" dirty="0" smtClean="0">
                <a:latin typeface="Garamond" pitchFamily="18" charset="0"/>
                <a:ea typeface="ＭＳ Ｐゴシック" pitchFamily="34" charset="-128"/>
              </a:rPr>
              <a:t>Updated  premiums net of MLR rebates</a:t>
            </a:r>
          </a:p>
          <a:p>
            <a:pPr marL="1371600" lvl="3" indent="-457200" eaLnBrk="1" hangingPunct="1">
              <a:lnSpc>
                <a:spcPct val="150000"/>
              </a:lnSpc>
              <a:buFont typeface="Arial" charset="0"/>
              <a:buAutoNum type="arabicParenR" startAt="2"/>
              <a:tabLst>
                <a:tab pos="1143000" algn="l"/>
              </a:tabLst>
              <a:defRPr/>
            </a:pPr>
            <a:r>
              <a:rPr lang="en-US" altLang="en-US" b="1" dirty="0" smtClean="0">
                <a:latin typeface="Garamond" pitchFamily="18" charset="0"/>
                <a:ea typeface="ＭＳ Ｐゴシック" pitchFamily="34" charset="-128"/>
              </a:rPr>
              <a:t>Earned Premium amounts should </a:t>
            </a:r>
            <a:r>
              <a:rPr lang="en-US" altLang="en-US" b="1" i="1" dirty="0" smtClean="0">
                <a:latin typeface="Garamond" pitchFamily="18" charset="0"/>
                <a:ea typeface="ＭＳ Ｐゴシック" pitchFamily="34" charset="-128"/>
              </a:rPr>
              <a:t>not </a:t>
            </a:r>
            <a:r>
              <a:rPr lang="en-US" altLang="en-US" b="1" dirty="0" smtClean="0">
                <a:latin typeface="Garamond" pitchFamily="18" charset="0"/>
                <a:ea typeface="ＭＳ Ｐゴシック" pitchFamily="34" charset="-128"/>
              </a:rPr>
              <a:t>reflect risk adjustment amounts</a:t>
            </a:r>
          </a:p>
          <a:p>
            <a:pPr marL="0" indent="0" algn="l" eaLnBrk="1" hangingPunct="1">
              <a:lnSpc>
                <a:spcPct val="150000"/>
              </a:lnSpc>
              <a:defRPr/>
            </a:pPr>
            <a:endParaRPr lang="en-US" altLang="en-US" dirty="0" smtClean="0">
              <a:latin typeface="Garamond" pitchFamily="18" charset="0"/>
              <a:ea typeface="ＭＳ Ｐゴシック" pitchFamily="34" charset="-128"/>
              <a:cs typeface="Arial" charset="0"/>
            </a:endParaRPr>
          </a:p>
          <a:p>
            <a:pPr marL="0" indent="0" algn="l" eaLnBrk="1" hangingPunct="1">
              <a:lnSpc>
                <a:spcPct val="150000"/>
              </a:lnSpc>
              <a:defRPr/>
            </a:pPr>
            <a:endParaRPr lang="en-US" altLang="en-US" dirty="0" smtClean="0">
              <a:latin typeface="Garamond" pitchFamily="18" charset="0"/>
              <a:ea typeface="ＭＳ Ｐゴシック" pitchFamily="34" charset="-128"/>
              <a:cs typeface="Arial" charset="0"/>
            </a:endParaRPr>
          </a:p>
          <a:p>
            <a:pPr eaLnBrk="1" hangingPunct="1">
              <a:defRPr/>
            </a:pPr>
            <a:endParaRPr lang="en-US" altLang="en-US" dirty="0" smtClean="0">
              <a:latin typeface="Arial"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3075470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49263" y="600075"/>
            <a:ext cx="8039100" cy="641350"/>
          </a:xfrm>
        </p:spPr>
        <p:txBody>
          <a:bodyPr/>
          <a:lstStyle/>
          <a:p>
            <a:pPr eaLnBrk="1" hangingPunct="1"/>
            <a:r>
              <a:rPr lang="en-US" altLang="en-US" smtClean="0">
                <a:latin typeface="Cambria" pitchFamily="18" charset="0"/>
                <a:ea typeface="ＭＳ Ｐゴシック" pitchFamily="34" charset="-128"/>
                <a:cs typeface="Arial" charset="0"/>
              </a:rPr>
              <a:t>PMPM Verification</a:t>
            </a:r>
            <a:endParaRPr lang="en-US" altLang="en-US" smtClean="0">
              <a:latin typeface="Arial" charset="0"/>
              <a:ea typeface="ＭＳ Ｐゴシック" pitchFamily="34" charset="-128"/>
              <a:cs typeface="Arial" charset="0"/>
            </a:endParaRPr>
          </a:p>
        </p:txBody>
      </p:sp>
      <p:sp>
        <p:nvSpPr>
          <p:cNvPr id="8195" name="Content Placeholder 2"/>
          <p:cNvSpPr>
            <a:spLocks noGrp="1"/>
          </p:cNvSpPr>
          <p:nvPr>
            <p:ph idx="1"/>
          </p:nvPr>
        </p:nvSpPr>
        <p:spPr>
          <a:xfrm>
            <a:off x="381000" y="1600200"/>
            <a:ext cx="8039100" cy="4867275"/>
          </a:xfrm>
        </p:spPr>
        <p:txBody>
          <a:bodyPr/>
          <a:lstStyle/>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The ‘PMPM  Verification’ tab of the July Addendum contains several key PMPM figures based on the latest payer-submitted data</a:t>
            </a:r>
          </a:p>
          <a:p>
            <a:pPr lvl="2" eaLnBrk="1" hangingPunct="1">
              <a:lnSpc>
                <a:spcPct val="150000"/>
              </a:lnSpc>
              <a:buFont typeface="Courier New" panose="02070309020205020404" pitchFamily="49" charset="0"/>
              <a:buChar char="o"/>
              <a:defRPr/>
            </a:pPr>
            <a:r>
              <a:rPr lang="en-US" altLang="en-US" sz="2000" dirty="0" smtClean="0">
                <a:latin typeface="Garamond" pitchFamily="18" charset="0"/>
                <a:ea typeface="ＭＳ Ｐゴシック" pitchFamily="34" charset="-128"/>
              </a:rPr>
              <a:t>Please review the PMPMs and then in row 32’s drop-down menus, indicate whether the data is correct or has issues</a:t>
            </a:r>
          </a:p>
          <a:p>
            <a:pPr lvl="3" eaLnBrk="1" hangingPunct="1">
              <a:lnSpc>
                <a:spcPct val="150000"/>
              </a:lnSpc>
              <a:buFont typeface="Wingdings" panose="05000000000000000000" pitchFamily="2" charset="2"/>
              <a:buChar char="§"/>
              <a:defRPr/>
            </a:pPr>
            <a:r>
              <a:rPr lang="en-US" altLang="en-US" dirty="0" smtClean="0">
                <a:latin typeface="Garamond" pitchFamily="18" charset="0"/>
                <a:ea typeface="ＭＳ Ｐゴシック" pitchFamily="34" charset="-128"/>
              </a:rPr>
              <a:t>If there any issues, please elaborate in the space provided</a:t>
            </a:r>
          </a:p>
          <a:p>
            <a:pPr marL="1257300" lvl="3" indent="-342900" eaLnBrk="1" hangingPunct="1">
              <a:lnSpc>
                <a:spcPct val="150000"/>
              </a:lnSpc>
              <a:buFont typeface="Courier New" panose="02070309020205020404" pitchFamily="49" charset="0"/>
              <a:buChar char="o"/>
              <a:defRPr/>
            </a:pPr>
            <a:r>
              <a:rPr lang="en-US" altLang="en-US" dirty="0" smtClean="0">
                <a:latin typeface="Garamond" pitchFamily="18" charset="0"/>
                <a:ea typeface="ＭＳ Ｐゴシック" pitchFamily="34" charset="-128"/>
              </a:rPr>
              <a:t>CHIA will assume accuracy if no response is given, though a formal confirmation is appreciated</a:t>
            </a:r>
          </a:p>
          <a:p>
            <a:pPr marL="1371600" lvl="3" indent="0" eaLnBrk="1" hangingPunct="1">
              <a:lnSpc>
                <a:spcPct val="150000"/>
              </a:lnSpc>
              <a:buFont typeface="Arial" charset="0"/>
              <a:buNone/>
              <a:defRPr/>
            </a:pPr>
            <a:endParaRPr lang="en-US" altLang="en-US" dirty="0" smtClean="0">
              <a:latin typeface="Garamond" pitchFamily="18" charset="0"/>
              <a:ea typeface="ＭＳ Ｐゴシック" pitchFamily="34" charset="-128"/>
            </a:endParaRPr>
          </a:p>
          <a:p>
            <a:pPr marL="0" indent="0" algn="l" eaLnBrk="1" hangingPunct="1">
              <a:lnSpc>
                <a:spcPct val="150000"/>
              </a:lnSpc>
              <a:defRPr/>
            </a:pPr>
            <a:endParaRPr lang="en-US" altLang="en-US" dirty="0" smtClean="0">
              <a:latin typeface="Garamond" pitchFamily="18" charset="0"/>
              <a:ea typeface="ＭＳ Ｐゴシック" pitchFamily="34" charset="-128"/>
              <a:cs typeface="Arial" charset="0"/>
            </a:endParaRPr>
          </a:p>
          <a:p>
            <a:pPr eaLnBrk="1" hangingPunct="1">
              <a:defRPr/>
            </a:pPr>
            <a:endParaRPr lang="en-US" altLang="en-US" dirty="0" smtClean="0">
              <a:latin typeface="Arial" charset="0"/>
              <a:ea typeface="ＭＳ Ｐゴシック" pitchFamily="34" charset="-128"/>
              <a:cs typeface="ＭＳ Ｐゴシック" pitchFamily="34" charset="-128"/>
            </a:endParaRPr>
          </a:p>
        </p:txBody>
      </p:sp>
      <p:sp>
        <p:nvSpPr>
          <p:cNvPr id="5" name="TextBox 4"/>
          <p:cNvSpPr txBox="1"/>
          <p:nvPr/>
        </p:nvSpPr>
        <p:spPr>
          <a:xfrm>
            <a:off x="1525588" y="5326063"/>
            <a:ext cx="6094412" cy="64611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en-US" sz="1800" dirty="0">
                <a:latin typeface="Garamond" panose="02020404030301010803" pitchFamily="18" charset="0"/>
                <a:ea typeface="ＭＳ Ｐゴシック" pitchFamily="34" charset="-128"/>
                <a:cs typeface="Arial" charset="0"/>
              </a:rPr>
              <a:t>Please give special attention to the  treatment of scaled premiums and claims using "Percent Benefits Not Carved Out."</a:t>
            </a:r>
            <a:endParaRPr lang="en-US" sz="1800" dirty="0"/>
          </a:p>
        </p:txBody>
      </p:sp>
    </p:spTree>
    <p:extLst>
      <p:ext uri="{BB962C8B-B14F-4D97-AF65-F5344CB8AC3E}">
        <p14:creationId xmlns:p14="http://schemas.microsoft.com/office/powerpoint/2010/main" val="3944615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49263" y="600075"/>
            <a:ext cx="8039100" cy="641350"/>
          </a:xfrm>
        </p:spPr>
        <p:txBody>
          <a:bodyPr/>
          <a:lstStyle/>
          <a:p>
            <a:pPr eaLnBrk="1" hangingPunct="1"/>
            <a:r>
              <a:rPr lang="en-US" altLang="en-US" smtClean="0">
                <a:latin typeface="Cambria" pitchFamily="18" charset="0"/>
                <a:ea typeface="ＭＳ Ｐゴシック" pitchFamily="34" charset="-128"/>
                <a:cs typeface="Arial" charset="0"/>
              </a:rPr>
              <a:t>Context Questions</a:t>
            </a:r>
            <a:endParaRPr lang="en-US" altLang="en-US" smtClean="0">
              <a:latin typeface="Arial" charset="0"/>
              <a:ea typeface="ＭＳ Ｐゴシック" pitchFamily="34" charset="-128"/>
              <a:cs typeface="Arial" charset="0"/>
            </a:endParaRPr>
          </a:p>
        </p:txBody>
      </p:sp>
      <p:sp>
        <p:nvSpPr>
          <p:cNvPr id="11267" name="Content Placeholder 2"/>
          <p:cNvSpPr>
            <a:spLocks noGrp="1"/>
          </p:cNvSpPr>
          <p:nvPr>
            <p:ph idx="1"/>
          </p:nvPr>
        </p:nvSpPr>
        <p:spPr>
          <a:xfrm>
            <a:off x="381000" y="1600200"/>
            <a:ext cx="8039100" cy="4867275"/>
          </a:xfrm>
        </p:spPr>
        <p:txBody>
          <a:bodyPr/>
          <a:lstStyle/>
          <a:p>
            <a:pPr algn="l" eaLnBrk="1" hangingPunct="1">
              <a:lnSpc>
                <a:spcPct val="150000"/>
              </a:lnSpc>
              <a:buFont typeface="Wingdings" pitchFamily="2" charset="2"/>
              <a:buChar char="Ø"/>
            </a:pPr>
            <a:r>
              <a:rPr lang="en-US" altLang="en-US" smtClean="0">
                <a:latin typeface="Garamond" pitchFamily="18" charset="0"/>
                <a:ea typeface="ＭＳ Ｐゴシック" pitchFamily="34" charset="-128"/>
                <a:cs typeface="Arial" charset="0"/>
              </a:rPr>
              <a:t>The final tab of the workbook contains contextual questions on the Annual Data Request and the Massachusetts commercial health insurance market </a:t>
            </a:r>
          </a:p>
          <a:p>
            <a:pPr algn="l" eaLnBrk="1" hangingPunct="1">
              <a:lnSpc>
                <a:spcPct val="150000"/>
              </a:lnSpc>
              <a:buFont typeface="Wingdings" pitchFamily="2" charset="2"/>
              <a:buChar char="Ø"/>
            </a:pPr>
            <a:r>
              <a:rPr lang="en-US" altLang="en-US" smtClean="0">
                <a:latin typeface="Garamond" pitchFamily="18" charset="0"/>
                <a:ea typeface="ＭＳ Ｐゴシック" pitchFamily="34" charset="-128"/>
                <a:cs typeface="Arial" charset="0"/>
              </a:rPr>
              <a:t>Responses to these questions will be used to inform CHIA’s statewide results	</a:t>
            </a:r>
          </a:p>
          <a:p>
            <a:pPr lvl="2" eaLnBrk="1" hangingPunct="1">
              <a:lnSpc>
                <a:spcPct val="150000"/>
              </a:lnSpc>
              <a:buFont typeface="Courier New" pitchFamily="49" charset="0"/>
              <a:buChar char="o"/>
            </a:pPr>
            <a:r>
              <a:rPr lang="en-US" altLang="en-US" sz="2000" smtClean="0">
                <a:latin typeface="Garamond" pitchFamily="18" charset="0"/>
                <a:ea typeface="ＭＳ Ｐゴシック" pitchFamily="34" charset="-128"/>
              </a:rPr>
              <a:t>Questions are not necessarily reflective of final results, nor of CHIA's official position</a:t>
            </a:r>
          </a:p>
          <a:p>
            <a:pPr lvl="2" eaLnBrk="1" hangingPunct="1">
              <a:lnSpc>
                <a:spcPct val="150000"/>
              </a:lnSpc>
              <a:buFont typeface="Courier New" pitchFamily="49" charset="0"/>
              <a:buChar char="o"/>
            </a:pPr>
            <a:r>
              <a:rPr lang="en-US" altLang="en-US" sz="2000" smtClean="0">
                <a:latin typeface="Garamond" pitchFamily="18" charset="0"/>
                <a:ea typeface="ＭＳ Ｐゴシック" pitchFamily="34" charset="-128"/>
              </a:rPr>
              <a:t>Responses will not be identified by payer in any reporting</a:t>
            </a:r>
          </a:p>
          <a:p>
            <a:pPr eaLnBrk="1" hangingPunct="1"/>
            <a:endParaRPr lang="en-US" altLang="en-US" smtClean="0">
              <a:latin typeface="Arial" charset="0"/>
              <a:ea typeface="ＭＳ Ｐゴシック" pitchFamily="34" charset="-128"/>
              <a:cs typeface="ＭＳ Ｐゴシック" pitchFamily="34" charset="-128"/>
            </a:endParaRPr>
          </a:p>
        </p:txBody>
      </p:sp>
      <p:sp>
        <p:nvSpPr>
          <p:cNvPr id="4" name="TextBox 3"/>
          <p:cNvSpPr txBox="1"/>
          <p:nvPr/>
        </p:nvSpPr>
        <p:spPr>
          <a:xfrm>
            <a:off x="1401763" y="5524500"/>
            <a:ext cx="6094412" cy="64611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en-US" sz="1800" dirty="0">
                <a:latin typeface="Garamond" panose="02020404030301010803" pitchFamily="18" charset="0"/>
                <a:ea typeface="ＭＳ Ｐゴシック" pitchFamily="34" charset="-128"/>
                <a:cs typeface="Arial" charset="0"/>
              </a:rPr>
              <a:t>Responses are optional, though requested by the same date as the 3R and PMPM Verification submissions.</a:t>
            </a:r>
            <a:endParaRPr lang="en-US" sz="1800" dirty="0"/>
          </a:p>
        </p:txBody>
      </p:sp>
    </p:spTree>
    <p:extLst>
      <p:ext uri="{BB962C8B-B14F-4D97-AF65-F5344CB8AC3E}">
        <p14:creationId xmlns:p14="http://schemas.microsoft.com/office/powerpoint/2010/main" val="14677146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49263" y="600075"/>
            <a:ext cx="8039100" cy="641350"/>
          </a:xfrm>
        </p:spPr>
        <p:txBody>
          <a:bodyPr/>
          <a:lstStyle/>
          <a:p>
            <a:pPr eaLnBrk="1" hangingPunct="1"/>
            <a:r>
              <a:rPr lang="en-US" altLang="en-US" smtClean="0">
                <a:latin typeface="Cambria" pitchFamily="18" charset="0"/>
                <a:ea typeface="ＭＳ Ｐゴシック" pitchFamily="34" charset="-128"/>
                <a:cs typeface="Arial" charset="0"/>
              </a:rPr>
              <a:t>Timeline and Questions</a:t>
            </a:r>
            <a:endParaRPr lang="en-US" altLang="en-US" smtClean="0">
              <a:latin typeface="Arial" charset="0"/>
              <a:ea typeface="ＭＳ Ｐゴシック" pitchFamily="34" charset="-128"/>
              <a:cs typeface="Arial" charset="0"/>
            </a:endParaRPr>
          </a:p>
        </p:txBody>
      </p:sp>
      <p:sp>
        <p:nvSpPr>
          <p:cNvPr id="8195" name="Content Placeholder 2"/>
          <p:cNvSpPr>
            <a:spLocks noGrp="1"/>
          </p:cNvSpPr>
          <p:nvPr>
            <p:ph idx="1"/>
          </p:nvPr>
        </p:nvSpPr>
        <p:spPr>
          <a:xfrm>
            <a:off x="449263" y="1600200"/>
            <a:ext cx="8039100" cy="4867275"/>
          </a:xfrm>
        </p:spPr>
        <p:txBody>
          <a:bodyPr/>
          <a:lstStyle/>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CHIA requests that all data submissions and responses be delivered to Dianna Welch of Oliver Wyman Actuarial Consulting - at dianna.welch@oliverwyman.com - by </a:t>
            </a:r>
            <a:r>
              <a:rPr lang="en-US" altLang="en-US" b="1" dirty="0" smtClean="0">
                <a:latin typeface="Garamond" pitchFamily="18" charset="0"/>
                <a:ea typeface="ＭＳ Ｐゴシック" pitchFamily="34" charset="-128"/>
                <a:cs typeface="Arial" charset="0"/>
              </a:rPr>
              <a:t>Tuesday, July 28th at 5pm</a:t>
            </a:r>
            <a:endParaRPr lang="en-US" altLang="en-US" dirty="0" smtClean="0">
              <a:latin typeface="Garamond" pitchFamily="18" charset="0"/>
              <a:ea typeface="ＭＳ Ｐゴシック" pitchFamily="34" charset="-128"/>
              <a:cs typeface="Arial" charset="0"/>
            </a:endParaRPr>
          </a:p>
          <a:p>
            <a:pPr algn="l" eaLnBrk="1" hangingPunct="1">
              <a:lnSpc>
                <a:spcPct val="150000"/>
              </a:lnSpc>
              <a:buFont typeface="Wingdings" pitchFamily="2" charset="2"/>
              <a:buChar char="Ø"/>
              <a:defRPr/>
            </a:pPr>
            <a:endParaRPr lang="en-US" altLang="en-US" dirty="0">
              <a:latin typeface="Garamond" pitchFamily="18" charset="0"/>
              <a:ea typeface="ＭＳ Ｐゴシック" pitchFamily="34" charset="-128"/>
              <a:cs typeface="Arial" charset="0"/>
            </a:endParaRPr>
          </a:p>
          <a:p>
            <a:pPr algn="l" eaLnBrk="1" hangingPunct="1">
              <a:lnSpc>
                <a:spcPct val="150000"/>
              </a:lnSpc>
              <a:buFont typeface="Wingdings" pitchFamily="2" charset="2"/>
              <a:buChar char="Ø"/>
              <a:defRPr/>
            </a:pPr>
            <a:endParaRPr lang="en-US" altLang="en-US" dirty="0" smtClean="0">
              <a:latin typeface="Garamond" pitchFamily="18" charset="0"/>
              <a:ea typeface="ＭＳ Ｐゴシック" pitchFamily="34" charset="-128"/>
              <a:cs typeface="Arial" charset="0"/>
            </a:endParaRPr>
          </a:p>
          <a:p>
            <a:pPr algn="l" eaLnBrk="1" hangingPunct="1">
              <a:lnSpc>
                <a:spcPct val="150000"/>
              </a:lnSpc>
              <a:buFont typeface="Wingdings" pitchFamily="2" charset="2"/>
              <a:buChar char="Ø"/>
              <a:defRPr/>
            </a:pPr>
            <a:endParaRPr lang="en-US" altLang="en-US" dirty="0">
              <a:latin typeface="Garamond" pitchFamily="18" charset="0"/>
              <a:ea typeface="ＭＳ Ｐゴシック" pitchFamily="34" charset="-128"/>
              <a:cs typeface="Arial" charset="0"/>
            </a:endParaRPr>
          </a:p>
          <a:p>
            <a:pPr algn="l" eaLnBrk="1" hangingPunct="1">
              <a:lnSpc>
                <a:spcPct val="150000"/>
              </a:lnSpc>
              <a:buFont typeface="Wingdings" pitchFamily="2" charset="2"/>
              <a:buChar char="Ø"/>
              <a:defRPr/>
            </a:pPr>
            <a:r>
              <a:rPr lang="en-US" altLang="en-US" dirty="0" smtClean="0">
                <a:latin typeface="Garamond" pitchFamily="18" charset="0"/>
                <a:ea typeface="ＭＳ Ｐゴシック" pitchFamily="34" charset="-128"/>
                <a:cs typeface="Arial" charset="0"/>
              </a:rPr>
              <a:t>Please direct any questions to Dianna Welch at dianna.welch@oliverwyman.com or at (414) 277-4657</a:t>
            </a:r>
          </a:p>
          <a:p>
            <a:pPr marL="0" indent="0" algn="l" eaLnBrk="1" hangingPunct="1">
              <a:lnSpc>
                <a:spcPct val="150000"/>
              </a:lnSpc>
              <a:defRPr/>
            </a:pPr>
            <a:endParaRPr lang="en-US" altLang="en-US" dirty="0" smtClean="0">
              <a:latin typeface="Garamond" pitchFamily="18" charset="0"/>
              <a:ea typeface="ＭＳ Ｐゴシック" pitchFamily="34" charset="-128"/>
              <a:cs typeface="Arial" charset="0"/>
            </a:endParaRPr>
          </a:p>
          <a:p>
            <a:pPr eaLnBrk="1" hangingPunct="1">
              <a:defRPr/>
            </a:pPr>
            <a:endParaRPr lang="en-US" altLang="en-US" dirty="0" smtClean="0">
              <a:latin typeface="Arial" charset="0"/>
              <a:ea typeface="ＭＳ Ｐゴシック" pitchFamily="34" charset="-128"/>
              <a:cs typeface="ＭＳ Ｐゴシック" pitchFamily="34" charset="-128"/>
            </a:endParaRPr>
          </a:p>
        </p:txBody>
      </p:sp>
      <p:sp>
        <p:nvSpPr>
          <p:cNvPr id="6" name="TextBox 5"/>
          <p:cNvSpPr txBox="1"/>
          <p:nvPr/>
        </p:nvSpPr>
        <p:spPr>
          <a:xfrm>
            <a:off x="1477963" y="3295650"/>
            <a:ext cx="6094412" cy="92392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en-US" sz="1800" dirty="0">
                <a:latin typeface="Garamond" panose="02020404030301010803" pitchFamily="18" charset="0"/>
                <a:ea typeface="ＭＳ Ｐゴシック" pitchFamily="34" charset="-128"/>
                <a:cs typeface="Arial" charset="0"/>
              </a:rPr>
              <a:t>Please submit both your last Premiums Submission (now including 3R data) and the July Addendum workbook (with any responses or comments) by this time.</a:t>
            </a:r>
            <a:endParaRPr lang="en-US" sz="1800" dirty="0"/>
          </a:p>
        </p:txBody>
      </p:sp>
    </p:spTree>
    <p:extLst>
      <p:ext uri="{BB962C8B-B14F-4D97-AF65-F5344CB8AC3E}">
        <p14:creationId xmlns:p14="http://schemas.microsoft.com/office/powerpoint/2010/main" val="24139967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66713"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366713" y="1403350"/>
            <a:ext cx="9139238" cy="892175"/>
          </a:xfrm>
          <a:prstGeom prst="rect">
            <a:avLst/>
          </a:prstGeom>
        </p:spPr>
        <p:txBody>
          <a:bodyPr anchor="ct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b="0" cap="all" spc="300" dirty="0" smtClean="0">
                <a:solidFill>
                  <a:schemeClr val="bg1"/>
                </a:solidFill>
                <a:latin typeface="Arial"/>
                <a:cs typeface="Arial"/>
              </a:rPr>
              <a:t>Enrollment Trends</a:t>
            </a:r>
          </a:p>
          <a:p>
            <a:pPr algn="r">
              <a:defRPr/>
            </a:pPr>
            <a:r>
              <a:rPr lang="en-US" sz="2200" b="0" cap="all" spc="300" dirty="0" smtClean="0">
                <a:solidFill>
                  <a:schemeClr val="bg1"/>
                </a:solidFill>
                <a:latin typeface="Arial"/>
                <a:cs typeface="Arial"/>
              </a:rPr>
              <a:t>July 2015 edition</a:t>
            </a:r>
            <a:endParaRPr lang="en-US" sz="2200" b="0" cap="all" spc="300" dirty="0">
              <a:solidFill>
                <a:schemeClr val="bg1"/>
              </a:solidFill>
              <a:latin typeface="Aria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July 14,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Ashley Storms| </a:t>
            </a:r>
            <a:r>
              <a:rPr lang="en-US" sz="1600" i="1" dirty="0" smtClean="0">
                <a:solidFill>
                  <a:schemeClr val="bg1">
                    <a:lumMod val="65000"/>
                  </a:schemeClr>
                </a:solidFill>
                <a:latin typeface="Arial"/>
                <a:cs typeface="Times New Roman"/>
              </a:rPr>
              <a:t>Health Policy Analyst</a:t>
            </a:r>
            <a:endParaRPr lang="en-US" sz="1600" i="1" dirty="0">
              <a:solidFill>
                <a:schemeClr val="bg1">
                  <a:lumMod val="65000"/>
                </a:schemeClr>
              </a:solidFill>
              <a:latin typeface="Arial"/>
              <a:cs typeface="Times New Roman"/>
            </a:endParaRPr>
          </a:p>
        </p:txBody>
      </p:sp>
    </p:spTree>
    <p:extLst>
      <p:ext uri="{BB962C8B-B14F-4D97-AF65-F5344CB8AC3E}">
        <p14:creationId xmlns:p14="http://schemas.microsoft.com/office/powerpoint/2010/main" val="2048636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p:txBody>
          <a:bodyPr/>
          <a:lstStyle/>
          <a:p>
            <a:pPr marL="342900" indent="-342900">
              <a:buFont typeface="Arial" pitchFamily="34" charset="0"/>
              <a:buChar char="•"/>
            </a:pPr>
            <a:r>
              <a:rPr lang="en-US" dirty="0" smtClean="0"/>
              <a:t>Compliance</a:t>
            </a:r>
            <a:endParaRPr lang="en-US" dirty="0"/>
          </a:p>
          <a:p>
            <a:pPr marL="342900" lvl="0" indent="-342900">
              <a:buFont typeface="Arial" panose="020B0604020202020204" pitchFamily="34" charset="0"/>
              <a:buChar char="•"/>
            </a:pPr>
            <a:endParaRPr lang="en-US" dirty="0"/>
          </a:p>
          <a:p>
            <a:pPr marL="342900" indent="-342900">
              <a:buFont typeface="Arial" pitchFamily="34" charset="0"/>
              <a:buChar char="•"/>
            </a:pPr>
            <a:r>
              <a:rPr lang="en-US" dirty="0" smtClean="0"/>
              <a:t>Intake Version 4</a:t>
            </a:r>
          </a:p>
          <a:p>
            <a:pPr marL="342900" indent="-342900">
              <a:buFont typeface="Arial" pitchFamily="34" charset="0"/>
              <a:buChar char="•"/>
            </a:pPr>
            <a:endParaRPr lang="en-US" dirty="0" smtClean="0"/>
          </a:p>
          <a:p>
            <a:pPr marL="342900" indent="-342900">
              <a:buFont typeface="Arial" pitchFamily="34" charset="0"/>
              <a:buChar char="•"/>
            </a:pPr>
            <a:r>
              <a:rPr lang="en-US" dirty="0" smtClean="0"/>
              <a:t>Premiums Data </a:t>
            </a:r>
            <a:r>
              <a:rPr lang="en-US" dirty="0" smtClean="0"/>
              <a:t>Request</a:t>
            </a:r>
          </a:p>
          <a:p>
            <a:pPr marL="342900" indent="-342900">
              <a:buFont typeface="Arial" pitchFamily="34" charset="0"/>
              <a:buChar char="•"/>
            </a:pPr>
            <a:endParaRPr lang="en-US" dirty="0" smtClean="0"/>
          </a:p>
          <a:p>
            <a:pPr marL="342900" indent="-342900">
              <a:buFont typeface="Arial" pitchFamily="34" charset="0"/>
              <a:buChar char="•"/>
            </a:pPr>
            <a:r>
              <a:rPr lang="en-US" dirty="0" smtClean="0"/>
              <a:t>Enrollment Trends Preview</a:t>
            </a:r>
            <a:endParaRPr lang="en-US" dirty="0" smtClean="0"/>
          </a:p>
          <a:p>
            <a:endParaRPr lang="en-US" dirty="0" smtClean="0"/>
          </a:p>
          <a:p>
            <a:pPr marL="342900" indent="-342900">
              <a:buFont typeface="Arial" pitchFamily="34" charset="0"/>
              <a:buChar char="•"/>
            </a:pPr>
            <a:r>
              <a:rPr lang="en-US" dirty="0" smtClean="0"/>
              <a:t>Risk Adjustment Topics </a:t>
            </a:r>
          </a:p>
          <a:p>
            <a:pPr lvl="0"/>
            <a:endParaRPr lang="en-US" dirty="0" smtClean="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355809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9263" y="603250"/>
            <a:ext cx="8039100" cy="641350"/>
          </a:xfrm>
        </p:spPr>
        <p:txBody>
          <a:bodyPr/>
          <a:lstStyle/>
          <a:p>
            <a:r>
              <a:rPr lang="en-US" altLang="en-US" smtClean="0">
                <a:latin typeface="Cambria" pitchFamily="18" charset="0"/>
                <a:ea typeface="ＭＳ Ｐゴシック" pitchFamily="34" charset="-128"/>
                <a:cs typeface="Arial" charset="0"/>
              </a:rPr>
              <a:t>Background</a:t>
            </a:r>
          </a:p>
        </p:txBody>
      </p:sp>
      <p:sp>
        <p:nvSpPr>
          <p:cNvPr id="3" name="Content Placeholder 2"/>
          <p:cNvSpPr>
            <a:spLocks noGrp="1"/>
          </p:cNvSpPr>
          <p:nvPr>
            <p:ph idx="1"/>
          </p:nvPr>
        </p:nvSpPr>
        <p:spPr>
          <a:xfrm>
            <a:off x="449263" y="1600200"/>
            <a:ext cx="8039100" cy="4397375"/>
          </a:xfrm>
        </p:spPr>
        <p:txBody>
          <a:bodyPr/>
          <a:lstStyle/>
          <a:p>
            <a:pPr algn="l">
              <a:buFont typeface="Wingdings" panose="05000000000000000000" pitchFamily="2" charset="2"/>
              <a:buChar char="Ø"/>
              <a:defRPr/>
            </a:pPr>
            <a:r>
              <a:rPr lang="en-US" b="1" dirty="0" smtClean="0">
                <a:latin typeface="Garamond" panose="02020404030301010803" pitchFamily="18" charset="0"/>
              </a:rPr>
              <a:t>What are we releasing?</a:t>
            </a:r>
          </a:p>
          <a:p>
            <a:pPr lvl="2">
              <a:buFont typeface="Courier New" panose="02070309020205020404" pitchFamily="49" charset="0"/>
              <a:buChar char="o"/>
              <a:defRPr/>
            </a:pPr>
            <a:r>
              <a:rPr lang="en-US" sz="2000" dirty="0" smtClean="0">
                <a:latin typeface="Garamond" panose="02020404030301010803" pitchFamily="18" charset="0"/>
              </a:rPr>
              <a:t>Two-page brief</a:t>
            </a:r>
          </a:p>
          <a:p>
            <a:pPr lvl="2">
              <a:buFont typeface="Courier New" panose="02070309020205020404" pitchFamily="49" charset="0"/>
              <a:buChar char="o"/>
              <a:defRPr/>
            </a:pPr>
            <a:r>
              <a:rPr lang="en-US" sz="2000" dirty="0" smtClean="0">
                <a:latin typeface="Garamond" panose="02020404030301010803" pitchFamily="18" charset="0"/>
              </a:rPr>
              <a:t>Enhanced </a:t>
            </a:r>
            <a:r>
              <a:rPr lang="en-US" sz="2000" dirty="0" err="1" smtClean="0">
                <a:latin typeface="Garamond" panose="02020404030301010803" pitchFamily="18" charset="0"/>
              </a:rPr>
              <a:t>DataBook</a:t>
            </a:r>
            <a:endParaRPr lang="en-US" sz="2000" dirty="0" smtClean="0">
              <a:latin typeface="Garamond" panose="02020404030301010803" pitchFamily="18" charset="0"/>
            </a:endParaRPr>
          </a:p>
          <a:p>
            <a:pPr lvl="2">
              <a:buFont typeface="Courier New" panose="02070309020205020404" pitchFamily="49" charset="0"/>
              <a:buChar char="o"/>
              <a:defRPr/>
            </a:pPr>
            <a:r>
              <a:rPr lang="en-US" sz="2000" dirty="0" smtClean="0">
                <a:latin typeface="Garamond" panose="02020404030301010803" pitchFamily="18" charset="0"/>
              </a:rPr>
              <a:t>Technical Notes</a:t>
            </a:r>
          </a:p>
          <a:p>
            <a:pPr lvl="2">
              <a:buFont typeface="Courier New" panose="02070309020205020404" pitchFamily="49" charset="0"/>
              <a:buChar char="o"/>
              <a:defRPr/>
            </a:pPr>
            <a:r>
              <a:rPr lang="en-US" sz="2000" dirty="0" smtClean="0">
                <a:latin typeface="Garamond" panose="02020404030301010803" pitchFamily="18" charset="0"/>
              </a:rPr>
              <a:t>Infographic</a:t>
            </a:r>
            <a:endParaRPr lang="en-US" sz="2000" dirty="0">
              <a:latin typeface="Garamond" panose="02020404030301010803" pitchFamily="18" charset="0"/>
            </a:endParaRPr>
          </a:p>
          <a:p>
            <a:pPr marL="0" indent="0" algn="l">
              <a:defRPr/>
            </a:pPr>
            <a:endParaRPr lang="en-US" b="1" dirty="0" smtClean="0">
              <a:latin typeface="Garamond" panose="02020404030301010803" pitchFamily="18" charset="0"/>
            </a:endParaRPr>
          </a:p>
          <a:p>
            <a:pPr algn="l">
              <a:buFont typeface="Wingdings" panose="05000000000000000000" pitchFamily="2" charset="2"/>
              <a:buChar char="Ø"/>
              <a:defRPr/>
            </a:pPr>
            <a:r>
              <a:rPr lang="en-US" b="1" dirty="0" smtClean="0">
                <a:latin typeface="Garamond" panose="02020404030301010803" pitchFamily="18" charset="0"/>
              </a:rPr>
              <a:t>How did we get here?</a:t>
            </a:r>
          </a:p>
          <a:p>
            <a:pPr lvl="2">
              <a:buFont typeface="Arial" panose="020B0604020202020204" pitchFamily="34" charset="0"/>
              <a:buChar char="•"/>
              <a:defRPr/>
            </a:pPr>
            <a:r>
              <a:rPr lang="en-US" sz="2000" dirty="0" smtClean="0">
                <a:latin typeface="Garamond" panose="02020404030301010803" pitchFamily="18" charset="0"/>
              </a:rPr>
              <a:t>Transition to APCD eligibility data and Supplemental Reports</a:t>
            </a:r>
          </a:p>
          <a:p>
            <a:pPr lvl="2">
              <a:buFont typeface="Arial" panose="020B0604020202020204" pitchFamily="34" charset="0"/>
              <a:buChar char="•"/>
              <a:defRPr/>
            </a:pPr>
            <a:r>
              <a:rPr lang="en-US" sz="2000" dirty="0" smtClean="0">
                <a:latin typeface="Garamond" panose="02020404030301010803" pitchFamily="18" charset="0"/>
              </a:rPr>
              <a:t>Payer data verification in May and June (two rounds)</a:t>
            </a:r>
          </a:p>
          <a:p>
            <a:pPr lvl="2">
              <a:buFont typeface="Arial" panose="020B0604020202020204" pitchFamily="34" charset="0"/>
              <a:buChar char="•"/>
              <a:defRPr/>
            </a:pPr>
            <a:r>
              <a:rPr lang="en-US" sz="2000" dirty="0" smtClean="0">
                <a:latin typeface="Garamond" panose="02020404030301010803" pitchFamily="18" charset="0"/>
              </a:rPr>
              <a:t>Conversations and data troubleshooting with payers</a:t>
            </a:r>
          </a:p>
          <a:p>
            <a:pPr lvl="2">
              <a:buFont typeface="Arial" panose="020B0604020202020204" pitchFamily="34" charset="0"/>
              <a:buChar char="•"/>
              <a:defRPr/>
            </a:pPr>
            <a:r>
              <a:rPr lang="en-US" sz="2000" dirty="0" smtClean="0">
                <a:latin typeface="Garamond" panose="02020404030301010803" pitchFamily="18" charset="0"/>
              </a:rPr>
              <a:t>External review by stakeholders</a:t>
            </a:r>
            <a:endParaRPr lang="en-US" dirty="0" smtClean="0"/>
          </a:p>
          <a:p>
            <a:pPr algn="l">
              <a:buFont typeface="Arial" panose="020B0604020202020204" pitchFamily="34" charset="0"/>
              <a:buChar char="•"/>
              <a:defRPr/>
            </a:pPr>
            <a:endParaRPr lang="en-US" dirty="0"/>
          </a:p>
        </p:txBody>
      </p:sp>
    </p:spTree>
    <p:extLst>
      <p:ext uri="{BB962C8B-B14F-4D97-AF65-F5344CB8AC3E}">
        <p14:creationId xmlns:p14="http://schemas.microsoft.com/office/powerpoint/2010/main" val="1584212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l="14923" t="2750" r="21428" b="10687"/>
          <a:stretch>
            <a:fillRect/>
          </a:stretch>
        </p:blipFill>
        <p:spPr>
          <a:xfrm>
            <a:off x="0" y="1538288"/>
            <a:ext cx="2938463" cy="53197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3" name="TextBox 3"/>
          <p:cNvSpPr txBox="1">
            <a:spLocks noChangeArrowheads="1"/>
          </p:cNvSpPr>
          <p:nvPr/>
        </p:nvSpPr>
        <p:spPr bwMode="auto">
          <a:xfrm>
            <a:off x="3309938" y="1736725"/>
            <a:ext cx="5422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800">
                <a:latin typeface="Garamond" pitchFamily="18" charset="0"/>
                <a:cs typeface="Arial" charset="0"/>
              </a:rPr>
              <a:t>Total non-Medicare market membership remained steady (+1%) between March 2014 and March 2015, although it declined slightly (-2%) during Open Enrollment after temporarily peaking in December 2014.</a:t>
            </a:r>
          </a:p>
        </p:txBody>
      </p:sp>
      <p:sp>
        <p:nvSpPr>
          <p:cNvPr id="15364" name="Title 1"/>
          <p:cNvSpPr>
            <a:spLocks noGrp="1"/>
          </p:cNvSpPr>
          <p:nvPr>
            <p:ph type="title"/>
          </p:nvPr>
        </p:nvSpPr>
        <p:spPr>
          <a:xfrm>
            <a:off x="449263" y="603250"/>
            <a:ext cx="8039100" cy="641350"/>
          </a:xfrm>
        </p:spPr>
        <p:txBody>
          <a:bodyPr/>
          <a:lstStyle/>
          <a:p>
            <a:r>
              <a:rPr lang="en-US" altLang="en-US" smtClean="0">
                <a:latin typeface="Cambria" pitchFamily="18" charset="0"/>
                <a:ea typeface="ＭＳ Ｐゴシック" pitchFamily="34" charset="-128"/>
                <a:cs typeface="Arial" charset="0"/>
              </a:rPr>
              <a:t>Overall Trends</a:t>
            </a:r>
          </a:p>
        </p:txBody>
      </p:sp>
      <p:pic>
        <p:nvPicPr>
          <p:cNvPr id="15365" name="Picture 2"/>
          <p:cNvPicPr>
            <a:picLocks noChangeAspect="1" noChangeArrowheads="1"/>
          </p:cNvPicPr>
          <p:nvPr/>
        </p:nvPicPr>
        <p:blipFill>
          <a:blip r:embed="rId4">
            <a:extLst>
              <a:ext uri="{28A0092B-C50C-407E-A947-70E740481C1C}">
                <a14:useLocalDpi xmlns:a14="http://schemas.microsoft.com/office/drawing/2010/main" val="0"/>
              </a:ext>
            </a:extLst>
          </a:blip>
          <a:srcRect l="2455" t="10806" r="13509" b="14615"/>
          <a:stretch>
            <a:fillRect/>
          </a:stretch>
        </p:blipFill>
        <p:spPr bwMode="auto">
          <a:xfrm>
            <a:off x="3160713" y="3743325"/>
            <a:ext cx="5338762"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2147888" y="2509838"/>
            <a:ext cx="0" cy="3741737"/>
          </a:xfrm>
          <a:prstGeom prst="line">
            <a:avLst/>
          </a:prstGeom>
          <a:ln w="19050">
            <a:solidFill>
              <a:schemeClr val="bg1"/>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98648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49263" y="603250"/>
            <a:ext cx="8039100" cy="641350"/>
          </a:xfrm>
        </p:spPr>
        <p:txBody>
          <a:bodyPr/>
          <a:lstStyle/>
          <a:p>
            <a:r>
              <a:rPr lang="en-US" altLang="en-US" smtClean="0">
                <a:latin typeface="Cambria" pitchFamily="18" charset="0"/>
                <a:ea typeface="ＭＳ Ｐゴシック" pitchFamily="34" charset="-128"/>
                <a:cs typeface="Arial" charset="0"/>
              </a:rPr>
              <a:t>Commercial Trends</a:t>
            </a:r>
          </a:p>
        </p:txBody>
      </p:sp>
      <p:pic>
        <p:nvPicPr>
          <p:cNvPr id="1638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3897313"/>
            <a:ext cx="8863013" cy="27828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88" name="TextBox 4"/>
          <p:cNvSpPr txBox="1">
            <a:spLocks noChangeArrowheads="1"/>
          </p:cNvSpPr>
          <p:nvPr/>
        </p:nvSpPr>
        <p:spPr bwMode="auto">
          <a:xfrm>
            <a:off x="1922463" y="3559175"/>
            <a:ext cx="49164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600" b="1">
                <a:latin typeface="Garamond" pitchFamily="18" charset="0"/>
                <a:cs typeface="Arial" charset="0"/>
              </a:rPr>
              <a:t>Massachusetts Commercial Membership (March 2015)</a:t>
            </a:r>
          </a:p>
        </p:txBody>
      </p:sp>
      <p:sp>
        <p:nvSpPr>
          <p:cNvPr id="16389" name="TextBox 5"/>
          <p:cNvSpPr txBox="1">
            <a:spLocks noChangeArrowheads="1"/>
          </p:cNvSpPr>
          <p:nvPr/>
        </p:nvSpPr>
        <p:spPr bwMode="auto">
          <a:xfrm>
            <a:off x="595313" y="1935163"/>
            <a:ext cx="82010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800">
                <a:latin typeface="Garamond" pitchFamily="18" charset="0"/>
                <a:cs typeface="Arial" charset="0"/>
              </a:rPr>
              <a:t>Preferred Provider Organization (PPO) membership grew slightly to 38% of the commercial market over the year ending March 2015, continuing a longer-term shift to plans with more flexible provider networks.</a:t>
            </a:r>
          </a:p>
        </p:txBody>
      </p:sp>
    </p:spTree>
    <p:extLst>
      <p:ext uri="{BB962C8B-B14F-4D97-AF65-F5344CB8AC3E}">
        <p14:creationId xmlns:p14="http://schemas.microsoft.com/office/powerpoint/2010/main" val="3344660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Adjustment</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a:t>Member Month Tracker Report Signoff</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Supplemental Diagnosis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Small Group Designation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smtClean="0"/>
          </a:p>
          <a:p>
            <a:endParaRPr lang="en-US" sz="2400" dirty="0" smtClean="0"/>
          </a:p>
        </p:txBody>
      </p:sp>
    </p:spTree>
    <p:extLst>
      <p:ext uri="{BB962C8B-B14F-4D97-AF65-F5344CB8AC3E}">
        <p14:creationId xmlns:p14="http://schemas.microsoft.com/office/powerpoint/2010/main" val="1209645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Member Month Tracker Report</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60910516"/>
              </p:ext>
            </p:extLst>
          </p:nvPr>
        </p:nvGraphicFramePr>
        <p:xfrm>
          <a:off x="1319512" y="2013991"/>
          <a:ext cx="6146158" cy="3923822"/>
        </p:xfrm>
        <a:graphic>
          <a:graphicData uri="http://schemas.openxmlformats.org/drawingml/2006/table">
            <a:tbl>
              <a:tblPr>
                <a:tableStyleId>{5C22544A-7EE6-4342-B048-85BDC9FD1C3A}</a:tableStyleId>
              </a:tblPr>
              <a:tblGrid>
                <a:gridCol w="682906"/>
                <a:gridCol w="1033845"/>
                <a:gridCol w="1024360"/>
                <a:gridCol w="1299419"/>
                <a:gridCol w="1024360"/>
                <a:gridCol w="1081268"/>
              </a:tblGrid>
              <a:tr h="403948">
                <a:tc gridSpan="6">
                  <a:txBody>
                    <a:bodyPr/>
                    <a:lstStyle/>
                    <a:p>
                      <a:pPr algn="l" fontAlgn="b"/>
                      <a:r>
                        <a:rPr lang="en-US" sz="900" u="none" strike="noStrike">
                          <a:effectLst/>
                        </a:rPr>
                        <a:t>After reviewing this Tracker with your team for completeness, please sign this page and return to CHIA within 30 days of receiving the report.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72266">
                <a:tc gridSpan="6">
                  <a:txBody>
                    <a:bodyPr/>
                    <a:lstStyle/>
                    <a:p>
                      <a:pPr algn="l" fontAlgn="b"/>
                      <a:r>
                        <a:rPr lang="en-US" sz="900" u="none" strike="noStrike">
                          <a:effectLst/>
                        </a:rPr>
                        <a:t>If a discrepancy arises, you will be asked to identify and resolve issues to be fixed and work with CHIA on  a timeframe for correction and possibly file resubmission.</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554439">
                <a:tc gridSpan="6">
                  <a:txBody>
                    <a:bodyPr/>
                    <a:lstStyle/>
                    <a:p>
                      <a:pPr algn="l" fontAlgn="b"/>
                      <a:r>
                        <a:rPr lang="en-US" sz="900" u="none" strike="noStrike">
                          <a:effectLst/>
                        </a:rPr>
                        <a:t>If you neither confirm that the data in the Tracker is accurate nor report any data discrepancy, the Connector and CHIA will assume that the Tracker report is accurate and that no discrepancies have been identified.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12070">
                <a:tc gridSpan="6">
                  <a:txBody>
                    <a:bodyPr/>
                    <a:lstStyle/>
                    <a:p>
                      <a:pPr algn="l" fontAlgn="b"/>
                      <a:r>
                        <a:rPr lang="en-US" sz="900" u="none" strike="noStrike">
                          <a:effectLst/>
                        </a:rPr>
                        <a:t>Signature below must be from an officer of the company, preferably in the financial and actuarial area.</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Signed:</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endParaRPr lang="en-US" sz="900" b="0" i="0" u="none" strike="noStrike">
                        <a:solidFill>
                          <a:srgbClr val="000000"/>
                        </a:solidFill>
                        <a:effectLst/>
                        <a:latin typeface="Times New Roman"/>
                      </a:endParaRPr>
                    </a:p>
                  </a:txBody>
                  <a:tcPr marL="7492" marR="7492" marT="7492" marB="0" anchor="b"/>
                </a:tc>
              </a:tr>
              <a:tr h="312070">
                <a:tc gridSpan="5">
                  <a:txBody>
                    <a:bodyPr/>
                    <a:lstStyle/>
                    <a:p>
                      <a:pPr algn="l" fontAlgn="b"/>
                      <a:r>
                        <a:rPr lang="en-US" sz="900" u="none" strike="noStrike">
                          <a:effectLst/>
                        </a:rPr>
                        <a:t>Print Name:</a:t>
                      </a:r>
                      <a:r>
                        <a:rPr lang="en-US" sz="900" u="sng" strike="noStrike">
                          <a:effectLst/>
                        </a:rPr>
                        <a:t>                                                                                                                                     </a:t>
                      </a:r>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Carrier: </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Submission Year-Month:</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05709">
                <a:tc>
                  <a:txBody>
                    <a:bodyPr/>
                    <a:lstStyle/>
                    <a:p>
                      <a:pPr algn="l" fontAlgn="b"/>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dirty="0">
                          <a:effectLst/>
                        </a:rPr>
                        <a:t> </a:t>
                      </a:r>
                      <a:endParaRPr lang="en-US" sz="900" b="0" i="0" u="none" strike="noStrike" dirty="0">
                        <a:solidFill>
                          <a:srgbClr val="000000"/>
                        </a:solidFill>
                        <a:effectLst/>
                        <a:latin typeface="Times New Roman"/>
                      </a:endParaRPr>
                    </a:p>
                  </a:txBody>
                  <a:tcPr marL="7492" marR="7492" marT="7492" marB="0" anchor="b"/>
                </a:tc>
              </a:tr>
            </a:tbl>
          </a:graphicData>
        </a:graphic>
      </p:graphicFrame>
    </p:spTree>
    <p:extLst>
      <p:ext uri="{BB962C8B-B14F-4D97-AF65-F5344CB8AC3E}">
        <p14:creationId xmlns:p14="http://schemas.microsoft.com/office/powerpoint/2010/main" val="3135432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Small Group Designation</a:t>
            </a:r>
            <a:endParaRPr lang="en-US" dirty="0"/>
          </a:p>
        </p:txBody>
      </p:sp>
      <p:sp>
        <p:nvSpPr>
          <p:cNvPr id="3" name="Subtitle 2"/>
          <p:cNvSpPr>
            <a:spLocks noGrp="1"/>
          </p:cNvSpPr>
          <p:nvPr>
            <p:ph type="subTitle" idx="1"/>
          </p:nvPr>
        </p:nvSpPr>
        <p:spPr>
          <a:xfrm>
            <a:off x="485415" y="1745029"/>
            <a:ext cx="7761815" cy="4118804"/>
          </a:xfrm>
        </p:spPr>
        <p:txBody>
          <a:bodyPr/>
          <a:lstStyle/>
          <a:p>
            <a:pPr lvl="0"/>
            <a:r>
              <a:rPr lang="en-US" sz="1800" b="1" u="sng" dirty="0"/>
              <a:t>Market Category Code (ME 030)</a:t>
            </a:r>
            <a:endParaRPr lang="en-US" sz="1800" dirty="0"/>
          </a:p>
          <a:p>
            <a:r>
              <a:rPr lang="en-US" sz="1800" dirty="0" smtClean="0"/>
              <a:t>Identify the </a:t>
            </a:r>
            <a:r>
              <a:rPr lang="en-US" sz="1800" dirty="0"/>
              <a:t>51-100 groups properly </a:t>
            </a:r>
            <a:r>
              <a:rPr lang="en-US" sz="1800" dirty="0" smtClean="0"/>
              <a:t>in </a:t>
            </a:r>
            <a:r>
              <a:rPr lang="en-US" sz="1800" dirty="0"/>
              <a:t>the APCD.</a:t>
            </a:r>
          </a:p>
          <a:p>
            <a:r>
              <a:rPr lang="en-US" sz="1800" dirty="0"/>
              <a:t> </a:t>
            </a:r>
          </a:p>
          <a:p>
            <a:pPr lvl="0"/>
            <a:r>
              <a:rPr lang="en-US" sz="1800" b="1" u="sng" dirty="0"/>
              <a:t>RACP Indicator (ME126 and BP File)</a:t>
            </a:r>
            <a:endParaRPr lang="en-US" sz="1800" dirty="0"/>
          </a:p>
          <a:p>
            <a:r>
              <a:rPr lang="en-US" sz="1800" dirty="0" smtClean="0"/>
              <a:t>Flag </a:t>
            </a:r>
            <a:r>
              <a:rPr lang="en-US" sz="1800" dirty="0"/>
              <a:t>groups 51-100 as RACP=3 until they convert to the Massachusetts merged market and enroll under an ACA </a:t>
            </a:r>
            <a:r>
              <a:rPr lang="en-US" sz="1800" dirty="0" smtClean="0"/>
              <a:t>plans.</a:t>
            </a:r>
            <a:endParaRPr lang="en-US" sz="1800" dirty="0"/>
          </a:p>
          <a:p>
            <a:r>
              <a:rPr lang="en-US" sz="1800" dirty="0"/>
              <a:t> </a:t>
            </a:r>
          </a:p>
          <a:p>
            <a:pPr lvl="0"/>
            <a:r>
              <a:rPr lang="en-US" sz="1800" b="1" u="sng" dirty="0"/>
              <a:t>RACP Related data fields and files</a:t>
            </a:r>
            <a:endParaRPr lang="en-US" sz="1800" dirty="0"/>
          </a:p>
          <a:p>
            <a:r>
              <a:rPr lang="en-US" sz="1800" dirty="0" smtClean="0"/>
              <a:t>Populate all other </a:t>
            </a:r>
            <a:r>
              <a:rPr lang="en-US" sz="1800" dirty="0"/>
              <a:t>fields according to the APCD requirements and ensure accurate data </a:t>
            </a:r>
            <a:r>
              <a:rPr lang="en-US" sz="1800" dirty="0" smtClean="0"/>
              <a:t>submission.</a:t>
            </a:r>
          </a:p>
          <a:p>
            <a:endParaRPr lang="en-US" sz="1800" b="1" dirty="0"/>
          </a:p>
          <a:p>
            <a:pPr algn="ctr"/>
            <a:r>
              <a:rPr lang="en-US" b="1" dirty="0" smtClean="0"/>
              <a:t>SUBMISSION STARTS WITH SEPTEMBER 2015 DATA </a:t>
            </a:r>
          </a:p>
          <a:p>
            <a:pPr algn="ctr"/>
            <a:r>
              <a:rPr lang="en-US" b="1" dirty="0" smtClean="0"/>
              <a:t>DUE OCTOBER 2015</a:t>
            </a:r>
            <a:endParaRPr lang="en-US" dirty="0"/>
          </a:p>
          <a:p>
            <a:endParaRPr lang="en-US" dirty="0"/>
          </a:p>
        </p:txBody>
      </p:sp>
    </p:spTree>
    <p:extLst>
      <p:ext uri="{BB962C8B-B14F-4D97-AF65-F5344CB8AC3E}">
        <p14:creationId xmlns:p14="http://schemas.microsoft.com/office/powerpoint/2010/main" val="3890506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August 11, 2015 @ 2:00 pm</a:t>
            </a:r>
          </a:p>
          <a:p>
            <a:pPr algn="ctr"/>
            <a:endParaRPr lang="en-US" sz="4000" dirty="0"/>
          </a:p>
          <a:p>
            <a:pPr algn="ctr"/>
            <a:r>
              <a:rPr lang="en-US" sz="4000" dirty="0" smtClean="0"/>
              <a:t>September 8, 2015 @ 2:00 pm</a:t>
            </a:r>
            <a:endParaRPr lang="en-US" sz="4000" dirty="0"/>
          </a:p>
        </p:txBody>
      </p:sp>
    </p:spTree>
    <p:extLst>
      <p:ext uri="{BB962C8B-B14F-4D97-AF65-F5344CB8AC3E}">
        <p14:creationId xmlns:p14="http://schemas.microsoft.com/office/powerpoint/2010/main" val="1937674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39751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Compliance	</a:t>
            </a:r>
            <a:endParaRPr lang="en-US" dirty="0"/>
          </a:p>
        </p:txBody>
      </p:sp>
      <p:sp>
        <p:nvSpPr>
          <p:cNvPr id="3" name="Subtitle 2"/>
          <p:cNvSpPr>
            <a:spLocks noGrp="1"/>
          </p:cNvSpPr>
          <p:nvPr>
            <p:ph type="subTitle" idx="1"/>
          </p:nvPr>
        </p:nvSpPr>
        <p:spPr/>
        <p:txBody>
          <a:bodyPr/>
          <a:lstStyle/>
          <a:p>
            <a:r>
              <a:rPr lang="en-US" sz="2800" dirty="0" smtClean="0"/>
              <a:t>MA APCD Analytic files for 2014</a:t>
            </a:r>
          </a:p>
          <a:p>
            <a:pPr marL="342900" indent="-342900">
              <a:buFont typeface="Arial" panose="020B0604020202020204" pitchFamily="34" charset="0"/>
              <a:buChar char="•"/>
            </a:pPr>
            <a:r>
              <a:rPr lang="en-US" sz="2200" dirty="0" smtClean="0"/>
              <a:t>Run out thru June 2015</a:t>
            </a:r>
          </a:p>
          <a:p>
            <a:pPr marL="342900" indent="-342900">
              <a:buFont typeface="Arial" panose="020B0604020202020204" pitchFamily="34" charset="0"/>
              <a:buChar char="•"/>
            </a:pPr>
            <a:r>
              <a:rPr lang="en-US" sz="2200" dirty="0" smtClean="0"/>
              <a:t>Full compliance needed by July 31, 2015</a:t>
            </a:r>
          </a:p>
          <a:p>
            <a:endParaRPr lang="en-US" sz="2800" dirty="0" smtClean="0"/>
          </a:p>
          <a:p>
            <a:r>
              <a:rPr lang="en-US" sz="2800" dirty="0" smtClean="0"/>
              <a:t>Connector RA Simulation</a:t>
            </a:r>
          </a:p>
          <a:p>
            <a:pPr marL="457200" indent="-457200">
              <a:buFont typeface="Arial" panose="020B0604020202020204" pitchFamily="34" charset="0"/>
              <a:buChar char="•"/>
            </a:pPr>
            <a:r>
              <a:rPr lang="en-US" sz="2200" dirty="0" smtClean="0"/>
              <a:t>Simulation Period April 2014 – March 2015</a:t>
            </a:r>
          </a:p>
          <a:p>
            <a:pPr marL="457200" indent="-457200">
              <a:buFont typeface="Arial" panose="020B0604020202020204" pitchFamily="34" charset="0"/>
              <a:buChar char="•"/>
            </a:pPr>
            <a:r>
              <a:rPr lang="en-US" sz="2200" dirty="0" smtClean="0"/>
              <a:t>Run out thru June 2015</a:t>
            </a:r>
          </a:p>
          <a:p>
            <a:pPr marL="457200" indent="-457200">
              <a:buFont typeface="Arial" panose="020B0604020202020204" pitchFamily="34" charset="0"/>
              <a:buChar char="•"/>
            </a:pPr>
            <a:r>
              <a:rPr lang="en-US" sz="2200" dirty="0" smtClean="0"/>
              <a:t>Full compliance needed by July 31, 2015</a:t>
            </a:r>
            <a:endParaRPr lang="en-US" sz="2200" dirty="0"/>
          </a:p>
        </p:txBody>
      </p:sp>
    </p:spTree>
    <p:extLst>
      <p:ext uri="{BB962C8B-B14F-4D97-AF65-F5344CB8AC3E}">
        <p14:creationId xmlns:p14="http://schemas.microsoft.com/office/powerpoint/2010/main" val="413434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Compliance	</a:t>
            </a:r>
            <a:endParaRPr lang="en-US" dirty="0"/>
          </a:p>
        </p:txBody>
      </p:sp>
      <p:sp>
        <p:nvSpPr>
          <p:cNvPr id="3" name="Subtitle 2"/>
          <p:cNvSpPr>
            <a:spLocks noGrp="1"/>
          </p:cNvSpPr>
          <p:nvPr>
            <p:ph type="subTitle" idx="1"/>
          </p:nvPr>
        </p:nvSpPr>
        <p:spPr/>
        <p:txBody>
          <a:bodyPr/>
          <a:lstStyle/>
          <a:p>
            <a:r>
              <a:rPr lang="en-US" sz="2800" dirty="0" smtClean="0"/>
              <a:t>MA APCD Intake Version 4</a:t>
            </a:r>
          </a:p>
          <a:p>
            <a:pPr marL="342900" indent="-342900">
              <a:buFont typeface="Arial" panose="020B0604020202020204" pitchFamily="34" charset="0"/>
              <a:buChar char="•"/>
            </a:pPr>
            <a:r>
              <a:rPr lang="en-US" sz="2200" dirty="0" smtClean="0"/>
              <a:t>Production starts August 2015 </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Version 3 will no longer be valid</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All Version 3 formatted files through June 2015 must be in and passed by July 31, 2015</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No June 2015 files should be in Version 4 format</a:t>
            </a:r>
            <a:endParaRPr lang="en-US" sz="2800" dirty="0"/>
          </a:p>
        </p:txBody>
      </p:sp>
    </p:spTree>
    <p:extLst>
      <p:ext uri="{BB962C8B-B14F-4D97-AF65-F5344CB8AC3E}">
        <p14:creationId xmlns:p14="http://schemas.microsoft.com/office/powerpoint/2010/main" val="182284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4</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800" dirty="0" smtClean="0"/>
              <a:t>Timeline</a:t>
            </a:r>
          </a:p>
          <a:p>
            <a:r>
              <a:rPr lang="en-US" sz="2800" dirty="0" smtClean="0"/>
              <a:t> </a:t>
            </a:r>
          </a:p>
          <a:p>
            <a:pPr marL="457200" indent="-457200">
              <a:buFont typeface="Arial" panose="020B0604020202020204" pitchFamily="34" charset="0"/>
              <a:buChar char="•"/>
            </a:pPr>
            <a:r>
              <a:rPr lang="en-US" sz="2800" dirty="0" smtClean="0"/>
              <a:t>Variances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Testing</a:t>
            </a:r>
          </a:p>
        </p:txBody>
      </p:sp>
    </p:spTree>
    <p:extLst>
      <p:ext uri="{BB962C8B-B14F-4D97-AF65-F5344CB8AC3E}">
        <p14:creationId xmlns:p14="http://schemas.microsoft.com/office/powerpoint/2010/main" val="1853762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Version 4 Intake Timeline</a:t>
            </a:r>
            <a:endParaRPr lang="en-US" dirty="0"/>
          </a:p>
        </p:txBody>
      </p:sp>
      <p:sp>
        <p:nvSpPr>
          <p:cNvPr id="3" name="Subtitle 2"/>
          <p:cNvSpPr>
            <a:spLocks noGrp="1"/>
          </p:cNvSpPr>
          <p:nvPr>
            <p:ph type="subTitle" idx="1"/>
          </p:nvPr>
        </p:nvSpPr>
        <p:spPr/>
        <p:txBody>
          <a:bodyPr/>
          <a:lstStyle/>
          <a:p>
            <a:endParaRPr lang="en-US" dirty="0" smtClean="0"/>
          </a:p>
          <a:p>
            <a:pPr marL="342900" indent="-342900">
              <a:buFont typeface="Arial" panose="020B0604020202020204" pitchFamily="34" charset="0"/>
              <a:buChar char="•"/>
            </a:pPr>
            <a:r>
              <a:rPr lang="en-US" dirty="0" smtClean="0"/>
              <a:t>Production TimeLine</a:t>
            </a:r>
          </a:p>
          <a:p>
            <a:r>
              <a:rPr lang="en-US" dirty="0" smtClean="0"/>
              <a:t>           Supplemental Diagnosis (SD) – Production Starts 7/2015</a:t>
            </a:r>
          </a:p>
          <a:p>
            <a:r>
              <a:rPr lang="en-US" dirty="0"/>
              <a:t>	 </a:t>
            </a:r>
            <a:r>
              <a:rPr lang="en-US" dirty="0" smtClean="0"/>
              <a:t>    ME, MC, PC, DC, PV, PR, BP – Production Starts 8/2015</a:t>
            </a:r>
          </a:p>
          <a:p>
            <a:endParaRPr lang="en-US" dirty="0" smtClean="0"/>
          </a:p>
          <a:p>
            <a:pPr marL="342900" indent="-342900">
              <a:buFont typeface="Arial" panose="020B0604020202020204" pitchFamily="34" charset="0"/>
              <a:buChar char="•"/>
            </a:pPr>
            <a:r>
              <a:rPr lang="en-US" dirty="0" smtClean="0"/>
              <a:t>Testing TimeLine – July/August 2015</a:t>
            </a:r>
          </a:p>
          <a:p>
            <a:r>
              <a:rPr lang="en-US" dirty="0"/>
              <a:t> </a:t>
            </a:r>
            <a:r>
              <a:rPr lang="en-US" dirty="0" smtClean="0"/>
              <a:t>           July Production files due by 8/31/2015 in Version 4 format</a:t>
            </a:r>
          </a:p>
          <a:p>
            <a:endParaRPr lang="en-US" dirty="0" smtClean="0"/>
          </a:p>
          <a:p>
            <a:endParaRPr lang="en-US" dirty="0"/>
          </a:p>
        </p:txBody>
      </p:sp>
    </p:spTree>
    <p:extLst>
      <p:ext uri="{BB962C8B-B14F-4D97-AF65-F5344CB8AC3E}">
        <p14:creationId xmlns:p14="http://schemas.microsoft.com/office/powerpoint/2010/main" val="149801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Intake Version </a:t>
            </a:r>
            <a:r>
              <a:rPr lang="en-US" dirty="0" smtClean="0"/>
              <a:t>4 Variance</a:t>
            </a:r>
            <a:endParaRPr lang="en-US" dirty="0"/>
          </a:p>
        </p:txBody>
      </p:sp>
      <p:sp>
        <p:nvSpPr>
          <p:cNvPr id="3" name="Subtitle 2"/>
          <p:cNvSpPr>
            <a:spLocks noGrp="1"/>
          </p:cNvSpPr>
          <p:nvPr>
            <p:ph type="subTitle" idx="1"/>
          </p:nvPr>
        </p:nvSpPr>
        <p:spPr/>
        <p:txBody>
          <a:bodyPr/>
          <a:lstStyle/>
          <a:p>
            <a:endParaRPr lang="en-US" dirty="0" smtClean="0"/>
          </a:p>
          <a:p>
            <a:pPr marL="342900" indent="-342900">
              <a:buFont typeface="Arial" panose="020B0604020202020204" pitchFamily="34" charset="0"/>
              <a:buChar char="•"/>
            </a:pPr>
            <a:r>
              <a:rPr lang="en-US" sz="3200" dirty="0" smtClean="0"/>
              <a:t>Template/Spreadsheet</a:t>
            </a:r>
          </a:p>
          <a:p>
            <a:r>
              <a:rPr lang="en-US" sz="3200" dirty="0" smtClean="0"/>
              <a:t>           </a:t>
            </a:r>
          </a:p>
          <a:p>
            <a:pPr marL="342900" indent="-342900">
              <a:buFont typeface="Arial" panose="020B0604020202020204" pitchFamily="34" charset="0"/>
              <a:buChar char="•"/>
            </a:pPr>
            <a:r>
              <a:rPr lang="en-US" sz="3200" dirty="0" smtClean="0"/>
              <a:t>Submission</a:t>
            </a:r>
          </a:p>
          <a:p>
            <a:endParaRPr lang="en-US" sz="3200" dirty="0" smtClean="0"/>
          </a:p>
          <a:p>
            <a:endParaRPr lang="en-US" dirty="0"/>
          </a:p>
        </p:txBody>
      </p:sp>
    </p:spTree>
    <p:extLst>
      <p:ext uri="{BB962C8B-B14F-4D97-AF65-F5344CB8AC3E}">
        <p14:creationId xmlns:p14="http://schemas.microsoft.com/office/powerpoint/2010/main" val="3681606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4 Testing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800" dirty="0" smtClean="0"/>
              <a:t>CHIA Readiness</a:t>
            </a:r>
          </a:p>
          <a:p>
            <a:pPr marL="342900" indent="-342900">
              <a:buFont typeface="Arial" panose="020B0604020202020204" pitchFamily="34" charset="0"/>
              <a:buChar char="•"/>
            </a:pPr>
            <a:r>
              <a:rPr lang="en-US" sz="2800" dirty="0" smtClean="0"/>
              <a:t>Submission Periods</a:t>
            </a:r>
          </a:p>
          <a:p>
            <a:pPr marL="342900" indent="-342900">
              <a:buFont typeface="Arial" panose="020B0604020202020204" pitchFamily="34" charset="0"/>
              <a:buChar char="•"/>
            </a:pPr>
            <a:r>
              <a:rPr lang="en-US" sz="2800" dirty="0" smtClean="0"/>
              <a:t>File Size</a:t>
            </a:r>
          </a:p>
          <a:p>
            <a:pPr marL="342900" indent="-342900">
              <a:buFont typeface="Arial" panose="020B0604020202020204" pitchFamily="34" charset="0"/>
              <a:buChar char="•"/>
            </a:pPr>
            <a:r>
              <a:rPr lang="en-US" sz="2800" dirty="0" smtClean="0"/>
              <a:t>Format Testing</a:t>
            </a:r>
          </a:p>
          <a:p>
            <a:pPr marL="342900" indent="-342900">
              <a:buFont typeface="Arial" panose="020B0604020202020204" pitchFamily="34" charset="0"/>
              <a:buChar char="•"/>
            </a:pPr>
            <a:r>
              <a:rPr lang="en-US" sz="2800" dirty="0" smtClean="0"/>
              <a:t>Edit Testing</a:t>
            </a:r>
          </a:p>
          <a:p>
            <a:pPr marL="342900" indent="-342900">
              <a:buFont typeface="Arial" panose="020B0604020202020204" pitchFamily="34" charset="0"/>
              <a:buChar char="•"/>
            </a:pPr>
            <a:r>
              <a:rPr lang="en-US" sz="2800" dirty="0" smtClean="0"/>
              <a:t>Threshold Testing</a:t>
            </a:r>
            <a:endParaRPr lang="en-US" sz="2800" dirty="0"/>
          </a:p>
        </p:txBody>
      </p:sp>
    </p:spTree>
    <p:extLst>
      <p:ext uri="{BB962C8B-B14F-4D97-AF65-F5344CB8AC3E}">
        <p14:creationId xmlns:p14="http://schemas.microsoft.com/office/powerpoint/2010/main" val="388472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Intake Version 4 Testing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been accepting test files since first week of July</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Test files must be for submission periods 201505 or 201312</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201312 allows you to test a Version 3 time period in Version 4 format</a:t>
            </a:r>
          </a:p>
          <a:p>
            <a:endParaRPr lang="en-US" dirty="0" smtClean="0"/>
          </a:p>
          <a:p>
            <a:pPr marL="342900" indent="-342900">
              <a:buFont typeface="Arial" panose="020B0604020202020204" pitchFamily="34" charset="0"/>
              <a:buChar char="•"/>
            </a:pPr>
            <a:r>
              <a:rPr lang="en-US" dirty="0" smtClean="0"/>
              <a:t>201312 allows you to test those fields with December only requirements</a:t>
            </a:r>
          </a:p>
          <a:p>
            <a:endParaRPr lang="en-US" dirty="0" smtClean="0"/>
          </a:p>
          <a:p>
            <a:pPr marL="342900" indent="-342900">
              <a:buFont typeface="Arial" panose="020B0604020202020204" pitchFamily="34" charset="0"/>
              <a:buChar char="•"/>
            </a:pPr>
            <a:r>
              <a:rPr lang="en-US" dirty="0" smtClean="0"/>
              <a:t>File Size – start small</a:t>
            </a:r>
            <a:endParaRPr lang="en-US" dirty="0"/>
          </a:p>
        </p:txBody>
      </p:sp>
    </p:spTree>
    <p:extLst>
      <p:ext uri="{BB962C8B-B14F-4D97-AF65-F5344CB8AC3E}">
        <p14:creationId xmlns:p14="http://schemas.microsoft.com/office/powerpoint/2010/main" val="927656462"/>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5673</TotalTime>
  <Words>963</Words>
  <Application>Microsoft Office PowerPoint</Application>
  <PresentationFormat>On-screen Show (4:3)</PresentationFormat>
  <Paragraphs>266</Paragraphs>
  <Slides>27</Slides>
  <Notes>25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FINALPowerPointTEMPLATE</vt:lpstr>
      <vt:lpstr>PowerPoint Presentation</vt:lpstr>
      <vt:lpstr>Agenda</vt:lpstr>
      <vt:lpstr>Compliance </vt:lpstr>
      <vt:lpstr>Compliance </vt:lpstr>
      <vt:lpstr>Intake Version 4</vt:lpstr>
      <vt:lpstr>Version 4 Intake Timeline</vt:lpstr>
      <vt:lpstr>Intake Version 4 Variance</vt:lpstr>
      <vt:lpstr>Intake Version 4 Testing</vt:lpstr>
      <vt:lpstr>Intake Version 4 Testing</vt:lpstr>
      <vt:lpstr>Intake Version 4 Format Testing</vt:lpstr>
      <vt:lpstr>Intake Version 4 Edit Testing</vt:lpstr>
      <vt:lpstr>Intake Version 4 Threshold Testing</vt:lpstr>
      <vt:lpstr>PowerPoint Presentation</vt:lpstr>
      <vt:lpstr>Annual Premiums Data Request July Addendum</vt:lpstr>
      <vt:lpstr>3R Amounts</vt:lpstr>
      <vt:lpstr>PMPM Verification</vt:lpstr>
      <vt:lpstr>Context Questions</vt:lpstr>
      <vt:lpstr>Timeline and Questions</vt:lpstr>
      <vt:lpstr>PowerPoint Presentation</vt:lpstr>
      <vt:lpstr>Background</vt:lpstr>
      <vt:lpstr>Overall Trends</vt:lpstr>
      <vt:lpstr>Commercial Trends</vt:lpstr>
      <vt:lpstr>Risk Adjustment</vt:lpstr>
      <vt:lpstr>Member Month Tracker Report</vt:lpstr>
      <vt:lpstr>Small Group Designation</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sysadmin</cp:lastModifiedBy>
  <cp:revision>403</cp:revision>
  <cp:lastPrinted>2015-01-13T17:34:28Z</cp:lastPrinted>
  <dcterms:created xsi:type="dcterms:W3CDTF">2014-02-09T20:57:02Z</dcterms:created>
  <dcterms:modified xsi:type="dcterms:W3CDTF">2015-07-14T17:03:18Z</dcterms:modified>
</cp:coreProperties>
</file>