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414" r:id="rId3"/>
    <p:sldId id="391" r:id="rId4"/>
    <p:sldId id="392" r:id="rId5"/>
    <p:sldId id="400" r:id="rId6"/>
    <p:sldId id="415" r:id="rId7"/>
    <p:sldId id="365" r:id="rId8"/>
    <p:sldId id="394" r:id="rId9"/>
    <p:sldId id="393" r:id="rId10"/>
    <p:sldId id="396" r:id="rId11"/>
    <p:sldId id="397" r:id="rId12"/>
    <p:sldId id="345" r:id="rId13"/>
    <p:sldId id="412" r:id="rId14"/>
    <p:sldId id="413" r:id="rId15"/>
    <p:sldId id="362" r:id="rId16"/>
    <p:sldId id="389" r:id="rId17"/>
  </p:sldIdLst>
  <p:sldSz cx="9144000" cy="6858000" type="screen4x3"/>
  <p:notesSz cx="6858000" cy="9236075"/>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3398" autoAdjust="0"/>
  </p:normalViewPr>
  <p:slideViewPr>
    <p:cSldViewPr snapToGrid="0" snapToObjects="1" showGuides="1">
      <p:cViewPr>
        <p:scale>
          <a:sx n="82" d="100"/>
          <a:sy n="82" d="100"/>
        </p:scale>
        <p:origin x="-2460" y="-216"/>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1804"/>
          </a:xfrm>
          <a:prstGeom prst="rect">
            <a:avLst/>
          </a:prstGeom>
        </p:spPr>
        <p:txBody>
          <a:bodyPr vert="horz" lIns="91947" tIns="45974" rIns="91947" bIns="45974"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4" y="0"/>
            <a:ext cx="2971800" cy="461804"/>
          </a:xfrm>
          <a:prstGeom prst="rect">
            <a:avLst/>
          </a:prstGeom>
        </p:spPr>
        <p:txBody>
          <a:bodyPr vert="horz" wrap="square" lIns="91947" tIns="45974" rIns="91947" bIns="45974" numCol="1" anchor="t" anchorCtr="0" compatLnSpc="1">
            <a:prstTxWarp prst="textNoShape">
              <a:avLst/>
            </a:prstTxWarp>
          </a:bodyPr>
          <a:lstStyle>
            <a:lvl1pPr algn="r">
              <a:defRPr sz="1200"/>
            </a:lvl1pPr>
          </a:lstStyle>
          <a:p>
            <a:fld id="{7C334750-2352-4B2E-BA89-7D4D92F6063F}" type="datetimeFigureOut">
              <a:rPr lang="en-US" altLang="en-US"/>
              <a:pPr/>
              <a:t>8/11/2015</a:t>
            </a:fld>
            <a:endParaRPr lang="en-US" altLang="en-US"/>
          </a:p>
        </p:txBody>
      </p:sp>
      <p:sp>
        <p:nvSpPr>
          <p:cNvPr id="4" name="Footer Placeholder 3"/>
          <p:cNvSpPr>
            <a:spLocks noGrp="1"/>
          </p:cNvSpPr>
          <p:nvPr>
            <p:ph type="ftr" sz="quarter" idx="2"/>
          </p:nvPr>
        </p:nvSpPr>
        <p:spPr>
          <a:xfrm>
            <a:off x="1" y="8772669"/>
            <a:ext cx="2971800" cy="461804"/>
          </a:xfrm>
          <a:prstGeom prst="rect">
            <a:avLst/>
          </a:prstGeom>
        </p:spPr>
        <p:txBody>
          <a:bodyPr vert="horz" lIns="91947" tIns="45974" rIns="91947" bIns="45974"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4" y="8772669"/>
            <a:ext cx="2971800" cy="461804"/>
          </a:xfrm>
          <a:prstGeom prst="rect">
            <a:avLst/>
          </a:prstGeom>
        </p:spPr>
        <p:txBody>
          <a:bodyPr vert="horz" wrap="square" lIns="91947" tIns="45974" rIns="91947" bIns="45974"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1804"/>
          </a:xfrm>
          <a:prstGeom prst="rect">
            <a:avLst/>
          </a:prstGeom>
        </p:spPr>
        <p:txBody>
          <a:bodyPr vert="horz" lIns="91947" tIns="45974" rIns="91947" bIns="45974"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884614" y="0"/>
            <a:ext cx="2971800" cy="461804"/>
          </a:xfrm>
          <a:prstGeom prst="rect">
            <a:avLst/>
          </a:prstGeom>
        </p:spPr>
        <p:txBody>
          <a:bodyPr vert="horz" wrap="square" lIns="91947" tIns="45974" rIns="91947" bIns="45974" numCol="1" anchor="t" anchorCtr="0" compatLnSpc="1">
            <a:prstTxWarp prst="textNoShape">
              <a:avLst/>
            </a:prstTxWarp>
          </a:bodyPr>
          <a:lstStyle>
            <a:lvl1pPr algn="r">
              <a:defRPr sz="1200"/>
            </a:lvl1pPr>
          </a:lstStyle>
          <a:p>
            <a:fld id="{CEFC4FF3-F2B4-4986-85D7-E6C0D0EDDD3C}" type="datetimeFigureOut">
              <a:rPr lang="en-US" altLang="en-US"/>
              <a:pPr/>
              <a:t>8/11/2015</a:t>
            </a:fld>
            <a:endParaRPr lang="en-US" altLang="en-US"/>
          </a:p>
        </p:txBody>
      </p:sp>
      <p:sp>
        <p:nvSpPr>
          <p:cNvPr id="4" name="Slide Image Placeholder 3"/>
          <p:cNvSpPr>
            <a:spLocks noGrp="1" noRot="1" noChangeAspect="1"/>
          </p:cNvSpPr>
          <p:nvPr>
            <p:ph type="sldImg" idx="2"/>
          </p:nvPr>
        </p:nvSpPr>
        <p:spPr>
          <a:xfrm>
            <a:off x="1119188" y="692150"/>
            <a:ext cx="4619625" cy="3463925"/>
          </a:xfrm>
          <a:prstGeom prst="rect">
            <a:avLst/>
          </a:prstGeom>
          <a:noFill/>
          <a:ln w="12700">
            <a:solidFill>
              <a:prstClr val="black"/>
            </a:solidFill>
          </a:ln>
        </p:spPr>
        <p:txBody>
          <a:bodyPr vert="horz" lIns="91947" tIns="45974" rIns="91947" bIns="45974" rtlCol="0" anchor="ctr"/>
          <a:lstStyle/>
          <a:p>
            <a:pPr lvl="0"/>
            <a:endParaRPr lang="en-US" noProof="0" smtClean="0"/>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947" tIns="45974" rIns="91947" bIns="4597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772669"/>
            <a:ext cx="2971800" cy="461804"/>
          </a:xfrm>
          <a:prstGeom prst="rect">
            <a:avLst/>
          </a:prstGeom>
        </p:spPr>
        <p:txBody>
          <a:bodyPr vert="horz" lIns="91947" tIns="45974" rIns="91947" bIns="45974"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884614" y="8772669"/>
            <a:ext cx="2971800" cy="461804"/>
          </a:xfrm>
          <a:prstGeom prst="rect">
            <a:avLst/>
          </a:prstGeom>
        </p:spPr>
        <p:txBody>
          <a:bodyPr vert="horz" wrap="square" lIns="91947" tIns="45974" rIns="91947" bIns="45974"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47071" indent="-287334" eaLnBrk="0" hangingPunct="0">
              <a:defRPr sz="2400">
                <a:solidFill>
                  <a:schemeClr val="tx1"/>
                </a:solidFill>
                <a:latin typeface="Calibri" pitchFamily="34" charset="0"/>
                <a:ea typeface="ＭＳ Ｐゴシック" charset="-128"/>
              </a:defRPr>
            </a:lvl2pPr>
            <a:lvl3pPr marL="1149340" indent="-229868" eaLnBrk="0" hangingPunct="0">
              <a:defRPr sz="2400">
                <a:solidFill>
                  <a:schemeClr val="tx1"/>
                </a:solidFill>
                <a:latin typeface="Calibri" pitchFamily="34" charset="0"/>
                <a:ea typeface="ＭＳ Ｐゴシック" charset="-128"/>
              </a:defRPr>
            </a:lvl3pPr>
            <a:lvl4pPr marL="1609075" indent="-229868" eaLnBrk="0" hangingPunct="0">
              <a:defRPr sz="2400">
                <a:solidFill>
                  <a:schemeClr val="tx1"/>
                </a:solidFill>
                <a:latin typeface="Calibri" pitchFamily="34" charset="0"/>
                <a:ea typeface="ＭＳ Ｐゴシック" charset="-128"/>
              </a:defRPr>
            </a:lvl4pPr>
            <a:lvl5pPr marL="2068811" indent="-229868" eaLnBrk="0" hangingPunct="0">
              <a:defRPr sz="2400">
                <a:solidFill>
                  <a:schemeClr val="tx1"/>
                </a:solidFill>
                <a:latin typeface="Calibri" pitchFamily="34" charset="0"/>
                <a:ea typeface="ＭＳ Ｐゴシック" charset="-128"/>
              </a:defRPr>
            </a:lvl5pPr>
            <a:lvl6pPr marL="2528547" indent="-229868" defTabSz="459735" eaLnBrk="0" fontAlgn="base" hangingPunct="0">
              <a:spcBef>
                <a:spcPct val="0"/>
              </a:spcBef>
              <a:spcAft>
                <a:spcPct val="0"/>
              </a:spcAft>
              <a:defRPr sz="2400">
                <a:solidFill>
                  <a:schemeClr val="tx1"/>
                </a:solidFill>
                <a:latin typeface="Calibri" pitchFamily="34" charset="0"/>
                <a:ea typeface="ＭＳ Ｐゴシック" charset="-128"/>
              </a:defRPr>
            </a:lvl6pPr>
            <a:lvl7pPr marL="2988283" indent="-229868" defTabSz="459735" eaLnBrk="0" fontAlgn="base" hangingPunct="0">
              <a:spcBef>
                <a:spcPct val="0"/>
              </a:spcBef>
              <a:spcAft>
                <a:spcPct val="0"/>
              </a:spcAft>
              <a:defRPr sz="2400">
                <a:solidFill>
                  <a:schemeClr val="tx1"/>
                </a:solidFill>
                <a:latin typeface="Calibri" pitchFamily="34" charset="0"/>
                <a:ea typeface="ＭＳ Ｐゴシック" charset="-128"/>
              </a:defRPr>
            </a:lvl7pPr>
            <a:lvl8pPr marL="3448018" indent="-229868" defTabSz="459735" eaLnBrk="0" fontAlgn="base" hangingPunct="0">
              <a:spcBef>
                <a:spcPct val="0"/>
              </a:spcBef>
              <a:spcAft>
                <a:spcPct val="0"/>
              </a:spcAft>
              <a:defRPr sz="2400">
                <a:solidFill>
                  <a:schemeClr val="tx1"/>
                </a:solidFill>
                <a:latin typeface="Calibri" pitchFamily="34" charset="0"/>
                <a:ea typeface="ＭＳ Ｐゴシック" charset="-128"/>
              </a:defRPr>
            </a:lvl8pPr>
            <a:lvl9pPr marL="3907756" indent="-229868" defTabSz="459735"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11</a:t>
            </a:fld>
            <a:endParaRPr lang="en-US" altLang="en-US"/>
          </a:p>
        </p:txBody>
      </p:sp>
    </p:spTree>
    <p:extLst>
      <p:ext uri="{BB962C8B-B14F-4D97-AF65-F5344CB8AC3E}">
        <p14:creationId xmlns:p14="http://schemas.microsoft.com/office/powerpoint/2010/main" val="2043763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 typeface="Arial" pitchFamily="34" charset="0"/>
              <a:buNone/>
              <a:tabLst/>
              <a:defRPr/>
            </a:pPr>
            <a:endParaRPr lang="en-US" sz="1200" kern="1200" dirty="0" smtClean="0">
              <a:solidFill>
                <a:schemeClr val="tx1"/>
              </a:solidFill>
              <a:effectLst/>
              <a:latin typeface="+mn-lt"/>
              <a:ea typeface="ＭＳ Ｐゴシック" charset="0"/>
              <a:cs typeface="ＭＳ Ｐゴシック" charset="0"/>
            </a:endParaRPr>
          </a:p>
          <a:p>
            <a:pPr>
              <a:buFont typeface="Arial" pitchFamily="34" charset="0"/>
              <a:buNone/>
            </a:pPr>
            <a:endParaRPr lang="en-US" sz="120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12</a:t>
            </a:fld>
            <a:endParaRPr lang="en-US" altLang="en-US"/>
          </a:p>
        </p:txBody>
      </p:sp>
    </p:spTree>
    <p:extLst>
      <p:ext uri="{BB962C8B-B14F-4D97-AF65-F5344CB8AC3E}">
        <p14:creationId xmlns:p14="http://schemas.microsoft.com/office/powerpoint/2010/main" val="781855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13</a:t>
            </a:fld>
            <a:endParaRPr lang="en-US" altLang="en-US"/>
          </a:p>
        </p:txBody>
      </p:sp>
    </p:spTree>
    <p:extLst>
      <p:ext uri="{BB962C8B-B14F-4D97-AF65-F5344CB8AC3E}">
        <p14:creationId xmlns:p14="http://schemas.microsoft.com/office/powerpoint/2010/main" val="570954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14</a:t>
            </a:fld>
            <a:endParaRPr lang="en-US" altLang="en-US"/>
          </a:p>
        </p:txBody>
      </p:sp>
    </p:spTree>
    <p:extLst>
      <p:ext uri="{BB962C8B-B14F-4D97-AF65-F5344CB8AC3E}">
        <p14:creationId xmlns:p14="http://schemas.microsoft.com/office/powerpoint/2010/main" val="25436760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15</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85916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ＭＳ Ｐゴシック" charset="0"/>
            </a:endParaRPr>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29862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1008939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ＭＳ Ｐゴシック" charset="0"/>
            </a:endParaRPr>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9862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2493767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2493767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10</a:t>
            </a:fld>
            <a:endParaRPr lang="en-US" altLang="en-US"/>
          </a:p>
        </p:txBody>
      </p:sp>
    </p:spTree>
    <p:extLst>
      <p:ext uri="{BB962C8B-B14F-4D97-AF65-F5344CB8AC3E}">
        <p14:creationId xmlns:p14="http://schemas.microsoft.com/office/powerpoint/2010/main" val="1008939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August 11, 2015</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9" name="Title 8"/>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4 </a:t>
            </a:r>
            <a:r>
              <a:rPr lang="en-US" dirty="0" smtClean="0"/>
              <a:t>Edit Testing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All File Types </a:t>
            </a:r>
            <a:r>
              <a:rPr lang="en-US" dirty="0"/>
              <a:t>have </a:t>
            </a:r>
            <a:r>
              <a:rPr lang="en-US" dirty="0" smtClean="0"/>
              <a:t>had </a:t>
            </a:r>
            <a:r>
              <a:rPr lang="en-US" dirty="0"/>
              <a:t>full edit testing by CHIA.</a:t>
            </a:r>
          </a:p>
          <a:p>
            <a:endParaRPr lang="en-US" dirty="0"/>
          </a:p>
          <a:p>
            <a:pPr marL="342900" indent="-342900">
              <a:buFont typeface="Arial" panose="020B0604020202020204" pitchFamily="34" charset="0"/>
              <a:buChar char="•"/>
            </a:pPr>
            <a:r>
              <a:rPr lang="en-US" dirty="0" smtClean="0"/>
              <a:t>Report any edit issues to liaisons.</a:t>
            </a:r>
          </a:p>
          <a:p>
            <a:endParaRPr lang="en-US" dirty="0"/>
          </a:p>
          <a:p>
            <a:pPr marL="342900" indent="-342900">
              <a:buFont typeface="Arial" panose="020B0604020202020204" pitchFamily="34" charset="0"/>
              <a:buChar char="•"/>
            </a:pPr>
            <a:r>
              <a:rPr lang="en-US" dirty="0"/>
              <a:t>Edits will be updated </a:t>
            </a:r>
            <a:r>
              <a:rPr lang="en-US" dirty="0" smtClean="0"/>
              <a:t>periodically as carrier testing progresses.</a:t>
            </a:r>
            <a:endParaRPr lang="en-US" dirty="0"/>
          </a:p>
        </p:txBody>
      </p:sp>
    </p:spTree>
    <p:extLst>
      <p:ext uri="{BB962C8B-B14F-4D97-AF65-F5344CB8AC3E}">
        <p14:creationId xmlns:p14="http://schemas.microsoft.com/office/powerpoint/2010/main" val="3629497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4 </a:t>
            </a:r>
            <a:r>
              <a:rPr lang="en-US" dirty="0" smtClean="0"/>
              <a:t>Threshold Testing</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800" dirty="0" smtClean="0"/>
              <a:t>Threshold Testing In Process</a:t>
            </a:r>
          </a:p>
          <a:p>
            <a:endParaRPr lang="en-US" sz="2800" dirty="0"/>
          </a:p>
          <a:p>
            <a:pPr marL="457200" indent="-457200">
              <a:buFont typeface="Arial" panose="020B0604020202020204" pitchFamily="34" charset="0"/>
              <a:buChar char="•"/>
            </a:pPr>
            <a:r>
              <a:rPr lang="en-US" sz="2800" dirty="0" smtClean="0"/>
              <a:t>Format/Edit Testing First</a:t>
            </a:r>
          </a:p>
          <a:p>
            <a:endParaRPr lang="en-US" sz="2800" dirty="0"/>
          </a:p>
          <a:p>
            <a:pPr marL="457200" indent="-457200">
              <a:buFont typeface="Arial" panose="020B0604020202020204" pitchFamily="34" charset="0"/>
              <a:buChar char="•"/>
            </a:pPr>
            <a:r>
              <a:rPr lang="en-US" sz="2800" dirty="0" smtClean="0"/>
              <a:t>Contact liaison when Ready</a:t>
            </a:r>
          </a:p>
          <a:p>
            <a:endParaRPr lang="en-US" dirty="0"/>
          </a:p>
          <a:p>
            <a:endParaRPr lang="en-US" dirty="0" smtClean="0"/>
          </a:p>
        </p:txBody>
      </p:sp>
    </p:spTree>
    <p:extLst>
      <p:ext uri="{BB962C8B-B14F-4D97-AF65-F5344CB8AC3E}">
        <p14:creationId xmlns:p14="http://schemas.microsoft.com/office/powerpoint/2010/main" val="1738792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Adjustment</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a:t>Member Month Tracker Report Signoff</a:t>
            </a:r>
          </a:p>
          <a:p>
            <a:endParaRPr lang="en-US" sz="2400" dirty="0"/>
          </a:p>
          <a:p>
            <a:pPr marL="342900" indent="-342900">
              <a:buFont typeface="Arial" panose="020B0604020202020204" pitchFamily="34" charset="0"/>
              <a:buChar char="•"/>
            </a:pPr>
            <a:r>
              <a:rPr lang="en-US" sz="2400" dirty="0" smtClean="0"/>
              <a:t>Small Group Designation</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a:t>Supplemental </a:t>
            </a:r>
            <a:r>
              <a:rPr lang="en-US" sz="2400" dirty="0" smtClean="0"/>
              <a:t>Diagnosis</a:t>
            </a:r>
          </a:p>
          <a:p>
            <a:r>
              <a:rPr lang="en-US" sz="2400" dirty="0" smtClean="0"/>
              <a:t>           </a:t>
            </a:r>
            <a:endParaRPr lang="en-US" sz="28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endParaRPr lang="en-US" sz="2400" dirty="0" smtClean="0"/>
          </a:p>
        </p:txBody>
      </p:sp>
    </p:spTree>
    <p:extLst>
      <p:ext uri="{BB962C8B-B14F-4D97-AF65-F5344CB8AC3E}">
        <p14:creationId xmlns:p14="http://schemas.microsoft.com/office/powerpoint/2010/main" val="1209645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Member Month Tracker Report</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83180201"/>
              </p:ext>
            </p:extLst>
          </p:nvPr>
        </p:nvGraphicFramePr>
        <p:xfrm>
          <a:off x="1319512" y="2013991"/>
          <a:ext cx="6146158" cy="3923822"/>
        </p:xfrm>
        <a:graphic>
          <a:graphicData uri="http://schemas.openxmlformats.org/drawingml/2006/table">
            <a:tbl>
              <a:tblPr>
                <a:tableStyleId>{5C22544A-7EE6-4342-B048-85BDC9FD1C3A}</a:tableStyleId>
              </a:tblPr>
              <a:tblGrid>
                <a:gridCol w="682906"/>
                <a:gridCol w="1033845"/>
                <a:gridCol w="1024360"/>
                <a:gridCol w="1299419"/>
                <a:gridCol w="1024360"/>
                <a:gridCol w="1081268"/>
              </a:tblGrid>
              <a:tr h="403948">
                <a:tc gridSpan="6">
                  <a:txBody>
                    <a:bodyPr/>
                    <a:lstStyle/>
                    <a:p>
                      <a:pPr algn="l" fontAlgn="b"/>
                      <a:r>
                        <a:rPr lang="en-US" sz="900" u="none" strike="noStrike">
                          <a:effectLst/>
                        </a:rPr>
                        <a:t>After reviewing this Tracker with your team for completeness, please sign this page and return to CHIA within 30 days of receiving the report.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372266">
                <a:tc gridSpan="6">
                  <a:txBody>
                    <a:bodyPr/>
                    <a:lstStyle/>
                    <a:p>
                      <a:pPr algn="l" fontAlgn="b"/>
                      <a:r>
                        <a:rPr lang="en-US" sz="900" u="none" strike="noStrike">
                          <a:effectLst/>
                        </a:rPr>
                        <a:t>If a discrepancy arises, you will be asked to identify and resolve issues to be fixed and work with CHIA on  a timeframe for correction and possibly file resubmission.</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554439">
                <a:tc gridSpan="6">
                  <a:txBody>
                    <a:bodyPr/>
                    <a:lstStyle/>
                    <a:p>
                      <a:pPr algn="l" fontAlgn="b"/>
                      <a:r>
                        <a:rPr lang="en-US" sz="900" u="none" strike="noStrike">
                          <a:effectLst/>
                        </a:rPr>
                        <a:t>If you neither confirm that the data in the Tracker is accurate nor report any data discrepancy, the Connector and CHIA will assume that the Tracker report is accurate and that no discrepancies have been identified.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312070">
                <a:tc gridSpan="6">
                  <a:txBody>
                    <a:bodyPr/>
                    <a:lstStyle/>
                    <a:p>
                      <a:pPr algn="l" fontAlgn="b"/>
                      <a:r>
                        <a:rPr lang="en-US" sz="900" u="none" strike="noStrike">
                          <a:effectLst/>
                        </a:rPr>
                        <a:t>Signature below must be from an officer of the company, preferably in the financial and actuarial area.</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gridSpan="5">
                  <a:txBody>
                    <a:bodyPr/>
                    <a:lstStyle/>
                    <a:p>
                      <a:pPr algn="l" fontAlgn="b"/>
                      <a:r>
                        <a:rPr lang="en-US" sz="900" u="none" strike="noStrike">
                          <a:effectLst/>
                        </a:rPr>
                        <a:t>Signed:</a:t>
                      </a:r>
                      <a:r>
                        <a:rPr lang="en-US" sz="900" u="sng"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endParaRPr lang="en-US" sz="900" b="0" i="0" u="none" strike="noStrike">
                        <a:solidFill>
                          <a:srgbClr val="000000"/>
                        </a:solidFill>
                        <a:effectLst/>
                        <a:latin typeface="Times New Roman"/>
                      </a:endParaRPr>
                    </a:p>
                  </a:txBody>
                  <a:tcPr marL="7492" marR="7492" marT="7492" marB="0" anchor="b"/>
                </a:tc>
              </a:tr>
              <a:tr h="312070">
                <a:tc gridSpan="5">
                  <a:txBody>
                    <a:bodyPr/>
                    <a:lstStyle/>
                    <a:p>
                      <a:pPr algn="l" fontAlgn="b"/>
                      <a:r>
                        <a:rPr lang="en-US" sz="900" u="none" strike="noStrike">
                          <a:effectLst/>
                        </a:rPr>
                        <a:t>Print Name:</a:t>
                      </a:r>
                      <a:r>
                        <a:rPr lang="en-US" sz="900" u="sng" strike="noStrike">
                          <a:effectLst/>
                        </a:rPr>
                        <a:t>                                                                                                                                     </a:t>
                      </a:r>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gridSpan="5">
                  <a:txBody>
                    <a:bodyPr/>
                    <a:lstStyle/>
                    <a:p>
                      <a:pPr algn="l" fontAlgn="b"/>
                      <a:r>
                        <a:rPr lang="en-US" sz="900" u="none" strike="noStrike">
                          <a:effectLst/>
                        </a:rPr>
                        <a:t>Carrier: </a:t>
                      </a:r>
                      <a:r>
                        <a:rPr lang="en-US" sz="900" u="sng"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gridSpan="5">
                  <a:txBody>
                    <a:bodyPr/>
                    <a:lstStyle/>
                    <a:p>
                      <a:pPr algn="l" fontAlgn="b"/>
                      <a:r>
                        <a:rPr lang="en-US" sz="900" u="none" strike="noStrike">
                          <a:effectLst/>
                        </a:rPr>
                        <a:t>Submission Year-Month:</a:t>
                      </a:r>
                      <a:r>
                        <a:rPr lang="en-US" sz="900" u="sng"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305709">
                <a:tc>
                  <a:txBody>
                    <a:bodyPr/>
                    <a:lstStyle/>
                    <a:p>
                      <a:pPr algn="l" fontAlgn="b"/>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dirty="0">
                          <a:effectLst/>
                        </a:rPr>
                        <a:t> </a:t>
                      </a:r>
                      <a:endParaRPr lang="en-US" sz="900" b="0" i="0" u="none" strike="noStrike" dirty="0">
                        <a:solidFill>
                          <a:srgbClr val="000000"/>
                        </a:solidFill>
                        <a:effectLst/>
                        <a:latin typeface="Times New Roman"/>
                      </a:endParaRPr>
                    </a:p>
                  </a:txBody>
                  <a:tcPr marL="7492" marR="7492" marT="7492" marB="0" anchor="b"/>
                </a:tc>
              </a:tr>
            </a:tbl>
          </a:graphicData>
        </a:graphic>
      </p:graphicFrame>
    </p:spTree>
    <p:extLst>
      <p:ext uri="{BB962C8B-B14F-4D97-AF65-F5344CB8AC3E}">
        <p14:creationId xmlns:p14="http://schemas.microsoft.com/office/powerpoint/2010/main" val="1303765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Small Group Designation</a:t>
            </a:r>
            <a:endParaRPr lang="en-US" dirty="0"/>
          </a:p>
        </p:txBody>
      </p:sp>
      <p:sp>
        <p:nvSpPr>
          <p:cNvPr id="3" name="Subtitle 2"/>
          <p:cNvSpPr>
            <a:spLocks noGrp="1"/>
          </p:cNvSpPr>
          <p:nvPr>
            <p:ph type="subTitle" idx="1"/>
          </p:nvPr>
        </p:nvSpPr>
        <p:spPr>
          <a:xfrm>
            <a:off x="485415" y="1745029"/>
            <a:ext cx="7761815" cy="4118804"/>
          </a:xfrm>
        </p:spPr>
        <p:txBody>
          <a:bodyPr/>
          <a:lstStyle/>
          <a:p>
            <a:pPr lvl="0"/>
            <a:r>
              <a:rPr lang="en-US" sz="1800" b="1" u="sng" dirty="0"/>
              <a:t>Market Category Code (ME 030)</a:t>
            </a:r>
            <a:endParaRPr lang="en-US" sz="1800" dirty="0"/>
          </a:p>
          <a:p>
            <a:r>
              <a:rPr lang="en-US" sz="1800" dirty="0" smtClean="0"/>
              <a:t>Identify the </a:t>
            </a:r>
            <a:r>
              <a:rPr lang="en-US" sz="1800" dirty="0"/>
              <a:t>51-100 groups properly </a:t>
            </a:r>
            <a:r>
              <a:rPr lang="en-US" sz="1800" dirty="0" smtClean="0"/>
              <a:t>in </a:t>
            </a:r>
            <a:r>
              <a:rPr lang="en-US" sz="1800" dirty="0"/>
              <a:t>the APCD.</a:t>
            </a:r>
          </a:p>
          <a:p>
            <a:r>
              <a:rPr lang="en-US" sz="1800" dirty="0"/>
              <a:t> </a:t>
            </a:r>
          </a:p>
          <a:p>
            <a:pPr lvl="0"/>
            <a:r>
              <a:rPr lang="en-US" sz="1800" b="1" u="sng" dirty="0"/>
              <a:t>RACP Indicator (ME126 and BP File)</a:t>
            </a:r>
            <a:endParaRPr lang="en-US" sz="1800" dirty="0"/>
          </a:p>
          <a:p>
            <a:r>
              <a:rPr lang="en-US" sz="1800" dirty="0" smtClean="0"/>
              <a:t>Flag </a:t>
            </a:r>
            <a:r>
              <a:rPr lang="en-US" sz="1800" dirty="0"/>
              <a:t>groups 51-100 as RACP=3 until they convert to the Massachusetts merged market and enroll under an ACA </a:t>
            </a:r>
            <a:r>
              <a:rPr lang="en-US" sz="1800" dirty="0" smtClean="0"/>
              <a:t>plans.</a:t>
            </a:r>
            <a:endParaRPr lang="en-US" sz="1800" dirty="0"/>
          </a:p>
          <a:p>
            <a:r>
              <a:rPr lang="en-US" sz="1800" dirty="0"/>
              <a:t> </a:t>
            </a:r>
          </a:p>
          <a:p>
            <a:pPr lvl="0"/>
            <a:r>
              <a:rPr lang="en-US" sz="1800" b="1" u="sng" dirty="0"/>
              <a:t>RACP Related data fields and files</a:t>
            </a:r>
            <a:endParaRPr lang="en-US" sz="1800" dirty="0"/>
          </a:p>
          <a:p>
            <a:r>
              <a:rPr lang="en-US" sz="1800" dirty="0" smtClean="0"/>
              <a:t>Populate all other </a:t>
            </a:r>
            <a:r>
              <a:rPr lang="en-US" sz="1800" dirty="0"/>
              <a:t>fields according to the APCD requirements and ensure accurate data </a:t>
            </a:r>
            <a:r>
              <a:rPr lang="en-US" sz="1800" dirty="0" smtClean="0"/>
              <a:t>submission.</a:t>
            </a:r>
          </a:p>
          <a:p>
            <a:endParaRPr lang="en-US" sz="1800" b="1" dirty="0"/>
          </a:p>
          <a:p>
            <a:pPr algn="ctr"/>
            <a:r>
              <a:rPr lang="en-US" b="1" dirty="0" smtClean="0"/>
              <a:t>SUBMISSION STARTS WITH SEPTEMBER 2015 DATA </a:t>
            </a:r>
          </a:p>
          <a:p>
            <a:pPr algn="ctr"/>
            <a:r>
              <a:rPr lang="en-US" b="1" dirty="0" smtClean="0"/>
              <a:t>DUE OCTOBER 2015</a:t>
            </a:r>
            <a:endParaRPr lang="en-US" dirty="0"/>
          </a:p>
          <a:p>
            <a:endParaRPr lang="en-US" dirty="0"/>
          </a:p>
        </p:txBody>
      </p:sp>
    </p:spTree>
    <p:extLst>
      <p:ext uri="{BB962C8B-B14F-4D97-AF65-F5344CB8AC3E}">
        <p14:creationId xmlns:p14="http://schemas.microsoft.com/office/powerpoint/2010/main" val="2586094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a:t>September 8, </a:t>
            </a:r>
            <a:r>
              <a:rPr lang="en-US" sz="4000" dirty="0" smtClean="0"/>
              <a:t>2015 @ 2:00 pm</a:t>
            </a:r>
          </a:p>
          <a:p>
            <a:pPr algn="ctr"/>
            <a:endParaRPr lang="en-US" sz="4000" dirty="0"/>
          </a:p>
          <a:p>
            <a:pPr algn="ctr"/>
            <a:r>
              <a:rPr lang="en-US" sz="4000" dirty="0" smtClean="0"/>
              <a:t>October 13, 2015 @ 2:00 pm</a:t>
            </a:r>
            <a:endParaRPr lang="en-US" sz="4000" dirty="0"/>
          </a:p>
        </p:txBody>
      </p:sp>
    </p:spTree>
    <p:extLst>
      <p:ext uri="{BB962C8B-B14F-4D97-AF65-F5344CB8AC3E}">
        <p14:creationId xmlns:p14="http://schemas.microsoft.com/office/powerpoint/2010/main" val="1937674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397514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p:txBody>
          <a:bodyPr/>
          <a:lstStyle/>
          <a:p>
            <a:pPr marL="342900" indent="-342900">
              <a:buFont typeface="Arial" pitchFamily="34" charset="0"/>
              <a:buChar char="•"/>
            </a:pPr>
            <a:r>
              <a:rPr lang="en-US" dirty="0" smtClean="0"/>
              <a:t>Compliance</a:t>
            </a:r>
            <a:endParaRPr lang="en-US" dirty="0"/>
          </a:p>
          <a:p>
            <a:pPr marL="342900" lvl="0" indent="-342900">
              <a:buFont typeface="Arial" panose="020B0604020202020204" pitchFamily="34" charset="0"/>
              <a:buChar char="•"/>
            </a:pPr>
            <a:endParaRPr lang="en-US" dirty="0"/>
          </a:p>
          <a:p>
            <a:pPr marL="342900" indent="-342900">
              <a:buFont typeface="Arial" pitchFamily="34" charset="0"/>
              <a:buChar char="•"/>
            </a:pPr>
            <a:r>
              <a:rPr lang="en-US" dirty="0" smtClean="0"/>
              <a:t>Intake Version 4</a:t>
            </a:r>
          </a:p>
          <a:p>
            <a:pPr marL="342900" indent="-342900">
              <a:buFont typeface="Arial" pitchFamily="34" charset="0"/>
              <a:buChar char="•"/>
            </a:pPr>
            <a:endParaRPr lang="en-US" dirty="0" smtClean="0"/>
          </a:p>
          <a:p>
            <a:pPr marL="342900" indent="-342900">
              <a:buFont typeface="Arial" pitchFamily="34" charset="0"/>
              <a:buChar char="•"/>
            </a:pPr>
            <a:r>
              <a:rPr lang="en-US" dirty="0" smtClean="0"/>
              <a:t>V4 Testing</a:t>
            </a:r>
          </a:p>
          <a:p>
            <a:endParaRPr lang="en-US" dirty="0" smtClean="0"/>
          </a:p>
          <a:p>
            <a:pPr marL="342900" indent="-342900">
              <a:buFont typeface="Arial" pitchFamily="34" charset="0"/>
              <a:buChar char="•"/>
            </a:pPr>
            <a:r>
              <a:rPr lang="en-US" dirty="0" smtClean="0"/>
              <a:t>Risk Adjustment Topics </a:t>
            </a:r>
          </a:p>
          <a:p>
            <a:pPr lvl="0"/>
            <a:endParaRPr lang="en-US" dirty="0" smtClean="0"/>
          </a:p>
          <a:p>
            <a:pPr marL="342900" lvl="0" indent="-342900">
              <a:buFont typeface="Arial" panose="020B0604020202020204" pitchFamily="34" charset="0"/>
              <a:buChar char="•"/>
            </a:pPr>
            <a:r>
              <a:rPr lang="en-US" dirty="0" smtClean="0"/>
              <a:t>Wrap Up</a:t>
            </a:r>
            <a:endParaRPr lang="en-US" dirty="0"/>
          </a:p>
        </p:txBody>
      </p:sp>
    </p:spTree>
    <p:extLst>
      <p:ext uri="{BB962C8B-B14F-4D97-AF65-F5344CB8AC3E}">
        <p14:creationId xmlns:p14="http://schemas.microsoft.com/office/powerpoint/2010/main" val="2969907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Compliance	</a:t>
            </a:r>
            <a:endParaRPr lang="en-US" dirty="0"/>
          </a:p>
        </p:txBody>
      </p:sp>
      <p:sp>
        <p:nvSpPr>
          <p:cNvPr id="3" name="Subtitle 2"/>
          <p:cNvSpPr>
            <a:spLocks noGrp="1"/>
          </p:cNvSpPr>
          <p:nvPr>
            <p:ph type="subTitle" idx="1"/>
          </p:nvPr>
        </p:nvSpPr>
        <p:spPr/>
        <p:txBody>
          <a:bodyPr/>
          <a:lstStyle/>
          <a:p>
            <a:r>
              <a:rPr lang="en-US" sz="2800" dirty="0" smtClean="0"/>
              <a:t>MA APCD Analytic files for 2014</a:t>
            </a:r>
          </a:p>
          <a:p>
            <a:pPr marL="342900" indent="-342900">
              <a:buFont typeface="Arial" panose="020B0604020202020204" pitchFamily="34" charset="0"/>
              <a:buChar char="•"/>
            </a:pPr>
            <a:r>
              <a:rPr lang="en-US" sz="2200" dirty="0" smtClean="0"/>
              <a:t>Run out thru June 2015</a:t>
            </a:r>
          </a:p>
          <a:p>
            <a:pPr marL="342900" indent="-342900">
              <a:buFont typeface="Arial" panose="020B0604020202020204" pitchFamily="34" charset="0"/>
              <a:buChar char="•"/>
            </a:pPr>
            <a:endParaRPr lang="en-US" sz="2200" dirty="0" smtClean="0"/>
          </a:p>
          <a:p>
            <a:endParaRPr lang="en-US" sz="2800" dirty="0" smtClean="0"/>
          </a:p>
          <a:p>
            <a:r>
              <a:rPr lang="en-US" sz="2800" dirty="0" smtClean="0"/>
              <a:t>Connector RA Simulation</a:t>
            </a:r>
          </a:p>
          <a:p>
            <a:pPr marL="457200" indent="-457200">
              <a:buFont typeface="Arial" panose="020B0604020202020204" pitchFamily="34" charset="0"/>
              <a:buChar char="•"/>
            </a:pPr>
            <a:r>
              <a:rPr lang="en-US" sz="2200" dirty="0" smtClean="0"/>
              <a:t>Simulation Period April 2014 – March 2015</a:t>
            </a:r>
          </a:p>
          <a:p>
            <a:pPr marL="457200" indent="-457200">
              <a:buFont typeface="Arial" panose="020B0604020202020204" pitchFamily="34" charset="0"/>
              <a:buChar char="•"/>
            </a:pPr>
            <a:r>
              <a:rPr lang="en-US" sz="2200" dirty="0" smtClean="0"/>
              <a:t>Run out thru June 2015</a:t>
            </a:r>
          </a:p>
          <a:p>
            <a:pPr marL="457200" indent="-457200">
              <a:buFont typeface="Arial" panose="020B0604020202020204" pitchFamily="34" charset="0"/>
              <a:buChar char="•"/>
            </a:pPr>
            <a:endParaRPr lang="en-US" sz="2200" dirty="0"/>
          </a:p>
        </p:txBody>
      </p:sp>
    </p:spTree>
    <p:extLst>
      <p:ext uri="{BB962C8B-B14F-4D97-AF65-F5344CB8AC3E}">
        <p14:creationId xmlns:p14="http://schemas.microsoft.com/office/powerpoint/2010/main" val="413434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Intake Version 4</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800" dirty="0" smtClean="0"/>
              <a:t>Timeline</a:t>
            </a:r>
          </a:p>
          <a:p>
            <a:r>
              <a:rPr lang="en-US" sz="2800" dirty="0" smtClean="0"/>
              <a:t> </a:t>
            </a:r>
          </a:p>
          <a:p>
            <a:pPr marL="457200" indent="-457200">
              <a:buFont typeface="Arial" panose="020B0604020202020204" pitchFamily="34" charset="0"/>
              <a:buChar char="•"/>
            </a:pPr>
            <a:r>
              <a:rPr lang="en-US" sz="2800" dirty="0" smtClean="0"/>
              <a:t>Edits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Variances</a:t>
            </a:r>
          </a:p>
        </p:txBody>
      </p:sp>
    </p:spTree>
    <p:extLst>
      <p:ext uri="{BB962C8B-B14F-4D97-AF65-F5344CB8AC3E}">
        <p14:creationId xmlns:p14="http://schemas.microsoft.com/office/powerpoint/2010/main" val="1853762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Version 4 Intake Timeline</a:t>
            </a:r>
            <a:endParaRPr lang="en-US" dirty="0"/>
          </a:p>
        </p:txBody>
      </p:sp>
      <p:sp>
        <p:nvSpPr>
          <p:cNvPr id="3" name="Subtitle 2"/>
          <p:cNvSpPr>
            <a:spLocks noGrp="1"/>
          </p:cNvSpPr>
          <p:nvPr>
            <p:ph type="subTitle" idx="1"/>
          </p:nvPr>
        </p:nvSpPr>
        <p:spPr/>
        <p:txBody>
          <a:bodyPr/>
          <a:lstStyle/>
          <a:p>
            <a:endParaRPr lang="en-US" dirty="0" smtClean="0"/>
          </a:p>
          <a:p>
            <a:pPr marL="342900" indent="-342900">
              <a:buFont typeface="Arial" panose="020B0604020202020204" pitchFamily="34" charset="0"/>
              <a:buChar char="•"/>
            </a:pPr>
            <a:r>
              <a:rPr lang="en-US" dirty="0" smtClean="0"/>
              <a:t>V3 File Format no longer valid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V4 Production TimeLine</a:t>
            </a:r>
          </a:p>
          <a:p>
            <a:r>
              <a:rPr lang="en-US" dirty="0" smtClean="0"/>
              <a:t>           201507  ready now for all file types</a:t>
            </a:r>
          </a:p>
          <a:p>
            <a:r>
              <a:rPr lang="en-US" dirty="0"/>
              <a:t> </a:t>
            </a:r>
            <a:r>
              <a:rPr lang="en-US" dirty="0" smtClean="0"/>
              <a:t>          Must have an approved variance </a:t>
            </a:r>
            <a:r>
              <a:rPr lang="en-US" smtClean="0"/>
              <a:t>spreadsheet submitted</a:t>
            </a:r>
            <a:endParaRPr lang="en-US" dirty="0" smtClean="0"/>
          </a:p>
          <a:p>
            <a:r>
              <a:rPr lang="en-US" dirty="0"/>
              <a:t>	 </a:t>
            </a:r>
            <a:r>
              <a:rPr lang="en-US" dirty="0" smtClean="0"/>
              <a:t>    Resubmissions of prior periods will be ready soon</a:t>
            </a:r>
          </a:p>
          <a:p>
            <a:endParaRPr lang="en-US" dirty="0" smtClean="0"/>
          </a:p>
          <a:p>
            <a:pPr marL="342900" indent="-342900">
              <a:buFont typeface="Arial" panose="020B0604020202020204" pitchFamily="34" charset="0"/>
              <a:buChar char="•"/>
            </a:pPr>
            <a:r>
              <a:rPr lang="en-US" dirty="0" smtClean="0"/>
              <a:t>Testing TimeLine</a:t>
            </a:r>
          </a:p>
          <a:p>
            <a:r>
              <a:rPr lang="en-US" dirty="0"/>
              <a:t> </a:t>
            </a:r>
            <a:r>
              <a:rPr lang="en-US" dirty="0" smtClean="0"/>
              <a:t>           V4 Testing continues as needed</a:t>
            </a:r>
          </a:p>
          <a:p>
            <a:endParaRPr lang="en-US" dirty="0" smtClean="0"/>
          </a:p>
          <a:p>
            <a:endParaRPr lang="en-US" dirty="0"/>
          </a:p>
        </p:txBody>
      </p:sp>
    </p:spTree>
    <p:extLst>
      <p:ext uri="{BB962C8B-B14F-4D97-AF65-F5344CB8AC3E}">
        <p14:creationId xmlns:p14="http://schemas.microsoft.com/office/powerpoint/2010/main" val="1498019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4 </a:t>
            </a:r>
            <a:r>
              <a:rPr lang="en-US" dirty="0" smtClean="0"/>
              <a:t>Edits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All edits are in production for all file types.</a:t>
            </a:r>
            <a:endParaRPr lang="en-US" dirty="0"/>
          </a:p>
          <a:p>
            <a:endParaRPr lang="en-US" dirty="0"/>
          </a:p>
          <a:p>
            <a:pPr marL="342900" indent="-342900">
              <a:buFont typeface="Arial" panose="020B0604020202020204" pitchFamily="34" charset="0"/>
              <a:buChar char="•"/>
            </a:pPr>
            <a:r>
              <a:rPr lang="en-US" dirty="0" smtClean="0"/>
              <a:t>Report any edit issues to liaisons.</a:t>
            </a:r>
          </a:p>
          <a:p>
            <a:endParaRPr lang="en-US" dirty="0"/>
          </a:p>
          <a:p>
            <a:pPr marL="342900" indent="-342900">
              <a:buFont typeface="Arial" panose="020B0604020202020204" pitchFamily="34" charset="0"/>
              <a:buChar char="•"/>
            </a:pPr>
            <a:r>
              <a:rPr lang="en-US" dirty="0" smtClean="0"/>
              <a:t>Preliminary Edit list will be published soon.</a:t>
            </a:r>
            <a:endParaRPr lang="en-US" dirty="0"/>
          </a:p>
        </p:txBody>
      </p:sp>
    </p:spTree>
    <p:extLst>
      <p:ext uri="{BB962C8B-B14F-4D97-AF65-F5344CB8AC3E}">
        <p14:creationId xmlns:p14="http://schemas.microsoft.com/office/powerpoint/2010/main" val="400451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a:t>
            </a:r>
            <a:r>
              <a:rPr lang="en-US" dirty="0" smtClean="0"/>
              <a:t>4 Variance</a:t>
            </a:r>
            <a:endParaRPr lang="en-US" dirty="0"/>
          </a:p>
        </p:txBody>
      </p:sp>
      <p:sp>
        <p:nvSpPr>
          <p:cNvPr id="3" name="Subtitle 2"/>
          <p:cNvSpPr>
            <a:spLocks noGrp="1"/>
          </p:cNvSpPr>
          <p:nvPr>
            <p:ph type="subTitle" idx="1"/>
          </p:nvPr>
        </p:nvSpPr>
        <p:spPr/>
        <p:txBody>
          <a:bodyPr/>
          <a:lstStyle/>
          <a:p>
            <a:endParaRPr lang="en-US" dirty="0" smtClean="0"/>
          </a:p>
          <a:p>
            <a:pPr marL="342900" indent="-342900">
              <a:buFont typeface="Arial" panose="020B0604020202020204" pitchFamily="34" charset="0"/>
              <a:buChar char="•"/>
            </a:pPr>
            <a:r>
              <a:rPr lang="en-US" sz="3200" dirty="0" smtClean="0"/>
              <a:t>Template/Spreadsheet</a:t>
            </a:r>
          </a:p>
          <a:p>
            <a:r>
              <a:rPr lang="en-US" sz="3200" dirty="0" smtClean="0"/>
              <a:t>           </a:t>
            </a:r>
          </a:p>
          <a:p>
            <a:pPr marL="342900" indent="-342900">
              <a:buFont typeface="Arial" panose="020B0604020202020204" pitchFamily="34" charset="0"/>
              <a:buChar char="•"/>
            </a:pPr>
            <a:r>
              <a:rPr lang="en-US" sz="3200" dirty="0" smtClean="0"/>
              <a:t>Submission</a:t>
            </a:r>
          </a:p>
          <a:p>
            <a:endParaRPr lang="en-US" sz="3200" dirty="0" smtClean="0"/>
          </a:p>
          <a:p>
            <a:endParaRPr lang="en-US" dirty="0"/>
          </a:p>
        </p:txBody>
      </p:sp>
    </p:spTree>
    <p:extLst>
      <p:ext uri="{BB962C8B-B14F-4D97-AF65-F5344CB8AC3E}">
        <p14:creationId xmlns:p14="http://schemas.microsoft.com/office/powerpoint/2010/main" val="3681606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Intake Version 4 Testing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800" dirty="0" smtClean="0"/>
              <a:t>Submission Periods</a:t>
            </a:r>
          </a:p>
          <a:p>
            <a:pPr marL="342900" indent="-342900">
              <a:buFont typeface="Arial" panose="020B0604020202020204" pitchFamily="34" charset="0"/>
              <a:buChar char="•"/>
            </a:pPr>
            <a:r>
              <a:rPr lang="en-US" sz="2800" dirty="0" smtClean="0"/>
              <a:t>File Size</a:t>
            </a:r>
          </a:p>
          <a:p>
            <a:pPr marL="342900" indent="-342900">
              <a:buFont typeface="Arial" panose="020B0604020202020204" pitchFamily="34" charset="0"/>
              <a:buChar char="•"/>
            </a:pPr>
            <a:r>
              <a:rPr lang="en-US" sz="2800" dirty="0" smtClean="0"/>
              <a:t>Edit Testing</a:t>
            </a:r>
          </a:p>
          <a:p>
            <a:pPr marL="342900" indent="-342900">
              <a:buFont typeface="Arial" panose="020B0604020202020204" pitchFamily="34" charset="0"/>
              <a:buChar char="•"/>
            </a:pPr>
            <a:r>
              <a:rPr lang="en-US" sz="2800" dirty="0" smtClean="0"/>
              <a:t>Threshold Testing</a:t>
            </a:r>
            <a:endParaRPr lang="en-US" sz="2800" dirty="0"/>
          </a:p>
        </p:txBody>
      </p:sp>
    </p:spTree>
    <p:extLst>
      <p:ext uri="{BB962C8B-B14F-4D97-AF65-F5344CB8AC3E}">
        <p14:creationId xmlns:p14="http://schemas.microsoft.com/office/powerpoint/2010/main" val="3884720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Intake Version 4 Testing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Test files must be for submission periods 201505 or 201312</a:t>
            </a:r>
          </a:p>
          <a:p>
            <a:endParaRPr lang="en-US" dirty="0" smtClean="0"/>
          </a:p>
          <a:p>
            <a:pPr marL="342900" indent="-342900">
              <a:buFont typeface="Arial" panose="020B0604020202020204" pitchFamily="34" charset="0"/>
              <a:buChar char="•"/>
            </a:pPr>
            <a:r>
              <a:rPr lang="en-US" dirty="0" smtClean="0"/>
              <a:t> </a:t>
            </a:r>
            <a:r>
              <a:rPr lang="en-US" dirty="0"/>
              <a:t>U</a:t>
            </a:r>
            <a:r>
              <a:rPr lang="en-US" dirty="0" smtClean="0"/>
              <a:t>se </a:t>
            </a:r>
            <a:r>
              <a:rPr lang="en-US" dirty="0"/>
              <a:t>‘Test’ check box in SENDS+  </a:t>
            </a:r>
            <a:r>
              <a:rPr lang="en-US" dirty="0" smtClean="0"/>
              <a:t>for </a:t>
            </a:r>
            <a:r>
              <a:rPr lang="en-US" dirty="0"/>
              <a:t>V4 </a:t>
            </a:r>
            <a:r>
              <a:rPr lang="en-US" dirty="0" smtClean="0"/>
              <a:t>TEST files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201312 allows you to test a Version 3 time period in Version 4 format</a:t>
            </a:r>
          </a:p>
          <a:p>
            <a:endParaRPr lang="en-US" dirty="0" smtClean="0"/>
          </a:p>
          <a:p>
            <a:pPr marL="342900" indent="-342900">
              <a:buFont typeface="Arial" panose="020B0604020202020204" pitchFamily="34" charset="0"/>
              <a:buChar char="•"/>
            </a:pPr>
            <a:r>
              <a:rPr lang="en-US" dirty="0" smtClean="0"/>
              <a:t>201312 allows you to test those fields with December only requirements</a:t>
            </a:r>
          </a:p>
          <a:p>
            <a:endParaRPr lang="en-US" dirty="0" smtClean="0"/>
          </a:p>
          <a:p>
            <a:pPr marL="342900" indent="-342900">
              <a:buFont typeface="Arial" panose="020B0604020202020204" pitchFamily="34" charset="0"/>
              <a:buChar char="•"/>
            </a:pPr>
            <a:r>
              <a:rPr lang="en-US" dirty="0" smtClean="0"/>
              <a:t>File Size – start small</a:t>
            </a:r>
            <a:endParaRPr lang="en-US" dirty="0"/>
          </a:p>
        </p:txBody>
      </p:sp>
    </p:spTree>
    <p:extLst>
      <p:ext uri="{BB962C8B-B14F-4D97-AF65-F5344CB8AC3E}">
        <p14:creationId xmlns:p14="http://schemas.microsoft.com/office/powerpoint/2010/main" val="927656462"/>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5814</TotalTime>
  <Words>422</Words>
  <Application>Microsoft Office PowerPoint</Application>
  <PresentationFormat>On-screen Show (4:3)</PresentationFormat>
  <Paragraphs>178</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FINALPowerPointTEMPLATE</vt:lpstr>
      <vt:lpstr>PowerPoint Presentation</vt:lpstr>
      <vt:lpstr>Agenda</vt:lpstr>
      <vt:lpstr>Compliance </vt:lpstr>
      <vt:lpstr>Intake Version 4</vt:lpstr>
      <vt:lpstr>Version 4 Intake Timeline</vt:lpstr>
      <vt:lpstr>Intake Version 4 Edits</vt:lpstr>
      <vt:lpstr>Intake Version 4 Variance</vt:lpstr>
      <vt:lpstr>Intake Version 4 Testing</vt:lpstr>
      <vt:lpstr>Intake Version 4 Testing</vt:lpstr>
      <vt:lpstr>Intake Version 4 Edit Testing</vt:lpstr>
      <vt:lpstr>Intake Version 4 Threshold Testing</vt:lpstr>
      <vt:lpstr>Risk Adjustment</vt:lpstr>
      <vt:lpstr>Member Month Tracker Report</vt:lpstr>
      <vt:lpstr>Small Group Designation</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sysadmin</cp:lastModifiedBy>
  <cp:revision>422</cp:revision>
  <cp:lastPrinted>2015-01-13T17:34:28Z</cp:lastPrinted>
  <dcterms:created xsi:type="dcterms:W3CDTF">2014-02-09T20:57:02Z</dcterms:created>
  <dcterms:modified xsi:type="dcterms:W3CDTF">2015-08-11T13:06:23Z</dcterms:modified>
</cp:coreProperties>
</file>