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14" r:id="rId3"/>
    <p:sldId id="416" r:id="rId4"/>
    <p:sldId id="391" r:id="rId5"/>
    <p:sldId id="427" r:id="rId6"/>
    <p:sldId id="426" r:id="rId7"/>
    <p:sldId id="423" r:id="rId8"/>
    <p:sldId id="424" r:id="rId9"/>
    <p:sldId id="425" r:id="rId10"/>
    <p:sldId id="418" r:id="rId11"/>
    <p:sldId id="419" r:id="rId12"/>
    <p:sldId id="420" r:id="rId13"/>
    <p:sldId id="421" r:id="rId14"/>
    <p:sldId id="422" r:id="rId15"/>
    <p:sldId id="362" r:id="rId16"/>
    <p:sldId id="389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9/8/2015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9/8/2015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6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391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565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391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39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223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enrollment-in-health-insuranc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pcd-data-submission-guid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amass.gov/individual-apcd-data-profile-reports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September 8,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Enrollment Trends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Overview of Cycle 2 (fall/winter 2015)</a:t>
            </a:r>
            <a:endParaRPr lang="en-US" sz="18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September 8,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Senior Health System Policy Analyst</a:t>
            </a: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41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92814"/>
            <a:ext cx="8039100" cy="64135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Enrollment Trends:  Cycle 2 Overview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2" y="1401288"/>
            <a:ext cx="8297695" cy="507170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aramond" panose="02020404030301010803" pitchFamily="18" charset="0"/>
              </a:rPr>
              <a:t>Enrollment Update</a:t>
            </a: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Counts through September 30, 2015</a:t>
            </a: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Breakouts by funding type (fully-/self-insured), product type (HMO, PPO, etc.), and market sector (group size)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Garamond" panose="02020404030301010803" pitchFamily="18" charset="0"/>
              </a:rPr>
              <a:t>Data Enhancements</a:t>
            </a: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CHIA review of all member-plans for specification consistency</a:t>
            </a:r>
            <a:endParaRPr lang="en-US" sz="1600" dirty="0">
              <a:latin typeface="Garamond" panose="02020404030301010803" pitchFamily="18" charset="0"/>
            </a:endParaRP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MA APCD Population Transitions:  Medicare Advantage, MassHealth (non-MCO populations)</a:t>
            </a: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New member fields:  Age, Gender, County</a:t>
            </a:r>
          </a:p>
          <a:p>
            <a:pPr marL="682625" lvl="2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Financial fields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aramond" panose="02020404030301010803" pitchFamily="18" charset="0"/>
              </a:rPr>
              <a:t>Data Source(s)</a:t>
            </a:r>
          </a:p>
          <a:p>
            <a:pPr marL="682625" lvl="4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MA APCD:  Member Eligibility &amp; Product Files</a:t>
            </a:r>
          </a:p>
          <a:p>
            <a:pPr marL="682625" lvl="4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Supplemental Reporting (for specific populations, where still necessary)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b="1" dirty="0" smtClean="0">
                <a:latin typeface="Garamond" panose="02020404030301010803" pitchFamily="18" charset="0"/>
              </a:rPr>
              <a:t>Product Update</a:t>
            </a:r>
            <a:endParaRPr lang="en-US" sz="2000" b="1" dirty="0">
              <a:latin typeface="Garamond" panose="02020404030301010803" pitchFamily="18" charset="0"/>
            </a:endParaRPr>
          </a:p>
          <a:p>
            <a:pPr marL="682625" lvl="5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Expected Product Release:  Late-January 2016</a:t>
            </a:r>
          </a:p>
          <a:p>
            <a:pPr marL="682625" lvl="5" indent="-225425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Garamond" panose="02020404030301010803" pitchFamily="18" charset="0"/>
              </a:rPr>
              <a:t>Brief, DataBook, Technical Notes</a:t>
            </a:r>
            <a:endParaRPr lang="en-US" sz="1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08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551780"/>
              </p:ext>
            </p:extLst>
          </p:nvPr>
        </p:nvGraphicFramePr>
        <p:xfrm>
          <a:off x="688769" y="1894723"/>
          <a:ext cx="7799593" cy="328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7661"/>
                <a:gridCol w="1577661"/>
                <a:gridCol w="1577661"/>
                <a:gridCol w="1577661"/>
                <a:gridCol w="1488949"/>
              </a:tblGrid>
              <a:tr h="45697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Sept.</a:t>
                      </a:r>
                      <a:r>
                        <a:rPr lang="en-US" b="1" baseline="0" dirty="0" smtClean="0"/>
                        <a:t>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Oct.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Nov.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Dec.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Jan.</a:t>
                      </a:r>
                      <a:r>
                        <a:rPr lang="en-US" b="1" baseline="0" dirty="0" smtClean="0"/>
                        <a:t> 2016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4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Follow-up</a:t>
                      </a:r>
                      <a:r>
                        <a:rPr lang="en-US" sz="1400" baseline="0" dirty="0" smtClean="0"/>
                        <a:t> on remaining data issues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4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Supplemental enrollment</a:t>
                      </a:r>
                      <a:r>
                        <a:rPr lang="en-US" sz="1400" baseline="0" dirty="0" smtClean="0"/>
                        <a:t> reporting (identified payers)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4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Sept. 2015 file submission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59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</a:t>
                      </a:r>
                      <a:r>
                        <a:rPr lang="en-US" sz="1400" baseline="0" dirty="0" smtClean="0"/>
                        <a:t> a</a:t>
                      </a:r>
                      <a:r>
                        <a:rPr lang="en-US" sz="1400" dirty="0" smtClean="0"/>
                        <a:t>nalysis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59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Payer</a:t>
                      </a:r>
                      <a:r>
                        <a:rPr lang="en-US" sz="1400" baseline="0" dirty="0" smtClean="0"/>
                        <a:t> data verification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25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449263" y="592814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latin typeface="Garamond" panose="02020404030301010803" pitchFamily="18" charset="0"/>
              </a:rPr>
              <a:t>Enrollment Trends:  Cycle 2 Timeline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64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92814"/>
            <a:ext cx="8039100" cy="64135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Enrollment Trends: </a:t>
            </a:r>
            <a:r>
              <a:rPr lang="en-US" dirty="0" smtClean="0">
                <a:latin typeface="Garamond" panose="02020404030301010803" pitchFamily="18" charset="0"/>
              </a:rPr>
              <a:t> Products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2" y="1234164"/>
            <a:ext cx="8297695" cy="5238825"/>
          </a:xfrm>
        </p:spPr>
        <p:txBody>
          <a:bodyPr/>
          <a:lstStyle/>
          <a:p>
            <a:r>
              <a:rPr lang="en-US" sz="1800" b="1" dirty="0" smtClean="0">
                <a:latin typeface="Garamond" panose="02020404030301010803" pitchFamily="18" charset="0"/>
                <a:hlinkClick r:id="rId3"/>
              </a:rPr>
              <a:t>http</a:t>
            </a:r>
            <a:r>
              <a:rPr lang="en-US" sz="1800" b="1" dirty="0">
                <a:latin typeface="Garamond" panose="02020404030301010803" pitchFamily="18" charset="0"/>
                <a:hlinkClick r:id="rId3"/>
              </a:rPr>
              <a:t>://www.chiamass.gov/enrollment-in-health-insurance</a:t>
            </a:r>
            <a:r>
              <a:rPr lang="en-US" sz="1800" b="1" dirty="0" smtClean="0">
                <a:latin typeface="Garamond" panose="02020404030301010803" pitchFamily="18" charset="0"/>
                <a:hlinkClick r:id="rId3"/>
              </a:rPr>
              <a:t>/</a:t>
            </a:r>
            <a:r>
              <a:rPr lang="en-US" sz="1800" b="1" dirty="0" smtClean="0">
                <a:latin typeface="Garamond" panose="02020404030301010803" pitchFamily="18" charset="0"/>
              </a:rPr>
              <a:t> </a:t>
            </a:r>
          </a:p>
          <a:p>
            <a:endParaRPr lang="en-US" sz="18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03" t="7566" r="11946" b="11023"/>
          <a:stretch/>
        </p:blipFill>
        <p:spPr bwMode="auto">
          <a:xfrm>
            <a:off x="1460664" y="1721923"/>
            <a:ext cx="6582662" cy="488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300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92814"/>
            <a:ext cx="8039100" cy="64135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Enrollment Trends:  Resources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2" y="2588821"/>
            <a:ext cx="8297695" cy="2149435"/>
          </a:xfrm>
        </p:spPr>
        <p:txBody>
          <a:bodyPr/>
          <a:lstStyle/>
          <a:p>
            <a:r>
              <a:rPr lang="en-US" sz="2400" b="1" dirty="0">
                <a:latin typeface="Garamond" panose="02020404030301010803" pitchFamily="18" charset="0"/>
              </a:rPr>
              <a:t>Questions </a:t>
            </a:r>
            <a:endParaRPr lang="en-US" sz="2400" b="1" dirty="0" smtClean="0">
              <a:latin typeface="Garamond" panose="02020404030301010803" pitchFamily="18" charset="0"/>
            </a:endParaRPr>
          </a:p>
          <a:p>
            <a:r>
              <a:rPr lang="en-US" sz="2400" dirty="0" smtClean="0">
                <a:latin typeface="Garamond" panose="02020404030301010803" pitchFamily="18" charset="0"/>
              </a:rPr>
              <a:t>may </a:t>
            </a:r>
            <a:r>
              <a:rPr lang="en-US" sz="2400" dirty="0">
                <a:latin typeface="Garamond" panose="02020404030301010803" pitchFamily="18" charset="0"/>
              </a:rPr>
              <a:t>be directed to your </a:t>
            </a:r>
            <a:r>
              <a:rPr lang="en-US" sz="2400" dirty="0" smtClean="0">
                <a:latin typeface="Garamond" panose="02020404030301010803" pitchFamily="18" charset="0"/>
              </a:rPr>
              <a:t>CHIA </a:t>
            </a:r>
            <a:r>
              <a:rPr lang="en-US" sz="2400" dirty="0">
                <a:latin typeface="Garamond" panose="02020404030301010803" pitchFamily="18" charset="0"/>
              </a:rPr>
              <a:t>liaison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dirty="0" smtClean="0">
                <a:latin typeface="Garamond" panose="02020404030301010803" pitchFamily="18" charset="0"/>
              </a:rPr>
              <a:t>or to </a:t>
            </a:r>
            <a:r>
              <a:rPr lang="en-US" sz="2400" dirty="0">
                <a:latin typeface="Garamond" panose="02020404030301010803" pitchFamily="18" charset="0"/>
              </a:rPr>
              <a:t>Ashley Storms at </a:t>
            </a:r>
            <a:r>
              <a:rPr lang="en-US" sz="2400" dirty="0" smtClean="0">
                <a:latin typeface="Garamond" panose="02020404030301010803" pitchFamily="18" charset="0"/>
                <a:hlinkClick r:id="rId3"/>
              </a:rPr>
              <a:t>ashley.storms@state.ma.us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dirty="0" smtClean="0">
                <a:latin typeface="Garamond" panose="02020404030301010803" pitchFamily="18" charset="0"/>
              </a:rPr>
              <a:t>at any time.</a:t>
            </a:r>
          </a:p>
        </p:txBody>
      </p:sp>
    </p:spTree>
    <p:extLst>
      <p:ext uri="{BB962C8B-B14F-4D97-AF65-F5344CB8AC3E}">
        <p14:creationId xmlns:p14="http://schemas.microsoft.com/office/powerpoint/2010/main" val="3119318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13, 2015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November 10, 2015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Pharmacy </a:t>
            </a:r>
            <a:r>
              <a:rPr lang="en-US" dirty="0" smtClean="0"/>
              <a:t>Claim </a:t>
            </a:r>
            <a:r>
              <a:rPr lang="en-US" dirty="0" smtClean="0"/>
              <a:t>Versioning</a:t>
            </a: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Data Profile Reports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Trends: Overview of Cycle 2</a:t>
            </a:r>
          </a:p>
          <a:p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Version 4 Testing/Variances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Preliminary Version 4 Edits Posted</a:t>
            </a:r>
          </a:p>
          <a:p>
            <a:r>
              <a:rPr lang="en-US" dirty="0"/>
              <a:t>         </a:t>
            </a:r>
            <a:r>
              <a:rPr lang="en-US" dirty="0">
                <a:hlinkClick r:id="rId3"/>
              </a:rPr>
              <a:t>http://www.chiamass.gov/apcd-data-submission-guides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ICD-10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Risk Adjustment:</a:t>
            </a:r>
          </a:p>
          <a:p>
            <a:r>
              <a:rPr lang="en-US" dirty="0" smtClean="0"/>
              <a:t>           -   Small Group 51-100 Designation</a:t>
            </a:r>
          </a:p>
          <a:p>
            <a:r>
              <a:rPr lang="en-US" dirty="0"/>
              <a:t> </a:t>
            </a:r>
            <a:r>
              <a:rPr lang="en-US" dirty="0" smtClean="0"/>
              <a:t>         -    Member Month Tracker Sign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2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4000" b="1" dirty="0" smtClean="0"/>
              <a:t>PHARMACY CLAIM VERSIONING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3434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Pharmacy Claims: Versioning Project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724400"/>
          </a:xfrm>
        </p:spPr>
        <p:txBody>
          <a:bodyPr>
            <a:normAutofit fontScale="85000" lnSpcReduction="20000"/>
          </a:bodyPr>
          <a:lstStyle/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 smtClean="0">
                <a:latin typeface="Calibri"/>
                <a:ea typeface="Calibri"/>
                <a:cs typeface="Times New Roman"/>
              </a:rPr>
              <a:t>Objective: 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The objective of this quality assurance effort is to partner with each submitter to review their pharmacy claims data to define, document, test and implement a method for identifying the highest version of a claim at a point in time.   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Which carriers?  Current focus is on pharmacy data which has not been versioned in the past.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libri"/>
                <a:ea typeface="Calibri"/>
                <a:cs typeface="Times New Roman"/>
              </a:rPr>
              <a:t>Process: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1.) Profile a sample of claims data (one month of data from 2011 – 2015).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2.) Share profiles with submitter and discuss at bi-weekly meeting.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3.) Agree on business rules for versioning data (where possible).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4.) Test the method and discuss with carrier prior to production implementation for release purposes.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The above tasks may require more than one iteration for some carriers.</a:t>
            </a: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0"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Thank you for your commitment to this effort.</a:t>
            </a:r>
          </a:p>
        </p:txBody>
      </p:sp>
    </p:spTree>
    <p:extLst>
      <p:ext uri="{BB962C8B-B14F-4D97-AF65-F5344CB8AC3E}">
        <p14:creationId xmlns:p14="http://schemas.microsoft.com/office/powerpoint/2010/main" val="4407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4000" b="1" dirty="0" smtClean="0"/>
              <a:t>DATA PROFILE REPORTS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9614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389937" cy="4678362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CHIA recently contracted with a vendor to produce profile reports of Release 3.0 data for the following submitters:</a:t>
            </a:r>
          </a:p>
          <a:p>
            <a:pPr marL="0" indent="0" algn="l">
              <a:defRPr/>
            </a:pPr>
            <a:endParaRPr lang="en-US" altLang="en-US" sz="22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r>
              <a:rPr lang="en-US" altLang="en-US" sz="22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(Aetna (select ids), Celticare, CIGNA (select ids), Connecticare,</a:t>
            </a:r>
          </a:p>
          <a:p>
            <a:pPr marL="0" indent="0" algn="l">
              <a:defRPr/>
            </a:pP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	BCBS of MA, BMC HealthNet, Fallon, Harvard Pilgrim Health Care,</a:t>
            </a:r>
          </a:p>
          <a:p>
            <a:pPr marL="0" indent="0" algn="l">
              <a:defRPr/>
            </a:pPr>
            <a:r>
              <a:rPr lang="en-US" altLang="en-US" sz="22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Health New England, Health Plans Inc., MassHealth(including Health</a:t>
            </a:r>
          </a:p>
          <a:p>
            <a:pPr marL="0" indent="0" algn="l">
              <a:defRPr/>
            </a:pPr>
            <a:r>
              <a:rPr lang="en-US" altLang="en-US" sz="22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Safety Net), Neighborhood Health Plan, Network Health, Tufts Health</a:t>
            </a:r>
          </a:p>
          <a:p>
            <a:pPr marL="0" indent="0" algn="l">
              <a:defRPr/>
            </a:pPr>
            <a:r>
              <a:rPr lang="en-US" altLang="en-US" sz="22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sz="22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Plan, United (select ids), Anthem)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en-US" altLang="en-US" sz="22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altLang="en-US" sz="2100" b="1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CHIA intends to post the profiles to its website on October 2, 2015 </a:t>
            </a:r>
            <a:r>
              <a:rPr lang="en-US" altLang="en-US" sz="21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to help APCD users understand the richness of the </a:t>
            </a:r>
            <a:r>
              <a:rPr lang="en-US" altLang="en-US" sz="21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dataset.</a:t>
            </a:r>
            <a:endParaRPr lang="en-US" altLang="en-US" sz="21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endParaRPr lang="en-US" altLang="en-US" sz="22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1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</a:t>
            </a:r>
            <a:r>
              <a:rPr lang="en-US" altLang="en-US" sz="2100" dirty="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reports do not contain protected health information or cost information.</a:t>
            </a:r>
          </a:p>
          <a:p>
            <a:pPr marL="0" indent="0" algn="l">
              <a:defRPr/>
            </a:pPr>
            <a:endParaRPr lang="en-US" altLang="en-US" sz="22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Publish Updated Set of Profile Reports:</a:t>
            </a:r>
          </a:p>
        </p:txBody>
      </p:sp>
    </p:spTree>
    <p:extLst>
      <p:ext uri="{BB962C8B-B14F-4D97-AF65-F5344CB8AC3E}">
        <p14:creationId xmlns:p14="http://schemas.microsoft.com/office/powerpoint/2010/main" val="30909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>
            <a:normAutofit lnSpcReduction="10000"/>
          </a:bodyPr>
          <a:lstStyle/>
          <a:p>
            <a:pPr algn="l"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reports were produced for two file types:  </a:t>
            </a:r>
          </a:p>
          <a:p>
            <a:pPr marL="0" indent="0" algn="l"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Medical Claims and Member Eligibility.</a:t>
            </a:r>
          </a:p>
          <a:p>
            <a:pPr marL="0" indent="0" algn="l"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reports are based on Release 3.0 data: </a:t>
            </a:r>
          </a:p>
          <a:p>
            <a:pPr marL="0" indent="0" algn="l"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2013 incurred claims 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submitted as of August 2014, </a:t>
            </a:r>
          </a:p>
          <a:p>
            <a:pPr marL="0" indent="0" algn="l"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2013 eligibility data 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submitted as of August 2014.</a:t>
            </a:r>
          </a:p>
          <a:p>
            <a:pPr marL="0" indent="0" algn="l">
              <a:defRPr/>
            </a:pPr>
            <a:endParaRPr lang="en-US" altLang="en-US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profiles have been assembled in EXCEL workbooks with multiple tabs</a:t>
            </a: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similar to reports published here last year:</a:t>
            </a:r>
          </a:p>
          <a:p>
            <a:pPr marL="0" indent="0" algn="l"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2"/>
              </a:rPr>
              <a:t>http</a:t>
            </a: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2"/>
              </a:rPr>
              <a:t>://www.chiamass.gov/individual-apcd-data-profile-reports/</a:t>
            </a:r>
            <a:endParaRPr lang="en-US" altLang="en-US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Publish Updated Set of Profile Reports: </a:t>
            </a:r>
          </a:p>
        </p:txBody>
      </p:sp>
    </p:spTree>
    <p:extLst>
      <p:ext uri="{BB962C8B-B14F-4D97-AF65-F5344CB8AC3E}">
        <p14:creationId xmlns:p14="http://schemas.microsoft.com/office/powerpoint/2010/main" val="273451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algn="l"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liaison for each carrier will send instructions via e-mail for accessing the reports on CHIA’s on-line system in the next week.</a:t>
            </a:r>
          </a:p>
          <a:p>
            <a:pPr marL="0" indent="0" algn="l">
              <a:defRPr/>
            </a:pPr>
            <a:endParaRPr lang="en-US" altLang="en-US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If you have questions about the reports or comments you would like CHIA to consider including in the posted reports, </a:t>
            </a:r>
            <a:r>
              <a:rPr lang="en-US" altLang="en-US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please contact your APCD Liaison by October 1, 2015.</a:t>
            </a:r>
          </a:p>
          <a:p>
            <a:pPr algn="l">
              <a:buFont typeface="Arial" charset="0"/>
              <a:buChar char="•"/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marL="0" indent="0" algn="l">
              <a:defRPr/>
            </a:pPr>
            <a:r>
              <a:rPr lang="en-US" altLang="en-US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Updated Reports Released to You!</a:t>
            </a:r>
          </a:p>
        </p:txBody>
      </p:sp>
    </p:spTree>
    <p:extLst>
      <p:ext uri="{BB962C8B-B14F-4D97-AF65-F5344CB8AC3E}">
        <p14:creationId xmlns:p14="http://schemas.microsoft.com/office/powerpoint/2010/main" val="20728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6260</TotalTime>
  <Words>555</Words>
  <Application>Microsoft Office PowerPoint</Application>
  <PresentationFormat>On-screen Show (4:3)</PresentationFormat>
  <Paragraphs>137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Housekeeping </vt:lpstr>
      <vt:lpstr>PowerPoint Presentation</vt:lpstr>
      <vt:lpstr>Pharmacy Claims: Versioning Project</vt:lpstr>
      <vt:lpstr>PowerPoint Presentation</vt:lpstr>
      <vt:lpstr>Publish Updated Set of Profile Reports:</vt:lpstr>
      <vt:lpstr>Publish Updated Set of Profile Reports: </vt:lpstr>
      <vt:lpstr>Updated Reports Released to You!</vt:lpstr>
      <vt:lpstr>PowerPoint Presentation</vt:lpstr>
      <vt:lpstr>Enrollment Trends:  Cycle 2 Overview</vt:lpstr>
      <vt:lpstr>PowerPoint Presentation</vt:lpstr>
      <vt:lpstr>Enrollment Trends:  Products</vt:lpstr>
      <vt:lpstr>Enrollment Trends:  Resources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440</cp:revision>
  <cp:lastPrinted>2015-08-11T17:59:05Z</cp:lastPrinted>
  <dcterms:created xsi:type="dcterms:W3CDTF">2014-02-09T20:57:02Z</dcterms:created>
  <dcterms:modified xsi:type="dcterms:W3CDTF">2015-09-08T16:59:45Z</dcterms:modified>
</cp:coreProperties>
</file>