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414" r:id="rId3"/>
    <p:sldId id="416" r:id="rId4"/>
    <p:sldId id="417" r:id="rId5"/>
    <p:sldId id="418" r:id="rId6"/>
    <p:sldId id="420" r:id="rId7"/>
    <p:sldId id="421" r:id="rId8"/>
    <p:sldId id="422" r:id="rId9"/>
    <p:sldId id="419" r:id="rId10"/>
    <p:sldId id="424" r:id="rId11"/>
    <p:sldId id="423" r:id="rId12"/>
    <p:sldId id="425" r:id="rId13"/>
    <p:sldId id="362" r:id="rId14"/>
    <p:sldId id="389" r:id="rId15"/>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2460" y="-150"/>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10/13/2015</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10/13/2015</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11</a:t>
            </a:fld>
            <a:endParaRPr lang="en-US" altLang="en-US"/>
          </a:p>
        </p:txBody>
      </p:sp>
    </p:spTree>
    <p:extLst>
      <p:ext uri="{BB962C8B-B14F-4D97-AF65-F5344CB8AC3E}">
        <p14:creationId xmlns:p14="http://schemas.microsoft.com/office/powerpoint/2010/main" val="3332684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12</a:t>
            </a:fld>
            <a:endParaRPr lang="en-US" altLang="en-US"/>
          </a:p>
        </p:txBody>
      </p:sp>
    </p:spTree>
    <p:extLst>
      <p:ext uri="{BB962C8B-B14F-4D97-AF65-F5344CB8AC3E}">
        <p14:creationId xmlns:p14="http://schemas.microsoft.com/office/powerpoint/2010/main" val="781855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13</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14</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535472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100418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6</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ＭＳ Ｐゴシック" charset="0"/>
            </a:endParaRPr>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1559550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10</a:t>
            </a:fld>
            <a:endParaRPr lang="en-US" altLang="en-US"/>
          </a:p>
        </p:txBody>
      </p:sp>
    </p:spTree>
    <p:extLst>
      <p:ext uri="{BB962C8B-B14F-4D97-AF65-F5344CB8AC3E}">
        <p14:creationId xmlns:p14="http://schemas.microsoft.com/office/powerpoint/2010/main" val="570954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mailto:ashley.storms@state.ma.us"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October 13,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Member Month Tracker Report</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8271922"/>
              </p:ext>
            </p:extLst>
          </p:nvPr>
        </p:nvGraphicFramePr>
        <p:xfrm>
          <a:off x="1319512" y="2013991"/>
          <a:ext cx="6146158" cy="3923822"/>
        </p:xfrm>
        <a:graphic>
          <a:graphicData uri="http://schemas.openxmlformats.org/drawingml/2006/table">
            <a:tbl>
              <a:tblPr>
                <a:tableStyleId>{5C22544A-7EE6-4342-B048-85BDC9FD1C3A}</a:tableStyleId>
              </a:tblPr>
              <a:tblGrid>
                <a:gridCol w="682906"/>
                <a:gridCol w="1033845"/>
                <a:gridCol w="1024360"/>
                <a:gridCol w="1299419"/>
                <a:gridCol w="1024360"/>
                <a:gridCol w="1081268"/>
              </a:tblGrid>
              <a:tr h="403948">
                <a:tc gridSpan="6">
                  <a:txBody>
                    <a:bodyPr/>
                    <a:lstStyle/>
                    <a:p>
                      <a:pPr algn="l" fontAlgn="b"/>
                      <a:r>
                        <a:rPr lang="en-US" sz="900" u="none" strike="noStrike">
                          <a:effectLst/>
                        </a:rPr>
                        <a:t>After reviewing this Tracker with your team for completeness, please sign this page and return to CHIA within 30 days of receiving the report.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72266">
                <a:tc gridSpan="6">
                  <a:txBody>
                    <a:bodyPr/>
                    <a:lstStyle/>
                    <a:p>
                      <a:pPr algn="l" fontAlgn="b"/>
                      <a:r>
                        <a:rPr lang="en-US" sz="900" u="none" strike="noStrike">
                          <a:effectLst/>
                        </a:rPr>
                        <a:t>If a discrepancy arises, you will be asked to identify and resolve issues to be fixed and work with CHIA on  a timeframe for correction and possibly file resubmission.</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554439">
                <a:tc gridSpan="6">
                  <a:txBody>
                    <a:bodyPr/>
                    <a:lstStyle/>
                    <a:p>
                      <a:pPr algn="l" fontAlgn="b"/>
                      <a:r>
                        <a:rPr lang="en-US" sz="900" u="none" strike="noStrike">
                          <a:effectLst/>
                        </a:rPr>
                        <a:t>If you neither confirm that the data in the Tracker is accurate nor report any data discrepancy, the Connector and CHIA will assume that the Tracker report is accurate and that no discrepancies have been identified.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12070">
                <a:tc gridSpan="6">
                  <a:txBody>
                    <a:bodyPr/>
                    <a:lstStyle/>
                    <a:p>
                      <a:pPr algn="l" fontAlgn="b"/>
                      <a:r>
                        <a:rPr lang="en-US" sz="900" u="none" strike="noStrike">
                          <a:effectLst/>
                        </a:rPr>
                        <a:t>Signature below must be from an officer of the company, preferably in the financial and actuarial area.</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Signed:</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endParaRPr lang="en-US" sz="900" b="0" i="0" u="none" strike="noStrike">
                        <a:solidFill>
                          <a:srgbClr val="000000"/>
                        </a:solidFill>
                        <a:effectLst/>
                        <a:latin typeface="Times New Roman"/>
                      </a:endParaRPr>
                    </a:p>
                  </a:txBody>
                  <a:tcPr marL="7492" marR="7492" marT="7492" marB="0" anchor="b"/>
                </a:tc>
              </a:tr>
              <a:tr h="312070">
                <a:tc gridSpan="5">
                  <a:txBody>
                    <a:bodyPr/>
                    <a:lstStyle/>
                    <a:p>
                      <a:pPr algn="l" fontAlgn="b"/>
                      <a:r>
                        <a:rPr lang="en-US" sz="900" u="none" strike="noStrike">
                          <a:effectLst/>
                        </a:rPr>
                        <a:t>Print Name:</a:t>
                      </a:r>
                      <a:r>
                        <a:rPr lang="en-US" sz="900" u="sng" strike="noStrike">
                          <a:effectLst/>
                        </a:rPr>
                        <a:t>                                                                                                                                     </a:t>
                      </a:r>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Carrier: </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166332">
                <a:tc gridSpan="5">
                  <a:txBody>
                    <a:bodyPr/>
                    <a:lstStyle/>
                    <a:p>
                      <a:pPr algn="l" fontAlgn="b"/>
                      <a:r>
                        <a:rPr lang="en-US" sz="900" u="none" strike="noStrike">
                          <a:effectLst/>
                        </a:rPr>
                        <a:t>Submission Year-Month:</a:t>
                      </a:r>
                      <a:r>
                        <a:rPr lang="en-US" sz="900" u="sng" strike="noStrike">
                          <a:effectLst/>
                        </a:rPr>
                        <a:t>                                                                                 </a:t>
                      </a:r>
                      <a:endParaRPr lang="en-US" sz="900" b="0" i="0" u="none" strike="noStrike">
                        <a:solidFill>
                          <a:srgbClr val="000000"/>
                        </a:solidFill>
                        <a:effectLst/>
                        <a:latin typeface="Times New Roman"/>
                      </a:endParaRPr>
                    </a:p>
                  </a:txBody>
                  <a:tcPr marL="7492" marR="7492" marT="749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r>
              <a:tr h="305709">
                <a:tc>
                  <a:txBody>
                    <a:bodyPr/>
                    <a:lstStyle/>
                    <a:p>
                      <a:pPr algn="l" fontAlgn="b"/>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a:effectLst/>
                        </a:rPr>
                        <a:t> </a:t>
                      </a:r>
                      <a:endParaRPr lang="en-US" sz="900" b="0" i="0" u="none" strike="noStrike">
                        <a:solidFill>
                          <a:srgbClr val="000000"/>
                        </a:solidFill>
                        <a:effectLst/>
                        <a:latin typeface="Times New Roman"/>
                      </a:endParaRPr>
                    </a:p>
                  </a:txBody>
                  <a:tcPr marL="7492" marR="7492" marT="7492" marB="0" anchor="b"/>
                </a:tc>
                <a:tc>
                  <a:txBody>
                    <a:bodyPr/>
                    <a:lstStyle/>
                    <a:p>
                      <a:pPr algn="l" fontAlgn="b"/>
                      <a:r>
                        <a:rPr lang="en-US" sz="900" u="none" strike="noStrike" dirty="0">
                          <a:effectLst/>
                        </a:rPr>
                        <a:t> </a:t>
                      </a:r>
                      <a:endParaRPr lang="en-US" sz="900" b="0" i="0" u="none" strike="noStrike" dirty="0">
                        <a:solidFill>
                          <a:srgbClr val="000000"/>
                        </a:solidFill>
                        <a:effectLst/>
                        <a:latin typeface="Times New Roman"/>
                      </a:endParaRPr>
                    </a:p>
                  </a:txBody>
                  <a:tcPr marL="7492" marR="7492" marT="7492" marB="0" anchor="b"/>
                </a:tc>
              </a:tr>
            </a:tbl>
          </a:graphicData>
        </a:graphic>
      </p:graphicFrame>
    </p:spTree>
    <p:extLst>
      <p:ext uri="{BB962C8B-B14F-4D97-AF65-F5344CB8AC3E}">
        <p14:creationId xmlns:p14="http://schemas.microsoft.com/office/powerpoint/2010/main" val="347187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Simulation Data</a:t>
            </a:r>
            <a:endParaRPr lang="en-US" dirty="0"/>
          </a:p>
        </p:txBody>
      </p:sp>
      <p:sp>
        <p:nvSpPr>
          <p:cNvPr id="3" name="Subtitle 2"/>
          <p:cNvSpPr>
            <a:spLocks noGrp="1"/>
          </p:cNvSpPr>
          <p:nvPr>
            <p:ph type="subTitle" idx="1"/>
          </p:nvPr>
        </p:nvSpPr>
        <p:spPr/>
        <p:txBody>
          <a:bodyPr/>
          <a:lstStyle/>
          <a:p>
            <a:r>
              <a:rPr lang="en-US" dirty="0" smtClean="0"/>
              <a:t>Next Simulation: Q4 2015</a:t>
            </a:r>
          </a:p>
          <a:p>
            <a:r>
              <a:rPr lang="en-US" dirty="0"/>
              <a:t>	</a:t>
            </a:r>
            <a:r>
              <a:rPr lang="en-US" dirty="0" smtClean="0"/>
              <a:t>July 1, 2014 – June 30, 2015 </a:t>
            </a:r>
          </a:p>
          <a:p>
            <a:r>
              <a:rPr lang="en-US" dirty="0"/>
              <a:t>	</a:t>
            </a:r>
            <a:r>
              <a:rPr lang="en-US" dirty="0" smtClean="0"/>
              <a:t>Claims Paid Through September 2015</a:t>
            </a:r>
          </a:p>
          <a:p>
            <a:endParaRPr lang="en-US" dirty="0"/>
          </a:p>
          <a:p>
            <a:r>
              <a:rPr lang="en-US" dirty="0" smtClean="0"/>
              <a:t>Data Due:  October 30, 2015</a:t>
            </a:r>
          </a:p>
          <a:p>
            <a:endParaRPr lang="en-US" dirty="0"/>
          </a:p>
          <a:p>
            <a:r>
              <a:rPr lang="en-US" b="1" dirty="0" smtClean="0"/>
              <a:t>All data must be in and passed edits </a:t>
            </a:r>
            <a:r>
              <a:rPr lang="en-US" b="1" smtClean="0"/>
              <a:t>by 10/30/2015</a:t>
            </a:r>
            <a:endParaRPr lang="en-US" b="1" dirty="0"/>
          </a:p>
        </p:txBody>
      </p:sp>
    </p:spTree>
    <p:extLst>
      <p:ext uri="{BB962C8B-B14F-4D97-AF65-F5344CB8AC3E}">
        <p14:creationId xmlns:p14="http://schemas.microsoft.com/office/powerpoint/2010/main" val="304080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 Supplemental Diagnoses (SD)</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a:t>Quarterly Submission – March, June, Sept, Dec</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September </a:t>
            </a:r>
            <a:r>
              <a:rPr lang="en-US" sz="2400" dirty="0"/>
              <a:t>2015 due by </a:t>
            </a:r>
            <a:r>
              <a:rPr lang="en-US" sz="2400" dirty="0" smtClean="0"/>
              <a:t>October 30, </a:t>
            </a:r>
            <a:r>
              <a:rPr lang="en-US" sz="2400" dirty="0"/>
              <a:t>2015</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Submission </a:t>
            </a:r>
            <a:r>
              <a:rPr lang="en-US" sz="2400" dirty="0" smtClean="0"/>
              <a:t>Guide </a:t>
            </a:r>
            <a:r>
              <a:rPr lang="en-US" sz="2400" dirty="0" smtClean="0"/>
              <a:t>is on our website</a:t>
            </a: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Optional – SD is an optional submission for RA </a:t>
            </a:r>
            <a:r>
              <a:rPr lang="en-US" sz="2400" dirty="0" smtClean="0"/>
              <a:t>only</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Notify Liaison</a:t>
            </a:r>
            <a:endParaRPr lang="en-US" sz="2400" dirty="0" smtClean="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415510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a:t>November 10, 2015 </a:t>
            </a:r>
            <a:r>
              <a:rPr lang="en-US" sz="4000" dirty="0" smtClean="0"/>
              <a:t>@ 2:00 pm</a:t>
            </a:r>
          </a:p>
          <a:p>
            <a:pPr algn="ctr"/>
            <a:endParaRPr lang="en-US" sz="4000" dirty="0"/>
          </a:p>
          <a:p>
            <a:pPr algn="ctr"/>
            <a:r>
              <a:rPr lang="en-US" sz="4000" dirty="0" smtClean="0"/>
              <a:t>December 8, 2015 </a:t>
            </a:r>
            <a:r>
              <a:rPr lang="en-US" sz="4000" dirty="0" smtClean="0"/>
              <a:t>@ 2:00 pm</a:t>
            </a:r>
            <a:endParaRPr lang="en-US" sz="4000" dirty="0"/>
          </a:p>
        </p:txBody>
      </p:sp>
    </p:spTree>
    <p:extLst>
      <p:ext uri="{BB962C8B-B14F-4D97-AF65-F5344CB8AC3E}">
        <p14:creationId xmlns:p14="http://schemas.microsoft.com/office/powerpoint/2010/main" val="1937674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39751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sz="1800" dirty="0" smtClean="0"/>
              <a:t>Housekeeping</a:t>
            </a:r>
          </a:p>
          <a:p>
            <a:pPr marL="342900" indent="-342900">
              <a:buFont typeface="Arial" pitchFamily="34" charset="0"/>
              <a:buChar char="•"/>
            </a:pPr>
            <a:endParaRPr lang="en-US" sz="1800" dirty="0" smtClean="0"/>
          </a:p>
          <a:p>
            <a:pPr marL="342900" indent="-342900">
              <a:buFont typeface="Arial" pitchFamily="34" charset="0"/>
              <a:buChar char="•"/>
            </a:pPr>
            <a:r>
              <a:rPr lang="en-US" sz="1800" dirty="0" smtClean="0"/>
              <a:t>ICD 10 Testing</a:t>
            </a:r>
          </a:p>
          <a:p>
            <a:pPr marL="342900" indent="-342900">
              <a:buFont typeface="Arial" pitchFamily="34" charset="0"/>
              <a:buChar char="•"/>
            </a:pPr>
            <a:endParaRPr lang="en-US" sz="1800" dirty="0" smtClean="0"/>
          </a:p>
          <a:p>
            <a:pPr marL="342900" indent="-342900">
              <a:buFont typeface="Arial" pitchFamily="34" charset="0"/>
              <a:buChar char="•"/>
            </a:pPr>
            <a:r>
              <a:rPr lang="en-US" sz="1800" dirty="0" smtClean="0"/>
              <a:t>DPH Post Partum </a:t>
            </a:r>
            <a:r>
              <a:rPr lang="en-US" sz="1800" dirty="0" smtClean="0"/>
              <a:t>Coding</a:t>
            </a:r>
          </a:p>
          <a:p>
            <a:pPr marL="342900" indent="-342900">
              <a:buFont typeface="Arial" pitchFamily="34" charset="0"/>
              <a:buChar char="•"/>
            </a:pPr>
            <a:endParaRPr lang="en-US" sz="1800" dirty="0" smtClean="0"/>
          </a:p>
          <a:p>
            <a:pPr marL="342900" indent="-342900">
              <a:buFont typeface="Arial" pitchFamily="34" charset="0"/>
              <a:buChar char="•"/>
            </a:pPr>
            <a:r>
              <a:rPr lang="en-US" sz="1800" dirty="0" smtClean="0"/>
              <a:t>Enrollment Trends Update</a:t>
            </a:r>
            <a:endParaRPr lang="en-US" sz="1800" dirty="0" smtClean="0"/>
          </a:p>
          <a:p>
            <a:pPr marL="342900" indent="-342900">
              <a:buFont typeface="Arial" pitchFamily="34" charset="0"/>
              <a:buChar char="•"/>
            </a:pPr>
            <a:endParaRPr lang="en-US" sz="1800" dirty="0"/>
          </a:p>
          <a:p>
            <a:pPr marL="342900" indent="-342900">
              <a:buFont typeface="Arial" pitchFamily="34" charset="0"/>
              <a:buChar char="•"/>
            </a:pPr>
            <a:r>
              <a:rPr lang="en-US" sz="1800" dirty="0" smtClean="0"/>
              <a:t>Risk </a:t>
            </a:r>
            <a:r>
              <a:rPr lang="en-US" sz="1800" dirty="0" smtClean="0"/>
              <a:t>Adjustment Updates</a:t>
            </a:r>
            <a:endParaRPr lang="en-US" sz="1800" dirty="0" smtClean="0"/>
          </a:p>
          <a:p>
            <a:endParaRPr lang="en-US" sz="1800" dirty="0" smtClean="0"/>
          </a:p>
          <a:p>
            <a:pPr marL="342900" lvl="0" indent="-342900">
              <a:buFont typeface="Arial" panose="020B0604020202020204" pitchFamily="34" charset="0"/>
              <a:buChar char="•"/>
            </a:pPr>
            <a:r>
              <a:rPr lang="en-US" sz="1800" dirty="0" smtClean="0"/>
              <a:t>Wrap Up</a:t>
            </a:r>
            <a:endParaRPr lang="en-US" sz="1800"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Housekeeping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Version 4 Variances/Files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Pharmacy Claims Versioning</a:t>
            </a:r>
          </a:p>
          <a:p>
            <a:endParaRPr lang="en-US" dirty="0" smtClean="0"/>
          </a:p>
          <a:p>
            <a:pPr marL="342900" indent="-342900">
              <a:buFont typeface="Arial" panose="020B0604020202020204" pitchFamily="34" charset="0"/>
              <a:buChar char="•"/>
            </a:pPr>
            <a:r>
              <a:rPr lang="en-US" dirty="0" smtClean="0"/>
              <a:t>Data Profile Reports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82217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ICD-10 Testing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ICD-10 Testing Ready</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October 2015 (2015_10) set up in TEST</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No requirement to test</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Any issues – contact your liaison</a:t>
            </a:r>
            <a:endParaRPr lang="en-US" sz="2400" dirty="0"/>
          </a:p>
        </p:txBody>
      </p:sp>
    </p:spTree>
    <p:extLst>
      <p:ext uri="{BB962C8B-B14F-4D97-AF65-F5344CB8AC3E}">
        <p14:creationId xmlns:p14="http://schemas.microsoft.com/office/powerpoint/2010/main" val="148064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DPH Post Partum Coding</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DPH Regulation </a:t>
            </a:r>
            <a:r>
              <a:rPr lang="en-US" dirty="0"/>
              <a:t>105 CMR 271.000 </a:t>
            </a:r>
            <a:endParaRPr lang="en-US" dirty="0" smtClean="0"/>
          </a:p>
          <a:p>
            <a:r>
              <a:rPr lang="en-US" dirty="0"/>
              <a:t> </a:t>
            </a:r>
            <a:r>
              <a:rPr lang="en-US" dirty="0" smtClean="0"/>
              <a:t>                – Post Partum Depression Screening/Reporting</a:t>
            </a:r>
          </a:p>
          <a:p>
            <a:endParaRPr lang="en-US" dirty="0" smtClean="0"/>
          </a:p>
          <a:p>
            <a:pPr marL="342900" indent="-342900">
              <a:buFont typeface="Arial" panose="020B0604020202020204" pitchFamily="34" charset="0"/>
              <a:buChar char="•"/>
            </a:pPr>
            <a:r>
              <a:rPr lang="en-US" dirty="0" smtClean="0"/>
              <a:t>HCPCS S3005/Diagnostic Range V24/Modifiers U1/U2</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Service Code may be set to pay at $.01</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Further information – contact DPH or your liaison</a:t>
            </a:r>
            <a:endParaRPr lang="en-US" dirty="0"/>
          </a:p>
        </p:txBody>
      </p:sp>
    </p:spTree>
    <p:extLst>
      <p:ext uri="{BB962C8B-B14F-4D97-AF65-F5344CB8AC3E}">
        <p14:creationId xmlns:p14="http://schemas.microsoft.com/office/powerpoint/2010/main" val="137890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9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Arial" panose="020B0604020202020204" pitchFamily="34" charset="0"/>
                <a:cs typeface="Arial" panose="020B0604020202020204" pitchFamily="34" charset="0"/>
              </a:rPr>
              <a:t>Enrollment Trends: </a:t>
            </a:r>
            <a:r>
              <a:rPr lang="en-US" sz="4000" b="0" dirty="0" smtClean="0">
                <a:solidFill>
                  <a:schemeClr val="bg1"/>
                </a:solidFill>
                <a:latin typeface="Arial" panose="020B0604020202020204" pitchFamily="34" charset="0"/>
                <a:cs typeface="Arial" panose="020B0604020202020204" pitchFamily="34" charset="0"/>
              </a:rPr>
              <a:t>October Update</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October 13, 2015</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10" name="Subtitle 2"/>
          <p:cNvSpPr txBox="1">
            <a:spLocks/>
          </p:cNvSpPr>
          <p:nvPr/>
        </p:nvSpPr>
        <p:spPr>
          <a:xfrm>
            <a:off x="2057400" y="3302482"/>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Ashley Storms  |  </a:t>
            </a:r>
            <a:r>
              <a:rPr lang="en-US" sz="1600" i="1" dirty="0" smtClean="0">
                <a:solidFill>
                  <a:schemeClr val="bg1">
                    <a:lumMod val="65000"/>
                  </a:schemeClr>
                </a:solidFill>
                <a:latin typeface="Arial"/>
                <a:cs typeface="Times New Roman"/>
              </a:rPr>
              <a:t>Senior Health System Policy Analyst</a:t>
            </a:r>
            <a:endParaRPr lang="en-US" sz="1600" i="1" dirty="0">
              <a:solidFill>
                <a:schemeClr val="bg1">
                  <a:lumMod val="65000"/>
                </a:schemeClr>
              </a:solidFill>
              <a:latin typeface="Arial"/>
              <a:cs typeface="Times New Roman"/>
            </a:endParaRPr>
          </a:p>
        </p:txBody>
      </p:sp>
    </p:spTree>
    <p:extLst>
      <p:ext uri="{BB962C8B-B14F-4D97-AF65-F5344CB8AC3E}">
        <p14:creationId xmlns:p14="http://schemas.microsoft.com/office/powerpoint/2010/main" val="2070056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Enrollment Trends: </a:t>
            </a:r>
            <a:r>
              <a:rPr lang="en-US" b="0" dirty="0" smtClean="0"/>
              <a:t>Cycle 2 Timeline</a:t>
            </a:r>
            <a:endParaRPr lang="en-US" b="0" dirty="0"/>
          </a:p>
        </p:txBody>
      </p:sp>
      <p:graphicFrame>
        <p:nvGraphicFramePr>
          <p:cNvPr id="4" name="Table 3"/>
          <p:cNvGraphicFramePr>
            <a:graphicFrameLocks noGrp="1"/>
          </p:cNvGraphicFramePr>
          <p:nvPr>
            <p:extLst>
              <p:ext uri="{D42A27DB-BD31-4B8C-83A1-F6EECF244321}">
                <p14:modId xmlns:p14="http://schemas.microsoft.com/office/powerpoint/2010/main" val="2925866413"/>
              </p:ext>
            </p:extLst>
          </p:nvPr>
        </p:nvGraphicFramePr>
        <p:xfrm>
          <a:off x="460375" y="1894723"/>
          <a:ext cx="7799593" cy="3282919"/>
        </p:xfrm>
        <a:graphic>
          <a:graphicData uri="http://schemas.openxmlformats.org/drawingml/2006/table">
            <a:tbl>
              <a:tblPr firstRow="1" bandRow="1">
                <a:tableStyleId>{5940675A-B579-460E-94D1-54222C63F5DA}</a:tableStyleId>
              </a:tblPr>
              <a:tblGrid>
                <a:gridCol w="1577661"/>
                <a:gridCol w="1577661"/>
                <a:gridCol w="1577661"/>
                <a:gridCol w="1577661"/>
                <a:gridCol w="1488949"/>
              </a:tblGrid>
              <a:tr h="456970">
                <a:tc>
                  <a:txBody>
                    <a:bodyPr/>
                    <a:lstStyle/>
                    <a:p>
                      <a:pPr algn="ctr"/>
                      <a:r>
                        <a:rPr lang="en-US" b="1" dirty="0" smtClean="0"/>
                        <a:t>Sept.</a:t>
                      </a:r>
                      <a:r>
                        <a:rPr lang="en-US" b="1" baseline="0" dirty="0" smtClean="0"/>
                        <a:t> 2015</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Oct. 2015</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Nov. 2015</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Dec. 2015</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Jan.</a:t>
                      </a:r>
                      <a:r>
                        <a:rPr lang="en-US" b="1" baseline="0" dirty="0" smtClean="0"/>
                        <a:t> 2016</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4451">
                <a:tc gridSpan="2">
                  <a:txBody>
                    <a:bodyPr/>
                    <a:lstStyle/>
                    <a:p>
                      <a:pPr algn="ctr"/>
                      <a:r>
                        <a:rPr lang="en-US" sz="1400" dirty="0" smtClean="0"/>
                        <a:t>Follow-up</a:t>
                      </a:r>
                      <a:r>
                        <a:rPr lang="en-US" sz="1400" baseline="0" dirty="0" smtClean="0"/>
                        <a:t> on remaining data issues</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dirty="0"/>
                    </a:p>
                  </a:txBody>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4526">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Supplemental enrollment</a:t>
                      </a:r>
                      <a:r>
                        <a:rPr lang="en-US" sz="1400" baseline="0" dirty="0" smtClean="0"/>
                        <a:t> reporting (identified payers)</a:t>
                      </a:r>
                      <a:endParaRPr lang="en-US"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4526">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aseline="0" dirty="0" smtClean="0"/>
                        <a:t>Sept. 2015 file submission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9598">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400" dirty="0" smtClean="0"/>
                        <a:t>Data</a:t>
                      </a:r>
                      <a:r>
                        <a:rPr lang="en-US" sz="1400" baseline="0" dirty="0" smtClean="0"/>
                        <a:t> a</a:t>
                      </a:r>
                      <a:r>
                        <a:rPr lang="en-US" sz="1400" dirty="0" smtClean="0"/>
                        <a:t>nalysis</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9598">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400" dirty="0" smtClean="0"/>
                        <a:t>Payer</a:t>
                      </a:r>
                      <a:r>
                        <a:rPr lang="en-US" sz="1400" baseline="0" dirty="0" smtClean="0"/>
                        <a:t> data verification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dirty="0"/>
                    </a:p>
                  </a:txBody>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3250">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solidFill>
                            <a:schemeClr val="bg1"/>
                          </a:solidFill>
                        </a:rPr>
                        <a:t>Reporting</a:t>
                      </a:r>
                      <a:endParaRPr lang="en-US" sz="1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Tree>
    <p:extLst>
      <p:ext uri="{BB962C8B-B14F-4D97-AF65-F5344CB8AC3E}">
        <p14:creationId xmlns:p14="http://schemas.microsoft.com/office/powerpoint/2010/main" val="1276964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Enrollment Trends: </a:t>
            </a:r>
            <a:r>
              <a:rPr lang="en-US" sz="3200" b="0" dirty="0" smtClean="0"/>
              <a:t>Resources</a:t>
            </a:r>
            <a:endParaRPr lang="en-US" sz="3200" b="0" dirty="0"/>
          </a:p>
        </p:txBody>
      </p:sp>
      <p:sp>
        <p:nvSpPr>
          <p:cNvPr id="3" name="Subtitle 2"/>
          <p:cNvSpPr>
            <a:spLocks noGrp="1"/>
          </p:cNvSpPr>
          <p:nvPr>
            <p:ph type="subTitle" idx="1"/>
          </p:nvPr>
        </p:nvSpPr>
        <p:spPr/>
        <p:txBody>
          <a:bodyPr/>
          <a:lstStyle/>
          <a:p>
            <a:pPr algn="ctr"/>
            <a:endParaRPr lang="en-US" b="1" dirty="0" smtClean="0">
              <a:latin typeface="Garamond" panose="02020404030301010803" pitchFamily="18" charset="0"/>
            </a:endParaRPr>
          </a:p>
          <a:p>
            <a:pPr algn="ctr"/>
            <a:endParaRPr lang="en-US" b="1" dirty="0">
              <a:latin typeface="Garamond" panose="02020404030301010803" pitchFamily="18" charset="0"/>
            </a:endParaRPr>
          </a:p>
          <a:p>
            <a:pPr algn="ctr"/>
            <a:r>
              <a:rPr lang="en-US" b="1" dirty="0" smtClean="0">
                <a:latin typeface="Arial" panose="020B0604020202020204" pitchFamily="34" charset="0"/>
                <a:cs typeface="Arial" panose="020B0604020202020204" pitchFamily="34" charset="0"/>
              </a:rPr>
              <a:t>Questions </a:t>
            </a:r>
            <a:endParaRPr lang="en-US" b="1"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may be directed to your CHIA liaison </a:t>
            </a:r>
          </a:p>
          <a:p>
            <a:pPr algn="ctr"/>
            <a:r>
              <a:rPr lang="en-US" dirty="0">
                <a:latin typeface="Arial" panose="020B0604020202020204" pitchFamily="34" charset="0"/>
                <a:cs typeface="Arial" panose="020B0604020202020204" pitchFamily="34" charset="0"/>
              </a:rPr>
              <a:t>or to Ashley Storms at </a:t>
            </a:r>
            <a:r>
              <a:rPr lang="en-US" dirty="0">
                <a:latin typeface="Arial" panose="020B0604020202020204" pitchFamily="34" charset="0"/>
                <a:cs typeface="Arial" panose="020B0604020202020204" pitchFamily="34" charset="0"/>
                <a:hlinkClick r:id="rId2"/>
              </a:rPr>
              <a:t>ashley.storms@state.ma.us</a:t>
            </a: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at any time.</a:t>
            </a:r>
          </a:p>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94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Adjustment</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800" dirty="0" smtClean="0"/>
              <a:t>Small </a:t>
            </a:r>
            <a:r>
              <a:rPr lang="en-US" sz="2800" dirty="0"/>
              <a:t>Group 51-100 </a:t>
            </a:r>
            <a:r>
              <a:rPr lang="en-US" sz="2800" dirty="0" smtClean="0"/>
              <a:t>Designation</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Member </a:t>
            </a:r>
            <a:r>
              <a:rPr lang="en-US" sz="2800" dirty="0"/>
              <a:t>Month Tracker Sign </a:t>
            </a:r>
            <a:r>
              <a:rPr lang="en-US" sz="2800" dirty="0" smtClean="0"/>
              <a:t>Off</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Simulation Data</a:t>
            </a:r>
          </a:p>
          <a:p>
            <a:endParaRPr lang="en-US" sz="2800" dirty="0"/>
          </a:p>
          <a:p>
            <a:pPr marL="342900" indent="-342900">
              <a:buFont typeface="Arial" panose="020B0604020202020204" pitchFamily="34" charset="0"/>
              <a:buChar char="•"/>
            </a:pPr>
            <a:r>
              <a:rPr lang="en-US" sz="2800" dirty="0" smtClean="0"/>
              <a:t>Supplemental </a:t>
            </a:r>
            <a:r>
              <a:rPr lang="en-US" sz="2800" dirty="0"/>
              <a:t>Diagnosis</a:t>
            </a:r>
          </a:p>
          <a:p>
            <a:endParaRPr lang="en-US" dirty="0"/>
          </a:p>
        </p:txBody>
      </p:sp>
    </p:spTree>
    <p:extLst>
      <p:ext uri="{BB962C8B-B14F-4D97-AF65-F5344CB8AC3E}">
        <p14:creationId xmlns:p14="http://schemas.microsoft.com/office/powerpoint/2010/main" val="3169302133"/>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6434</TotalTime>
  <Words>397</Words>
  <Application>Microsoft Office PowerPoint</Application>
  <PresentationFormat>On-screen Show (4:3)</PresentationFormat>
  <Paragraphs>169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FINALPowerPointTEMPLATE</vt:lpstr>
      <vt:lpstr>PowerPoint Presentation</vt:lpstr>
      <vt:lpstr>Agenda</vt:lpstr>
      <vt:lpstr>Housekeeping </vt:lpstr>
      <vt:lpstr>ICD-10 Testing</vt:lpstr>
      <vt:lpstr>DPH Post Partum Coding</vt:lpstr>
      <vt:lpstr>PowerPoint Presentation</vt:lpstr>
      <vt:lpstr>Enrollment Trends: Cycle 2 Timeline</vt:lpstr>
      <vt:lpstr>Enrollment Trends: Resources</vt:lpstr>
      <vt:lpstr>Risk Adjustment</vt:lpstr>
      <vt:lpstr>Member Month Tracker Report</vt:lpstr>
      <vt:lpstr>Simulation Data</vt:lpstr>
      <vt:lpstr>RA Supplemental Diagnoses (SD)</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sysadmin</cp:lastModifiedBy>
  <cp:revision>457</cp:revision>
  <cp:lastPrinted>2015-08-11T17:59:05Z</cp:lastPrinted>
  <dcterms:created xsi:type="dcterms:W3CDTF">2014-02-09T20:57:02Z</dcterms:created>
  <dcterms:modified xsi:type="dcterms:W3CDTF">2015-10-13T17:03:19Z</dcterms:modified>
</cp:coreProperties>
</file>