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28"/>
  </p:notesMasterIdLst>
  <p:handoutMasterIdLst>
    <p:handoutMasterId r:id="rId29"/>
  </p:handoutMasterIdLst>
  <p:sldIdLst>
    <p:sldId id="256" r:id="rId3"/>
    <p:sldId id="414" r:id="rId4"/>
    <p:sldId id="416" r:id="rId5"/>
    <p:sldId id="425" r:id="rId6"/>
    <p:sldId id="427" r:id="rId7"/>
    <p:sldId id="429" r:id="rId8"/>
    <p:sldId id="430" r:id="rId9"/>
    <p:sldId id="426" r:id="rId10"/>
    <p:sldId id="428" r:id="rId11"/>
    <p:sldId id="431" r:id="rId12"/>
    <p:sldId id="432" r:id="rId13"/>
    <p:sldId id="433" r:id="rId14"/>
    <p:sldId id="434" r:id="rId15"/>
    <p:sldId id="435" r:id="rId16"/>
    <p:sldId id="436" r:id="rId17"/>
    <p:sldId id="437" r:id="rId18"/>
    <p:sldId id="438" r:id="rId19"/>
    <p:sldId id="439" r:id="rId20"/>
    <p:sldId id="440" r:id="rId21"/>
    <p:sldId id="441" r:id="rId22"/>
    <p:sldId id="442" r:id="rId23"/>
    <p:sldId id="443" r:id="rId24"/>
    <p:sldId id="444" r:id="rId25"/>
    <p:sldId id="362" r:id="rId26"/>
    <p:sldId id="389" r:id="rId27"/>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760" y="-88"/>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12/8/15</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12/8/15</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449" indent="-289562" eaLnBrk="0" hangingPunct="0">
              <a:spcBef>
                <a:spcPct val="30000"/>
              </a:spcBef>
              <a:defRPr sz="1200">
                <a:solidFill>
                  <a:schemeClr val="tx1"/>
                </a:solidFill>
                <a:latin typeface="Calibri" pitchFamily="34" charset="0"/>
              </a:defRPr>
            </a:lvl2pPr>
            <a:lvl3pPr marL="1163100" indent="-231326" eaLnBrk="0" hangingPunct="0">
              <a:spcBef>
                <a:spcPct val="30000"/>
              </a:spcBef>
              <a:defRPr sz="1200">
                <a:solidFill>
                  <a:schemeClr val="tx1"/>
                </a:solidFill>
                <a:latin typeface="Calibri" pitchFamily="34" charset="0"/>
              </a:defRPr>
            </a:lvl3pPr>
            <a:lvl4pPr marL="1628987" indent="-231326" eaLnBrk="0" hangingPunct="0">
              <a:spcBef>
                <a:spcPct val="30000"/>
              </a:spcBef>
              <a:defRPr sz="1200">
                <a:solidFill>
                  <a:schemeClr val="tx1"/>
                </a:solidFill>
                <a:latin typeface="Calibri" pitchFamily="34" charset="0"/>
              </a:defRPr>
            </a:lvl4pPr>
            <a:lvl5pPr marL="2094873" indent="-231326" eaLnBrk="0" hangingPunct="0">
              <a:spcBef>
                <a:spcPct val="30000"/>
              </a:spcBef>
              <a:defRPr sz="1200">
                <a:solidFill>
                  <a:schemeClr val="tx1"/>
                </a:solidFill>
                <a:latin typeface="Calibri" pitchFamily="34" charset="0"/>
              </a:defRPr>
            </a:lvl5pPr>
            <a:lvl6pPr marL="2560760" indent="-231326" eaLnBrk="0" fontAlgn="base" hangingPunct="0">
              <a:spcBef>
                <a:spcPct val="30000"/>
              </a:spcBef>
              <a:spcAft>
                <a:spcPct val="0"/>
              </a:spcAft>
              <a:defRPr sz="1200">
                <a:solidFill>
                  <a:schemeClr val="tx1"/>
                </a:solidFill>
                <a:latin typeface="Calibri" pitchFamily="34" charset="0"/>
              </a:defRPr>
            </a:lvl6pPr>
            <a:lvl7pPr marL="3026647" indent="-231326" eaLnBrk="0" fontAlgn="base" hangingPunct="0">
              <a:spcBef>
                <a:spcPct val="30000"/>
              </a:spcBef>
              <a:spcAft>
                <a:spcPct val="0"/>
              </a:spcAft>
              <a:defRPr sz="1200">
                <a:solidFill>
                  <a:schemeClr val="tx1"/>
                </a:solidFill>
                <a:latin typeface="Calibri" pitchFamily="34" charset="0"/>
              </a:defRPr>
            </a:lvl7pPr>
            <a:lvl8pPr marL="3492534" indent="-231326" eaLnBrk="0" fontAlgn="base" hangingPunct="0">
              <a:spcBef>
                <a:spcPct val="30000"/>
              </a:spcBef>
              <a:spcAft>
                <a:spcPct val="0"/>
              </a:spcAft>
              <a:defRPr sz="1200">
                <a:solidFill>
                  <a:schemeClr val="tx1"/>
                </a:solidFill>
                <a:latin typeface="Calibri" pitchFamily="34" charset="0"/>
              </a:defRPr>
            </a:lvl8pPr>
            <a:lvl9pPr marL="3958421" indent="-2313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726DF40-2275-46F0-B475-3DA0847E86A9}" type="slidenum">
              <a:rPr lang="en-US" altLang="en-US">
                <a:solidFill>
                  <a:prstClr val="black"/>
                </a:solidFill>
                <a:ea typeface="ＭＳ Ｐゴシック" pitchFamily="34" charset="-128"/>
              </a:rPr>
              <a:pPr eaLnBrk="1" hangingPunct="1">
                <a:spcBef>
                  <a:spcPct val="0"/>
                </a:spcBef>
              </a:pPr>
              <a:t>10</a:t>
            </a:fld>
            <a:endParaRPr lang="en-US" altLang="en-US">
              <a:solidFill>
                <a:prstClr val="black"/>
              </a:solidFill>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2743792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D181657-5D6E-42B5-939C-F32154F919DF}" type="slidenum">
              <a:rPr lang="en-US" altLang="en-US">
                <a:solidFill>
                  <a:prstClr val="black"/>
                </a:solidFill>
              </a:rPr>
              <a:pPr eaLnBrk="1" hangingPunct="1">
                <a:spcBef>
                  <a:spcPct val="0"/>
                </a:spcBef>
              </a:pPr>
              <a:t>12</a:t>
            </a:fld>
            <a:endParaRPr lang="en-US" alt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D3656C-EBA5-4F9C-8319-7560F5A70D1F}" type="slidenum">
              <a:rPr lang="en-US" altLang="en-US">
                <a:solidFill>
                  <a:prstClr val="black"/>
                </a:solidFill>
              </a:rPr>
              <a:pPr eaLnBrk="1" hangingPunct="1">
                <a:spcBef>
                  <a:spcPct val="0"/>
                </a:spcBef>
              </a:pPr>
              <a:t>13</a:t>
            </a:fld>
            <a:endParaRPr lang="en-US" alt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21B0C63-D7B0-473E-A550-798BFC5BB401}" type="slidenum">
              <a:rPr lang="en-US" altLang="en-US">
                <a:solidFill>
                  <a:prstClr val="black"/>
                </a:solidFill>
              </a:rPr>
              <a:pPr eaLnBrk="1" hangingPunct="1">
                <a:spcBef>
                  <a:spcPct val="0"/>
                </a:spcBef>
              </a:pPr>
              <a:t>14</a:t>
            </a:fld>
            <a:endParaRPr lang="en-US" alt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C8276712-D5D5-4456-BCCA-BB6D574583E8}" type="slidenum">
              <a:rPr lang="en-US" altLang="en-US">
                <a:solidFill>
                  <a:prstClr val="black"/>
                </a:solidFill>
              </a:rPr>
              <a:pPr eaLnBrk="1" hangingPunct="1">
                <a:spcBef>
                  <a:spcPct val="0"/>
                </a:spcBef>
              </a:pPr>
              <a:t>15</a:t>
            </a:fld>
            <a:endParaRPr lang="en-US"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31A36EB-A22D-4534-9160-6520405DB576}" type="slidenum">
              <a:rPr lang="en-US" altLang="en-US">
                <a:solidFill>
                  <a:prstClr val="black"/>
                </a:solidFill>
              </a:rPr>
              <a:pPr eaLnBrk="1" hangingPunct="1">
                <a:spcBef>
                  <a:spcPct val="0"/>
                </a:spcBef>
              </a:pPr>
              <a:t>16</a:t>
            </a:fld>
            <a:endParaRPr lang="en-US" alt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17</a:t>
            </a:fld>
            <a:endParaRPr lang="en-US" altLang="en-US"/>
          </a:p>
        </p:txBody>
      </p:sp>
    </p:spTree>
    <p:extLst>
      <p:ext uri="{BB962C8B-B14F-4D97-AF65-F5344CB8AC3E}">
        <p14:creationId xmlns:p14="http://schemas.microsoft.com/office/powerpoint/2010/main" val="2779735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C3C5819-12A8-4DA5-BC0F-4B0EB1F7B02C}" type="slidenum">
              <a:rPr lang="en-US" altLang="en-US">
                <a:solidFill>
                  <a:prstClr val="black"/>
                </a:solidFill>
              </a:rPr>
              <a:pPr eaLnBrk="1" hangingPunct="1">
                <a:spcBef>
                  <a:spcPct val="0"/>
                </a:spcBef>
              </a:pPr>
              <a:t>18</a:t>
            </a:fld>
            <a:endParaRPr lang="en-US" alt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3269FA-5268-48A6-8B2C-484194041E31}" type="slidenum">
              <a:rPr lang="en-US" altLang="en-US">
                <a:solidFill>
                  <a:prstClr val="black"/>
                </a:solidFill>
              </a:rPr>
              <a:pPr eaLnBrk="1" hangingPunct="1">
                <a:spcBef>
                  <a:spcPct val="0"/>
                </a:spcBef>
              </a:pPr>
              <a:t>19</a:t>
            </a:fld>
            <a:endParaRPr lang="en-US"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E27DBE2-5B86-4632-AE6B-3FEF5D7EFF5D}" type="slidenum">
              <a:rPr lang="en-US" altLang="en-US">
                <a:solidFill>
                  <a:prstClr val="black"/>
                </a:solidFill>
              </a:rPr>
              <a:pPr eaLnBrk="1" hangingPunct="1">
                <a:spcBef>
                  <a:spcPct val="0"/>
                </a:spcBef>
              </a:pPr>
              <a:t>20</a:t>
            </a:fld>
            <a:endParaRPr lang="en-US" alt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4C58710-5914-4ED7-B471-0AE17354853E}" type="slidenum">
              <a:rPr lang="en-US" altLang="en-US">
                <a:solidFill>
                  <a:prstClr val="black"/>
                </a:solidFill>
              </a:rPr>
              <a:pPr eaLnBrk="1" hangingPunct="1">
                <a:spcBef>
                  <a:spcPct val="0"/>
                </a:spcBef>
              </a:pPr>
              <a:t>21</a:t>
            </a:fld>
            <a:endParaRPr lang="en-US" alt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8934BE0-8E70-4EC3-B071-CAE22A9BFC1C}" type="slidenum">
              <a:rPr lang="en-US" altLang="en-US">
                <a:solidFill>
                  <a:prstClr val="black"/>
                </a:solidFill>
              </a:rPr>
              <a:pPr eaLnBrk="1" hangingPunct="1">
                <a:spcBef>
                  <a:spcPct val="0"/>
                </a:spcBef>
              </a:pPr>
              <a:t>22</a:t>
            </a:fld>
            <a:endParaRPr lang="en-US" alt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AEBC900-182E-4C09-9D6E-748134541B5A}" type="slidenum">
              <a:rPr lang="en-US" altLang="en-US">
                <a:solidFill>
                  <a:prstClr val="black"/>
                </a:solidFill>
              </a:rPr>
              <a:pPr eaLnBrk="1" hangingPunct="1">
                <a:spcBef>
                  <a:spcPct val="0"/>
                </a:spcBef>
              </a:pPr>
              <a:t>23</a:t>
            </a:fld>
            <a:endParaRPr lang="en-US" alt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25</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1547704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432461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1366854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59436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775918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14445BB-572D-4E47-BC24-B33D5527146C}" type="datetimeFigureOut">
              <a:rPr lang="en-US">
                <a:solidFill>
                  <a:prstClr val="black">
                    <a:tint val="75000"/>
                  </a:prstClr>
                </a:solidFill>
              </a:rPr>
              <a:pPr>
                <a:defRPr/>
              </a:pPr>
              <a:t>12/8/15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08E8EAA-AC81-4690-A511-33F5DF21B4E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9334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A817E8E-829A-47D4-8BC9-67B79069B4C1}" type="datetimeFigureOut">
              <a:rPr lang="en-US">
                <a:solidFill>
                  <a:prstClr val="black">
                    <a:tint val="75000"/>
                  </a:prstClr>
                </a:solidFill>
              </a:rPr>
              <a:pPr>
                <a:defRPr/>
              </a:pPr>
              <a:t>12/8/15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DCD2759B-CEEB-420F-896E-7EF77657DB8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94677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977E59C-6483-451D-8A15-0BD503F42BF9}" type="datetimeFigureOut">
              <a:rPr lang="en-US">
                <a:solidFill>
                  <a:prstClr val="black">
                    <a:tint val="75000"/>
                  </a:prstClr>
                </a:solidFill>
              </a:rPr>
              <a:pPr>
                <a:defRPr/>
              </a:pPr>
              <a:t>12/8/15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B015876-3BCA-482E-B2B6-2FA5950EC41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17492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C1A373-A0D8-426A-8C22-EC1EB5A53E5F}" type="datetimeFigureOut">
              <a:rPr lang="en-US">
                <a:solidFill>
                  <a:prstClr val="black">
                    <a:tint val="75000"/>
                  </a:prstClr>
                </a:solidFill>
              </a:rPr>
              <a:pPr>
                <a:defRPr/>
              </a:pPr>
              <a:t>12/8/15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8A5DCDF-6ADE-4FC8-B3EA-40ECA16D9ED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7918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EFDD15-C04C-441D-B9FA-C046213B357A}" type="datetimeFigureOut">
              <a:rPr lang="en-US">
                <a:solidFill>
                  <a:prstClr val="black">
                    <a:tint val="75000"/>
                  </a:prstClr>
                </a:solidFill>
              </a:rPr>
              <a:pPr>
                <a:defRPr/>
              </a:pPr>
              <a:t>12/8/15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F09C2E8-3A5E-41F7-BA69-B724AF26B5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21628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CE8FEF-C44A-4B18-92B3-DC7F15D868A1}" type="datetimeFigureOut">
              <a:rPr lang="en-US">
                <a:solidFill>
                  <a:prstClr val="black">
                    <a:tint val="75000"/>
                  </a:prstClr>
                </a:solidFill>
              </a:rPr>
              <a:pPr>
                <a:defRPr/>
              </a:pPr>
              <a:t>12/8/15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921BE68-B709-45EA-BC90-57B61895185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82440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78869A-35BF-4EF2-AFFD-E8D906895998}" type="datetimeFigureOut">
              <a:rPr lang="en-US">
                <a:solidFill>
                  <a:prstClr val="black">
                    <a:tint val="75000"/>
                  </a:prstClr>
                </a:solidFill>
              </a:rPr>
              <a:pPr>
                <a:defRPr/>
              </a:pPr>
              <a:t>12/8/15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6E7F10-FCAA-47F2-87D0-9CCF32AD32F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31299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89DED9-3375-478D-B99F-8582DFEA9159}" type="datetimeFigureOut">
              <a:rPr lang="en-US">
                <a:solidFill>
                  <a:prstClr val="black">
                    <a:tint val="75000"/>
                  </a:prstClr>
                </a:solidFill>
              </a:rPr>
              <a:pPr>
                <a:defRPr/>
              </a:pPr>
              <a:t>12/8/15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7C0E9FD-C519-40ED-AC3D-3F0B94F457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369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l">
              <a:defRPr/>
            </a:lvl1pPr>
          </a:lstStyle>
          <a:p>
            <a:pPr>
              <a:defRPr/>
            </a:pPr>
            <a:r>
              <a:rPr lang="en-US">
                <a:solidFill>
                  <a:prstClr val="black">
                    <a:tint val="75000"/>
                  </a:prstClr>
                </a:solidFill>
              </a:rPr>
              <a:t>Title  |  Name, Position Title  |  Date     </a:t>
            </a:r>
          </a:p>
          <a:p>
            <a:pPr algn="ctr">
              <a:defRPr/>
            </a:pPr>
            <a:endParaRPr lang="en-US">
              <a:solidFill>
                <a:prstClr val="black">
                  <a:tint val="75000"/>
                </a:prstClr>
              </a:solidFill>
            </a:endParaRPr>
          </a:p>
        </p:txBody>
      </p:sp>
      <p:sp>
        <p:nvSpPr>
          <p:cNvPr id="6" name="Slide Number Placeholder 5"/>
          <p:cNvSpPr>
            <a:spLocks noGrp="1"/>
          </p:cNvSpPr>
          <p:nvPr>
            <p:ph type="sldNum" sz="quarter" idx="11"/>
          </p:nvPr>
        </p:nvSpPr>
        <p:spPr/>
        <p:txBody>
          <a:bodyPr/>
          <a:lstStyle>
            <a:lvl1pPr>
              <a:defRPr/>
            </a:lvl1pPr>
          </a:lstStyle>
          <a:p>
            <a:pPr>
              <a:defRPr/>
            </a:pPr>
            <a:fld id="{CEEF5381-A446-46AE-B9FE-C5F4AA767A60}"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211208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1FCB53F-080F-42A5-B12B-63283219D957}" type="datetimeFigureOut">
              <a:rPr lang="en-US">
                <a:solidFill>
                  <a:prstClr val="black">
                    <a:tint val="75000"/>
                  </a:prstClr>
                </a:solidFill>
              </a:rPr>
              <a:pPr>
                <a:defRPr/>
              </a:pPr>
              <a:t>12/8/15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0889BD0-26E4-494F-9DAD-77E09A5C2FB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802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8C7357-A463-41A2-82A8-4C553942BBDC}" type="datetimeFigureOut">
              <a:rPr lang="en-US">
                <a:solidFill>
                  <a:prstClr val="black">
                    <a:tint val="75000"/>
                  </a:prstClr>
                </a:solidFill>
              </a:rPr>
              <a:pPr>
                <a:defRPr/>
              </a:pPr>
              <a:t>12/8/15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89372A-863D-49EA-B18C-843FF13A5B5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562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A21E20C-8A0F-4A41-84E4-46237FF8640E}" type="datetimeFigureOut">
              <a:rPr lang="en-US">
                <a:solidFill>
                  <a:prstClr val="black">
                    <a:tint val="75000"/>
                  </a:prstClr>
                </a:solidFill>
              </a:rPr>
              <a:pPr>
                <a:defRPr/>
              </a:pPr>
              <a:t>12/8/15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B41D934-993E-4EAE-ACA0-C37276292DD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31346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7.xml"/><Relationship Id="rId12" Type="http://schemas.openxmlformats.org/officeDocument/2006/relationships/slideLayout" Target="../slideLayouts/slideLayout18.xml"/><Relationship Id="rId13" Type="http://schemas.openxmlformats.org/officeDocument/2006/relationships/theme" Target="../theme/theme2.xml"/><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xmlns:p14="http://schemas.microsoft.com/office/powerpoint/2010/mai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ED1E5AD2-8EB8-4F14-91FA-9690DBB42A5B}" type="datetimeFigureOut">
              <a:rPr lang="en-US">
                <a:solidFill>
                  <a:prstClr val="black">
                    <a:tint val="75000"/>
                  </a:prstClr>
                </a:solidFill>
                <a:ea typeface="+mn-ea"/>
              </a:rPr>
              <a:pPr defTabSz="914400">
                <a:defRPr/>
              </a:pPr>
              <a:t>12/8/15</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4724171E-97DE-4668-92DF-C083DEF26E36}"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2680375748"/>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mailto:ashley.storms@state.ma.us" TargetMode="External"/><Relationship Id="rId4" Type="http://schemas.openxmlformats.org/officeDocument/2006/relationships/hyperlink" Target="mailto:kevin.meives@state.ma.us" TargetMode="External"/><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December 8,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50"/>
            <a:ext cx="7772400" cy="1038225"/>
          </a:xfrm>
          <a:prstGeom prst="rect">
            <a:avLst/>
          </a:prstGeom>
        </p:spPr>
        <p:txBody>
          <a:bodyPr anchor="ctr">
            <a:normAutofit fontScale="975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smtClean="0">
                <a:solidFill>
                  <a:prstClr val="white"/>
                </a:solidFill>
                <a:latin typeface="Calibri"/>
                <a:cs typeface="Arial" panose="020B0604020202020204" pitchFamily="34" charset="0"/>
              </a:rPr>
              <a:t>CHIA Public Reporting Updates:</a:t>
            </a:r>
            <a:endParaRPr lang="en-US" dirty="0">
              <a:solidFill>
                <a:prstClr val="white"/>
              </a:solidFill>
              <a:latin typeface="Calibri"/>
              <a:cs typeface="Arial" panose="020B0604020202020204" pitchFamily="34" charset="0"/>
            </a:endParaRPr>
          </a:p>
          <a:p>
            <a:pPr algn="r">
              <a:defRPr/>
            </a:pPr>
            <a:r>
              <a:rPr lang="en-US" b="0" dirty="0" smtClean="0">
                <a:solidFill>
                  <a:prstClr val="white"/>
                </a:solidFill>
                <a:latin typeface="Calibri"/>
                <a:cs typeface="Arial" panose="020B0604020202020204" pitchFamily="34" charset="0"/>
              </a:rPr>
              <a:t>Enrollment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prstClr val="white">
                  <a:lumMod val="65000"/>
                </a:prstClr>
              </a:solidFill>
              <a:cs typeface="Arial"/>
            </a:endParaRPr>
          </a:p>
        </p:txBody>
      </p:sp>
      <p:sp>
        <p:nvSpPr>
          <p:cNvPr id="7" name="Subtitle 2"/>
          <p:cNvSpPr txBox="1">
            <a:spLocks/>
          </p:cNvSpPr>
          <p:nvPr/>
        </p:nvSpPr>
        <p:spPr>
          <a:xfrm>
            <a:off x="2114550" y="4227513"/>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prstClr val="white">
                    <a:lumMod val="65000"/>
                  </a:prstClr>
                </a:solidFill>
                <a:cs typeface="Times New Roman"/>
              </a:rPr>
              <a:t>December 8, 2015</a:t>
            </a:r>
            <a:endParaRPr lang="en-US" sz="1600" dirty="0">
              <a:solidFill>
                <a:prstClr val="white">
                  <a:lumMod val="65000"/>
                </a:prstClr>
              </a:solidFil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prstClr val="white">
                  <a:lumMod val="65000"/>
                </a:prstClr>
              </a:solidFill>
              <a:latin typeface="Arial"/>
              <a:cs typeface="Times New Roman"/>
            </a:endParaRPr>
          </a:p>
        </p:txBody>
      </p:sp>
      <p:sp>
        <p:nvSpPr>
          <p:cNvPr id="10" name="Subtitle 2"/>
          <p:cNvSpPr txBox="1">
            <a:spLocks/>
          </p:cNvSpPr>
          <p:nvPr/>
        </p:nvSpPr>
        <p:spPr>
          <a:xfrm>
            <a:off x="2057400" y="3371850"/>
            <a:ext cx="6400800" cy="660400"/>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prstClr val="white">
                    <a:lumMod val="65000"/>
                  </a:prstClr>
                </a:solidFill>
                <a:cs typeface="Times New Roman"/>
              </a:rPr>
              <a:t>Ashley Storms  |  </a:t>
            </a:r>
            <a:r>
              <a:rPr lang="en-US" sz="1600" i="1" dirty="0" smtClean="0">
                <a:solidFill>
                  <a:prstClr val="white">
                    <a:lumMod val="65000"/>
                  </a:prstClr>
                </a:solidFill>
                <a:cs typeface="Times New Roman"/>
              </a:rPr>
              <a:t>Senior Health System Policy Analyst</a:t>
            </a:r>
          </a:p>
          <a:p>
            <a:pPr algn="r">
              <a:defRPr/>
            </a:pPr>
            <a:r>
              <a:rPr lang="en-US" sz="1600" dirty="0" smtClean="0">
                <a:solidFill>
                  <a:prstClr val="white">
                    <a:lumMod val="65000"/>
                  </a:prstClr>
                </a:solidFill>
                <a:cs typeface="Times New Roman"/>
              </a:rPr>
              <a:t>Kevin Meives  </a:t>
            </a:r>
            <a:r>
              <a:rPr lang="en-US" sz="1600" dirty="0">
                <a:solidFill>
                  <a:prstClr val="white">
                    <a:lumMod val="65000"/>
                  </a:prstClr>
                </a:solidFill>
                <a:cs typeface="Times New Roman"/>
              </a:rPr>
              <a:t>|  </a:t>
            </a:r>
            <a:r>
              <a:rPr lang="en-US" sz="1600" i="1" dirty="0" smtClean="0">
                <a:solidFill>
                  <a:prstClr val="white">
                    <a:lumMod val="65000"/>
                  </a:prstClr>
                </a:solidFill>
                <a:cs typeface="Times New Roman"/>
              </a:rPr>
              <a:t>Senior Health System Policy </a:t>
            </a:r>
            <a:r>
              <a:rPr lang="en-US" sz="1600" i="1" dirty="0">
                <a:solidFill>
                  <a:prstClr val="white">
                    <a:lumMod val="65000"/>
                  </a:prstClr>
                </a:solidFill>
                <a:cs typeface="Times New Roman"/>
              </a:rPr>
              <a:t>Analyst</a:t>
            </a:r>
          </a:p>
          <a:p>
            <a:pPr algn="r">
              <a:defRPr/>
            </a:pPr>
            <a:endParaRPr lang="en-US" sz="1600" i="1" dirty="0" smtClean="0">
              <a:solidFill>
                <a:prstClr val="white">
                  <a:lumMod val="65000"/>
                </a:prstClr>
              </a:solidFill>
              <a:cs typeface="Times New Roman"/>
            </a:endParaRPr>
          </a:p>
          <a:p>
            <a:pPr algn="r">
              <a:defRPr/>
            </a:pPr>
            <a:endParaRPr lang="en-US" sz="1600" i="1" dirty="0">
              <a:solidFill>
                <a:prstClr val="white">
                  <a:lumMod val="65000"/>
                </a:prstClr>
              </a:solidFill>
              <a:cs typeface="Times New Roman"/>
            </a:endParaRPr>
          </a:p>
        </p:txBody>
      </p:sp>
    </p:spTree>
    <p:extLst>
      <p:ext uri="{BB962C8B-B14F-4D97-AF65-F5344CB8AC3E}">
        <p14:creationId xmlns:p14="http://schemas.microsoft.com/office/powerpoint/2010/main" val="9526241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Enrollment Trends</a:t>
            </a:r>
          </a:p>
        </p:txBody>
      </p:sp>
    </p:spTree>
    <p:extLst>
      <p:ext uri="{BB962C8B-B14F-4D97-AF65-F5344CB8AC3E}">
        <p14:creationId xmlns:p14="http://schemas.microsoft.com/office/powerpoint/2010/main" val="4241533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Timeline</a:t>
            </a:r>
          </a:p>
        </p:txBody>
      </p:sp>
      <p:graphicFrame>
        <p:nvGraphicFramePr>
          <p:cNvPr id="5" name="Table 4"/>
          <p:cNvGraphicFramePr>
            <a:graphicFrameLocks noGrp="1"/>
          </p:cNvGraphicFramePr>
          <p:nvPr/>
        </p:nvGraphicFramePr>
        <p:xfrm>
          <a:off x="460375" y="1895475"/>
          <a:ext cx="7799390" cy="3282951"/>
        </p:xfrm>
        <a:graphic>
          <a:graphicData uri="http://schemas.openxmlformats.org/drawingml/2006/table">
            <a:tbl>
              <a:tblPr firstRow="1" bandRow="1">
                <a:tableStyleId>{5940675A-B579-460E-94D1-54222C63F5DA}</a:tableStyleId>
              </a:tblPr>
              <a:tblGrid>
                <a:gridCol w="1577620"/>
                <a:gridCol w="1577620"/>
                <a:gridCol w="1577620"/>
                <a:gridCol w="1577620"/>
                <a:gridCol w="1488910"/>
              </a:tblGrid>
              <a:tr h="456974">
                <a:tc>
                  <a:txBody>
                    <a:bodyPr/>
                    <a:lstStyle/>
                    <a:p>
                      <a:pPr algn="ctr"/>
                      <a:r>
                        <a:rPr lang="en-US" sz="1800" b="1" dirty="0" smtClean="0"/>
                        <a:t>Sept.</a:t>
                      </a:r>
                      <a:r>
                        <a:rPr lang="en-US" sz="1800" b="1" baseline="0" dirty="0" smtClean="0"/>
                        <a:t> 2015</a:t>
                      </a:r>
                      <a:endParaRPr lang="en-US" sz="1800" b="1"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Oct. 2015</a:t>
                      </a:r>
                      <a:endParaRPr lang="en-US" sz="1800" b="1"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Nov. 2015</a:t>
                      </a:r>
                      <a:endParaRPr lang="en-US" sz="1800" b="1"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Dec. 2015</a:t>
                      </a:r>
                      <a:endParaRPr lang="en-US" sz="1800" b="1"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Jan.</a:t>
                      </a:r>
                      <a:r>
                        <a:rPr lang="en-US" sz="1800" b="1" baseline="0" dirty="0" smtClean="0"/>
                        <a:t> 2016</a:t>
                      </a:r>
                      <a:endParaRPr lang="en-US" sz="1800" b="1"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4455">
                <a:tc gridSpan="2">
                  <a:txBody>
                    <a:bodyPr/>
                    <a:lstStyle/>
                    <a:p>
                      <a:pPr algn="ctr"/>
                      <a:r>
                        <a:rPr lang="en-US" sz="1400" dirty="0" smtClean="0"/>
                        <a:t>Follow-up</a:t>
                      </a:r>
                      <a:r>
                        <a:rPr lang="en-US" sz="1400" baseline="0" dirty="0" smtClean="0"/>
                        <a:t> on remaining data issues</a:t>
                      </a: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dirty="0"/>
                    </a:p>
                  </a:txBody>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532">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Supplemental enrollment</a:t>
                      </a:r>
                      <a:r>
                        <a:rPr lang="en-US" sz="1400" baseline="0" dirty="0" smtClean="0"/>
                        <a:t> reporting (identified payers)</a:t>
                      </a:r>
                      <a:endParaRPr lang="en-US" sz="1400" dirty="0" smtClean="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532">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aseline="0" dirty="0" smtClean="0"/>
                        <a:t>Sept. 2015 file submission</a:t>
                      </a: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602">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b="1" dirty="0" smtClean="0">
                          <a:solidFill>
                            <a:schemeClr val="tx1"/>
                          </a:solidFill>
                        </a:rPr>
                        <a:t>Data </a:t>
                      </a:r>
                      <a:r>
                        <a:rPr lang="en-US" sz="1400" b="1" baseline="0" dirty="0" smtClean="0">
                          <a:solidFill>
                            <a:schemeClr val="tx1"/>
                          </a:solidFill>
                        </a:rPr>
                        <a:t>a</a:t>
                      </a:r>
                      <a:r>
                        <a:rPr lang="en-US" sz="1400" b="1" dirty="0" smtClean="0">
                          <a:solidFill>
                            <a:schemeClr val="tx1"/>
                          </a:solidFill>
                        </a:rPr>
                        <a:t>nalysis</a:t>
                      </a:r>
                      <a:endParaRPr lang="en-US" sz="1400" b="1" dirty="0">
                        <a:solidFill>
                          <a:schemeClr val="tx1"/>
                        </a:solidFill>
                      </a:endParaRPr>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lang="en-US"/>
                    </a:p>
                  </a:txBody>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602">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b="1" dirty="0" smtClean="0">
                          <a:solidFill>
                            <a:schemeClr val="tx1"/>
                          </a:solidFill>
                        </a:rPr>
                        <a:t>Payer</a:t>
                      </a:r>
                      <a:r>
                        <a:rPr lang="en-US" sz="1400" b="1" baseline="0" dirty="0" smtClean="0">
                          <a:solidFill>
                            <a:schemeClr val="tx1"/>
                          </a:solidFill>
                        </a:rPr>
                        <a:t> data verification</a:t>
                      </a:r>
                      <a:endParaRPr lang="en-US" sz="1400" b="1" dirty="0">
                        <a:solidFill>
                          <a:schemeClr val="tx1"/>
                        </a:solidFill>
                      </a:endParaRPr>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lang="en-US" dirty="0"/>
                    </a:p>
                  </a:txBody>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3254">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bg1"/>
                          </a:solidFill>
                        </a:rPr>
                        <a:t>Reporting</a:t>
                      </a:r>
                      <a:endParaRPr lang="en-US" sz="1400" dirty="0">
                        <a:solidFill>
                          <a:schemeClr val="bg1"/>
                        </a:solidFill>
                      </a:endParaRPr>
                    </a:p>
                  </a:txBody>
                  <a:tcPr marL="91438" marR="9143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
        <p:nvSpPr>
          <p:cNvPr id="5172" name="TextBox 1"/>
          <p:cNvSpPr txBox="1">
            <a:spLocks noChangeArrowheads="1"/>
          </p:cNvSpPr>
          <p:nvPr/>
        </p:nvSpPr>
        <p:spPr bwMode="auto">
          <a:xfrm>
            <a:off x="438150" y="5345113"/>
            <a:ext cx="77914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600" smtClean="0">
                <a:solidFill>
                  <a:srgbClr val="1F497D"/>
                </a:solidFill>
                <a:ea typeface="+mn-ea"/>
                <a:cs typeface="Arial" charset="0"/>
              </a:rPr>
              <a:t>Payer data verification deadline: </a:t>
            </a:r>
            <a:r>
              <a:rPr lang="en-US" altLang="en-US" sz="1600" b="1" smtClean="0">
                <a:solidFill>
                  <a:srgbClr val="FF0000"/>
                </a:solidFill>
                <a:ea typeface="+mn-ea"/>
                <a:cs typeface="Arial" charset="0"/>
              </a:rPr>
              <a:t>December 29, 2015</a:t>
            </a:r>
          </a:p>
        </p:txBody>
      </p:sp>
    </p:spTree>
    <p:extLst>
      <p:ext uri="{BB962C8B-B14F-4D97-AF65-F5344CB8AC3E}">
        <p14:creationId xmlns:p14="http://schemas.microsoft.com/office/powerpoint/2010/main" val="38513964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Verification Workbook</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62013"/>
            <a:ext cx="8007350"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55216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Verification Workbook</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62013"/>
            <a:ext cx="8007350"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533400" y="5791200"/>
            <a:ext cx="5029200" cy="619125"/>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sz="1800">
              <a:solidFill>
                <a:prstClr val="white"/>
              </a:solidFill>
            </a:endParaRPr>
          </a:p>
        </p:txBody>
      </p:sp>
    </p:spTree>
    <p:extLst>
      <p:ext uri="{BB962C8B-B14F-4D97-AF65-F5344CB8AC3E}">
        <p14:creationId xmlns:p14="http://schemas.microsoft.com/office/powerpoint/2010/main" val="15657754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Verification Workbook</a:t>
            </a: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62013"/>
            <a:ext cx="8007350"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4419600" y="1981200"/>
            <a:ext cx="4114800" cy="12954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sz="1800">
              <a:solidFill>
                <a:prstClr val="white"/>
              </a:solidFill>
            </a:endParaRPr>
          </a:p>
        </p:txBody>
      </p:sp>
    </p:spTree>
    <p:extLst>
      <p:ext uri="{BB962C8B-B14F-4D97-AF65-F5344CB8AC3E}">
        <p14:creationId xmlns:p14="http://schemas.microsoft.com/office/powerpoint/2010/main" val="31959464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Enrollment Trends Verification Workbook</a:t>
            </a:r>
          </a:p>
        </p:txBody>
      </p:sp>
      <p:sp>
        <p:nvSpPr>
          <p:cNvPr id="5" name="TextBox 4"/>
          <p:cNvSpPr txBox="1"/>
          <p:nvPr/>
        </p:nvSpPr>
        <p:spPr>
          <a:xfrm>
            <a:off x="381000" y="1600200"/>
            <a:ext cx="8229600" cy="2216150"/>
          </a:xfrm>
          <a:prstGeom prst="rect">
            <a:avLst/>
          </a:prstGeom>
          <a:noFill/>
        </p:spPr>
        <p:txBody>
          <a:bodyPr>
            <a:spAutoFit/>
          </a:bodyPr>
          <a:lstStyle/>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Feedback should be returned to your CHIA liaison by </a:t>
            </a:r>
            <a:r>
              <a:rPr lang="en-US" sz="1800" b="1" dirty="0">
                <a:solidFill>
                  <a:srgbClr val="1F497D"/>
                </a:solidFill>
                <a:latin typeface="Calibri"/>
                <a:ea typeface="+mn-ea"/>
                <a:cs typeface="Arial" charset="0"/>
              </a:rPr>
              <a:t>December 29</a:t>
            </a:r>
            <a:r>
              <a:rPr lang="en-US" sz="1800" b="1" baseline="30000" dirty="0">
                <a:solidFill>
                  <a:srgbClr val="1F497D"/>
                </a:solidFill>
                <a:latin typeface="Calibri"/>
                <a:ea typeface="+mn-ea"/>
                <a:cs typeface="Arial" charset="0"/>
              </a:rPr>
              <a:t>th</a:t>
            </a:r>
          </a:p>
          <a:p>
            <a:pPr marL="285750" indent="-285750" defTabSz="914400" fontAlgn="auto">
              <a:spcBef>
                <a:spcPts val="0"/>
              </a:spcBef>
              <a:spcAft>
                <a:spcPts val="0"/>
              </a:spcAft>
              <a:buFont typeface="Arial" panose="020B0604020202020204" pitchFamily="34" charset="0"/>
              <a:buChar char="•"/>
              <a:defRPr/>
            </a:pPr>
            <a:endParaRPr lang="en-US" sz="1800" b="1" baseline="30000" dirty="0">
              <a:solidFill>
                <a:srgbClr val="1F497D"/>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Payers may save “Data Checklist” tab in a new workbook and return to liaison with any comments</a:t>
            </a:r>
          </a:p>
          <a:p>
            <a:pPr marL="285750" indent="-285750" defTabSz="914400" fontAlgn="auto">
              <a:spcBef>
                <a:spcPts val="0"/>
              </a:spcBef>
              <a:spcAft>
                <a:spcPts val="0"/>
              </a:spcAft>
              <a:buFont typeface="Arial" panose="020B0604020202020204" pitchFamily="34" charset="0"/>
              <a:buChar char="•"/>
              <a:defRPr/>
            </a:pPr>
            <a:endParaRPr lang="en-US" sz="1800" b="1"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Include name and email address for main point of contact</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p:txBody>
      </p:sp>
    </p:spTree>
    <p:extLst>
      <p:ext uri="{BB962C8B-B14F-4D97-AF65-F5344CB8AC3E}">
        <p14:creationId xmlns:p14="http://schemas.microsoft.com/office/powerpoint/2010/main" val="3095271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Medical Expenditure</a:t>
            </a:r>
          </a:p>
          <a:p>
            <a:pPr marL="0" indent="0" algn="ctr">
              <a:spcBef>
                <a:spcPct val="0"/>
              </a:spcBef>
              <a:buFont typeface="Arial" charset="0"/>
              <a:buNone/>
            </a:pPr>
            <a:r>
              <a:rPr lang="en-US" altLang="en-US" sz="4800" b="1" smtClean="0">
                <a:solidFill>
                  <a:schemeClr val="tx2"/>
                </a:solidFill>
              </a:rPr>
              <a:t>Trends</a:t>
            </a:r>
          </a:p>
        </p:txBody>
      </p:sp>
    </p:spTree>
    <p:extLst>
      <p:ext uri="{BB962C8B-B14F-4D97-AF65-F5344CB8AC3E}">
        <p14:creationId xmlns:p14="http://schemas.microsoft.com/office/powerpoint/2010/main" val="208441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2900" y="1447800"/>
            <a:ext cx="8229600" cy="4924425"/>
          </a:xfrm>
          <a:prstGeom prst="rect">
            <a:avLst/>
          </a:prstGeom>
          <a:noFill/>
        </p:spPr>
        <p:txBody>
          <a:bodyPr>
            <a:spAutoFit/>
          </a:bodyPr>
          <a:lstStyle/>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Enrollment Trends has produced accurate, reliable membership data for each payer using the payers’ Member Eligibility (ME) files</a:t>
            </a:r>
          </a:p>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Next step is to assign and verify – for accuracy and completeness – those members’ medical claims, as submitted in payers’ Medical Claims (MC) files </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defTabSz="914400" fontAlgn="auto">
              <a:spcBef>
                <a:spcPts val="0"/>
              </a:spcBef>
              <a:spcAft>
                <a:spcPts val="1200"/>
              </a:spcAft>
              <a:defRPr/>
            </a:pPr>
            <a:r>
              <a:rPr lang="en-US" b="1" dirty="0">
                <a:solidFill>
                  <a:prstClr val="black"/>
                </a:solidFill>
                <a:latin typeface="Calibri"/>
                <a:ea typeface="+mn-ea"/>
                <a:cs typeface="Arial" charset="0"/>
              </a:rPr>
              <a:t>Goal</a:t>
            </a:r>
          </a:p>
          <a:p>
            <a:pPr marL="285750" indent="-285750" defTabSz="914400" fontAlgn="auto">
              <a:spcBef>
                <a:spcPts val="0"/>
              </a:spcBef>
              <a:spcAft>
                <a:spcPts val="1200"/>
              </a:spcAft>
              <a:buFont typeface="Arial" panose="020B0604020202020204" pitchFamily="34" charset="0"/>
              <a:buChar char="•"/>
              <a:defRPr/>
            </a:pPr>
            <a:r>
              <a:rPr lang="en-US" sz="1800" dirty="0">
                <a:solidFill>
                  <a:prstClr val="black"/>
                </a:solidFill>
                <a:latin typeface="Calibri"/>
                <a:ea typeface="+mn-ea"/>
                <a:cs typeface="Arial" charset="0"/>
              </a:rPr>
              <a:t>To produce reliable, payer-verified per member per month (PMPM) measures of the cost of health care services for Massachusetts residents by enrollment subpopulations. For example:</a:t>
            </a:r>
          </a:p>
          <a:p>
            <a:pPr marL="1200150" lvl="2" indent="-285750" defTabSz="914400" fontAlgn="auto">
              <a:spcBef>
                <a:spcPts val="0"/>
              </a:spcBef>
              <a:spcAft>
                <a:spcPts val="1200"/>
              </a:spcAft>
              <a:buFont typeface="Wingdings" panose="05000000000000000000" pitchFamily="2" charset="2"/>
              <a:buChar char="q"/>
              <a:defRPr/>
            </a:pPr>
            <a:r>
              <a:rPr lang="en-US" sz="1600" dirty="0">
                <a:solidFill>
                  <a:prstClr val="black"/>
                </a:solidFill>
                <a:latin typeface="Calibri"/>
                <a:ea typeface="+mn-ea"/>
                <a:cs typeface="Arial" charset="0"/>
              </a:rPr>
              <a:t>Total monthly expenditures by market sector</a:t>
            </a:r>
          </a:p>
          <a:p>
            <a:pPr marL="1200150" lvl="2" indent="-285750" defTabSz="914400" fontAlgn="auto">
              <a:spcBef>
                <a:spcPts val="0"/>
              </a:spcBef>
              <a:spcAft>
                <a:spcPts val="1200"/>
              </a:spcAft>
              <a:buFont typeface="Wingdings" panose="05000000000000000000" pitchFamily="2" charset="2"/>
              <a:buChar char="q"/>
              <a:defRPr/>
            </a:pPr>
            <a:r>
              <a:rPr lang="en-US" sz="1600" dirty="0">
                <a:solidFill>
                  <a:prstClr val="black"/>
                </a:solidFill>
                <a:latin typeface="Calibri"/>
                <a:ea typeface="+mn-ea"/>
                <a:cs typeface="Arial" charset="0"/>
              </a:rPr>
              <a:t>Payer-paid PMPMs for fully-insured HMO enrollees:</a:t>
            </a:r>
            <a:endParaRPr lang="en-US" sz="1800" dirty="0">
              <a:solidFill>
                <a:prstClr val="black"/>
              </a:solidFill>
              <a:latin typeface="Calibri"/>
              <a:ea typeface="+mn-ea"/>
              <a:cs typeface="Arial" charset="0"/>
            </a:endParaRPr>
          </a:p>
          <a:p>
            <a:pPr defTabSz="914400" fontAlgn="auto">
              <a:spcBef>
                <a:spcPts val="0"/>
              </a:spcBef>
              <a:spcAft>
                <a:spcPts val="0"/>
              </a:spcAft>
              <a:defRPr/>
            </a:pPr>
            <a:endParaRPr lang="en-US" sz="1800" b="1"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b="1" dirty="0">
              <a:solidFill>
                <a:prstClr val="black"/>
              </a:solidFill>
              <a:latin typeface="Calibri"/>
              <a:ea typeface="+mn-ea"/>
              <a:cs typeface="Arial" charset="0"/>
            </a:endParaRPr>
          </a:p>
        </p:txBody>
      </p:sp>
      <p:sp>
        <p:nvSpPr>
          <p:cNvPr id="11267"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Medical Expenditure Trends</a:t>
            </a:r>
          </a:p>
        </p:txBody>
      </p:sp>
      <p:pic>
        <p:nvPicPr>
          <p:cNvPr id="112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438775"/>
            <a:ext cx="6505575"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2143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4754563"/>
          </a:xfrm>
          <a:prstGeom prst="rect">
            <a:avLst/>
          </a:prstGeom>
          <a:noFill/>
        </p:spPr>
        <p:txBody>
          <a:bodyPr>
            <a:spAutoFit/>
          </a:bodyPr>
          <a:lstStyle/>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Payers’ Medical Claims (MC) data merged to Member Eligibility (ME) data on </a:t>
            </a:r>
            <a:r>
              <a:rPr lang="en-US" sz="1800" b="1" dirty="0">
                <a:solidFill>
                  <a:prstClr val="black"/>
                </a:solidFill>
                <a:latin typeface="Calibri"/>
                <a:ea typeface="+mn-ea"/>
                <a:cs typeface="Arial" charset="0"/>
              </a:rPr>
              <a:t>Carrier Specific Unique Member ID (ME107) </a:t>
            </a:r>
            <a:r>
              <a:rPr lang="en-US" sz="1800" dirty="0">
                <a:solidFill>
                  <a:prstClr val="black"/>
                </a:solidFill>
                <a:latin typeface="Calibri"/>
                <a:ea typeface="+mn-ea"/>
                <a:cs typeface="Arial" charset="0"/>
              </a:rPr>
              <a:t>for:</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The Enrollment Trends population;</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Claims with dates of services in State Fiscal Year 2014 (July 2013 – June 2014).</a:t>
            </a:r>
          </a:p>
          <a:p>
            <a:pPr marL="1200150" lvl="2" indent="-285750" defTabSz="914400" fontAlgn="auto">
              <a:spcBef>
                <a:spcPts val="600"/>
              </a:spcBef>
              <a:spcAft>
                <a:spcPts val="0"/>
              </a:spcAft>
              <a:buFont typeface="Wingdings" panose="05000000000000000000" pitchFamily="2" charset="2"/>
              <a:buChar char="q"/>
              <a:defRPr/>
            </a:pPr>
            <a:r>
              <a:rPr lang="en-US" sz="1800" dirty="0">
                <a:solidFill>
                  <a:prstClr val="black"/>
                </a:solidFill>
                <a:latin typeface="Calibri"/>
                <a:ea typeface="+mn-ea"/>
                <a:cs typeface="Arial" charset="0"/>
              </a:rPr>
              <a:t>Run out into CY2015</a:t>
            </a:r>
          </a:p>
          <a:p>
            <a:pPr defTabSz="914400" fontAlgn="auto">
              <a:spcBef>
                <a:spcPts val="0"/>
              </a:spcBef>
              <a:spcAft>
                <a:spcPts val="0"/>
              </a:spcAft>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Analysis restricted to “final versioned” medical claims, using CHIA logic developed in partnership with payers</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sz="1800" dirty="0">
                <a:solidFill>
                  <a:prstClr val="black"/>
                </a:solidFill>
                <a:latin typeface="Calibri"/>
                <a:ea typeface="+mn-ea"/>
                <a:cs typeface="Arial" charset="0"/>
              </a:rPr>
              <a:t>Like enrollment, claims data will be able to be aggregated and analyzed by Coverage Type (ME029), Insurance Type Code Product (ME003), and Market Category Code (ME030) for commercial, MassHealth MCO, and Medicare Advantage populations.</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p:txBody>
      </p:sp>
      <p:sp>
        <p:nvSpPr>
          <p:cNvPr id="12291"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Methods</a:t>
            </a:r>
          </a:p>
        </p:txBody>
      </p:sp>
    </p:spTree>
    <p:extLst>
      <p:ext uri="{BB962C8B-B14F-4D97-AF65-F5344CB8AC3E}">
        <p14:creationId xmlns:p14="http://schemas.microsoft.com/office/powerpoint/2010/main" val="35945353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sz="1800" dirty="0" smtClean="0"/>
              <a:t>Housekeeping</a:t>
            </a:r>
          </a:p>
          <a:p>
            <a:pPr marL="342900" indent="-342900">
              <a:buFont typeface="Arial" pitchFamily="34" charset="0"/>
              <a:buChar char="•"/>
            </a:pPr>
            <a:endParaRPr lang="en-US" sz="1800" dirty="0" smtClean="0"/>
          </a:p>
          <a:p>
            <a:pPr marL="342900" indent="-342900">
              <a:buFont typeface="Arial" pitchFamily="34" charset="0"/>
              <a:buChar char="•"/>
            </a:pPr>
            <a:r>
              <a:rPr lang="en-US" sz="1800" dirty="0" smtClean="0"/>
              <a:t>Intake Version 5.0</a:t>
            </a:r>
          </a:p>
          <a:p>
            <a:pPr marL="342900" indent="-342900">
              <a:buFont typeface="Arial" pitchFamily="34" charset="0"/>
              <a:buChar char="•"/>
            </a:pPr>
            <a:endParaRPr lang="en-US" sz="1800" dirty="0" smtClean="0"/>
          </a:p>
          <a:p>
            <a:pPr marL="342900" indent="-342900">
              <a:buFont typeface="Arial" pitchFamily="34" charset="0"/>
              <a:buChar char="•"/>
            </a:pPr>
            <a:r>
              <a:rPr lang="en-US" sz="1800" dirty="0" smtClean="0"/>
              <a:t>Enrollment and Medical Expenditure Trends Updates</a:t>
            </a:r>
          </a:p>
          <a:p>
            <a:endParaRPr lang="en-US" sz="1800" dirty="0" smtClean="0"/>
          </a:p>
          <a:p>
            <a:pPr marL="342900" lvl="0" indent="-342900">
              <a:buFont typeface="Arial" panose="020B0604020202020204" pitchFamily="34" charset="0"/>
              <a:buChar char="•"/>
            </a:pPr>
            <a:r>
              <a:rPr lang="en-US" sz="1800" dirty="0" smtClean="0"/>
              <a:t>Wrap Up</a:t>
            </a:r>
            <a:endParaRPr lang="en-US" sz="1800" dirty="0"/>
          </a:p>
        </p:txBody>
      </p:sp>
    </p:spTree>
    <p:extLst>
      <p:ext uri="{BB962C8B-B14F-4D97-AF65-F5344CB8AC3E}">
        <p14:creationId xmlns:p14="http://schemas.microsoft.com/office/powerpoint/2010/main" val="29699071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Methods</a:t>
            </a:r>
          </a:p>
        </p:txBody>
      </p:sp>
      <p:sp>
        <p:nvSpPr>
          <p:cNvPr id="6" name="Content Placeholder 5"/>
          <p:cNvSpPr>
            <a:spLocks noGrp="1"/>
          </p:cNvSpPr>
          <p:nvPr/>
        </p:nvSpPr>
        <p:spPr bwMode="auto">
          <a:xfrm>
            <a:off x="296863" y="3886200"/>
            <a:ext cx="8610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Arial" charset="0"/>
                <a:cs typeface="Arial"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1200"/>
              </a:spcBef>
              <a:buFont typeface="Arial" panose="020B0604020202020204" pitchFamily="34" charset="0"/>
              <a:buChar char="•"/>
              <a:defRPr/>
            </a:pPr>
            <a:r>
              <a:rPr lang="en-US" sz="1800" dirty="0" smtClean="0">
                <a:solidFill>
                  <a:prstClr val="black"/>
                </a:solidFill>
                <a:latin typeface="Calibri"/>
              </a:rPr>
              <a:t>Working to understand how each payer populates these APCD fields</a:t>
            </a:r>
          </a:p>
          <a:p>
            <a:pPr algn="l">
              <a:spcBef>
                <a:spcPts val="1200"/>
              </a:spcBef>
              <a:buFont typeface="Arial" panose="020B0604020202020204" pitchFamily="34" charset="0"/>
              <a:buChar char="•"/>
              <a:defRPr/>
            </a:pPr>
            <a:r>
              <a:rPr lang="en-US" sz="1800" dirty="0" smtClean="0">
                <a:solidFill>
                  <a:prstClr val="black"/>
                </a:solidFill>
                <a:latin typeface="Calibri"/>
              </a:rPr>
              <a:t>Individual financial fields are building blocks to total medical costs PMPM, broken out by patient- vs. payer-paid</a:t>
            </a:r>
          </a:p>
          <a:p>
            <a:pPr algn="l">
              <a:spcBef>
                <a:spcPts val="1200"/>
              </a:spcBef>
              <a:buFont typeface="Arial" panose="020B0604020202020204" pitchFamily="34" charset="0"/>
              <a:buChar char="•"/>
              <a:defRPr/>
            </a:pPr>
            <a:r>
              <a:rPr lang="en-US" sz="1800" dirty="0" smtClean="0">
                <a:solidFill>
                  <a:prstClr val="black"/>
                </a:solidFill>
                <a:latin typeface="Calibri"/>
              </a:rPr>
              <a:t>Compared against quality control totals (e.g. Premiums Data Request, Total Medical Expenses, Milliman, HPC)</a:t>
            </a:r>
          </a:p>
          <a:p>
            <a:pPr algn="l">
              <a:spcBef>
                <a:spcPts val="1200"/>
              </a:spcBef>
              <a:buFont typeface="Arial" panose="020B0604020202020204" pitchFamily="34" charset="0"/>
              <a:buChar char="•"/>
              <a:defRPr/>
            </a:pPr>
            <a:endParaRPr lang="en-US" sz="1800" dirty="0">
              <a:solidFill>
                <a:prstClr val="black"/>
              </a:solidFill>
              <a:latin typeface="Calibri"/>
            </a:endParaRPr>
          </a:p>
        </p:txBody>
      </p:sp>
      <p:pic>
        <p:nvPicPr>
          <p:cNvPr id="1331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713" y="1447800"/>
            <a:ext cx="87249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841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9600" cy="3232150"/>
          </a:xfrm>
          <a:prstGeom prst="rect">
            <a:avLst/>
          </a:prstGeom>
          <a:noFill/>
        </p:spPr>
        <p:txBody>
          <a:bodyPr>
            <a:spAutoFit/>
          </a:bodyPr>
          <a:lstStyle/>
          <a:p>
            <a:pPr marL="285750" indent="-285750" defTabSz="914400" fontAlgn="auto">
              <a:spcBef>
                <a:spcPts val="0"/>
              </a:spcBef>
              <a:spcAft>
                <a:spcPts val="0"/>
              </a:spcAft>
              <a:buFont typeface="Arial" panose="020B0604020202020204" pitchFamily="34" charset="0"/>
              <a:buChar char="•"/>
              <a:defRPr/>
            </a:pPr>
            <a:r>
              <a:rPr lang="en-US" dirty="0">
                <a:solidFill>
                  <a:prstClr val="black"/>
                </a:solidFill>
                <a:latin typeface="Calibri"/>
                <a:ea typeface="+mn-ea"/>
                <a:cs typeface="Arial" charset="0"/>
              </a:rPr>
              <a:t>Quality control totals</a:t>
            </a:r>
          </a:p>
          <a:p>
            <a:pPr defTabSz="914400" fontAlgn="auto">
              <a:spcBef>
                <a:spcPts val="0"/>
              </a:spcBef>
              <a:spcAft>
                <a:spcPts val="0"/>
              </a:spcAft>
              <a:defRPr/>
            </a:pPr>
            <a:endParaRPr lang="en-US" dirty="0">
              <a:solidFill>
                <a:prstClr val="black"/>
              </a:solidFill>
              <a:latin typeface="Calibri"/>
              <a:ea typeface="+mn-ea"/>
              <a:cs typeface="Arial" charset="0"/>
            </a:endParaRPr>
          </a:p>
          <a:p>
            <a:pPr defTabSz="914400" fontAlgn="auto">
              <a:spcBef>
                <a:spcPts val="0"/>
              </a:spcBef>
              <a:spcAft>
                <a:spcPts val="0"/>
              </a:spcAft>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dirty="0">
                <a:solidFill>
                  <a:prstClr val="black"/>
                </a:solidFill>
                <a:latin typeface="Calibri"/>
                <a:ea typeface="+mn-ea"/>
                <a:cs typeface="Arial" charset="0"/>
              </a:rPr>
              <a:t>MA APCD field logic</a:t>
            </a:r>
          </a:p>
          <a:p>
            <a:pPr defTabSz="914400" fontAlgn="auto">
              <a:spcBef>
                <a:spcPts val="0"/>
              </a:spcBef>
              <a:spcAft>
                <a:spcPts val="0"/>
              </a:spcAft>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r>
              <a:rPr lang="en-US" dirty="0">
                <a:solidFill>
                  <a:prstClr val="black"/>
                </a:solidFill>
                <a:latin typeface="Calibri"/>
                <a:ea typeface="+mn-ea"/>
                <a:cs typeface="Arial" charset="0"/>
              </a:rPr>
              <a:t>Data verification and anomaly troubleshooting</a:t>
            </a: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a:p>
            <a:pPr marL="285750" indent="-285750" defTabSz="914400" fontAlgn="auto">
              <a:spcBef>
                <a:spcPts val="0"/>
              </a:spcBef>
              <a:spcAft>
                <a:spcPts val="0"/>
              </a:spcAft>
              <a:buFont typeface="Arial" panose="020B0604020202020204" pitchFamily="34" charset="0"/>
              <a:buChar char="•"/>
              <a:defRPr/>
            </a:pPr>
            <a:endParaRPr lang="en-US" sz="1800" dirty="0">
              <a:solidFill>
                <a:prstClr val="black"/>
              </a:solidFill>
              <a:latin typeface="Calibri"/>
              <a:ea typeface="+mn-ea"/>
              <a:cs typeface="Arial" charset="0"/>
            </a:endParaRPr>
          </a:p>
        </p:txBody>
      </p:sp>
      <p:sp>
        <p:nvSpPr>
          <p:cNvPr id="14339"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Payer Partnership</a:t>
            </a:r>
          </a:p>
        </p:txBody>
      </p:sp>
    </p:spTree>
    <p:extLst>
      <p:ext uri="{BB962C8B-B14F-4D97-AF65-F5344CB8AC3E}">
        <p14:creationId xmlns:p14="http://schemas.microsoft.com/office/powerpoint/2010/main" val="10619492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Timeline</a:t>
            </a:r>
          </a:p>
        </p:txBody>
      </p:sp>
      <p:graphicFrame>
        <p:nvGraphicFramePr>
          <p:cNvPr id="4" name="Table 3"/>
          <p:cNvGraphicFramePr>
            <a:graphicFrameLocks noGrp="1"/>
          </p:cNvGraphicFramePr>
          <p:nvPr/>
        </p:nvGraphicFramePr>
        <p:xfrm>
          <a:off x="457200" y="1676400"/>
          <a:ext cx="8305800" cy="4505325"/>
        </p:xfrm>
        <a:graphic>
          <a:graphicData uri="http://schemas.openxmlformats.org/drawingml/2006/table">
            <a:tbl>
              <a:tblPr firstRow="1" bandRow="1">
                <a:tableStyleId>{5940675A-B579-460E-94D1-54222C63F5DA}</a:tableStyleId>
              </a:tblPr>
              <a:tblGrid>
                <a:gridCol w="1066800"/>
                <a:gridCol w="1066800"/>
                <a:gridCol w="635000"/>
                <a:gridCol w="1384300"/>
                <a:gridCol w="116840"/>
                <a:gridCol w="1064260"/>
                <a:gridCol w="1066800"/>
                <a:gridCol w="1905000"/>
              </a:tblGrid>
              <a:tr h="901065">
                <a:tc gridSpan="2">
                  <a:txBody>
                    <a:bodyPr/>
                    <a:lstStyle/>
                    <a:p>
                      <a:pPr algn="ctr"/>
                      <a:r>
                        <a:rPr lang="en-US" sz="1800" b="1" dirty="0" smtClean="0"/>
                        <a:t>Q1 2016</a:t>
                      </a: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US" sz="1800" b="1" dirty="0" smtClean="0"/>
                        <a:t>Q2 2016</a:t>
                      </a: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Q3 2016</a:t>
                      </a: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Q4 2016</a:t>
                      </a:r>
                      <a:endParaRPr lang="en-US" sz="18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65">
                <a:tc gridSpan="2">
                  <a:txBody>
                    <a:bodyPr/>
                    <a:lstStyle/>
                    <a:p>
                      <a:pPr algn="ctr"/>
                      <a:r>
                        <a:rPr lang="en-US" sz="1400" b="1" dirty="0" smtClean="0"/>
                        <a:t>CHIA</a:t>
                      </a:r>
                      <a:r>
                        <a:rPr lang="en-US" sz="1400" b="1" baseline="0" dirty="0" smtClean="0"/>
                        <a:t> payer data review</a:t>
                      </a:r>
                      <a:endParaRPr lang="en-US" sz="1400" b="1"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endParaRPr lang="en-US"/>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endParaRPr lang="en-US"/>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65">
                <a:tc gridSpan="2">
                  <a:txBody>
                    <a:bodyPr/>
                    <a:lstStyle/>
                    <a:p>
                      <a:pPr algn="ctr"/>
                      <a:r>
                        <a:rPr lang="en-US" sz="1400" b="1" dirty="0" smtClean="0"/>
                        <a:t>CHIA quality control total</a:t>
                      </a:r>
                      <a:r>
                        <a:rPr lang="en-US" sz="1400" b="1" baseline="0" dirty="0" smtClean="0"/>
                        <a:t> and field-logic requests</a:t>
                      </a: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sz="18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endParaRPr lang="en-US"/>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8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8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endParaRPr lang="en-US"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18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Payer</a:t>
                      </a:r>
                      <a:r>
                        <a:rPr lang="en-US" sz="1400" b="1" baseline="0" dirty="0" smtClean="0">
                          <a:solidFill>
                            <a:schemeClr val="tx1"/>
                          </a:solidFill>
                        </a:rPr>
                        <a:t> data verification</a:t>
                      </a:r>
                      <a:endParaRPr lang="en-US" sz="1400" b="1" dirty="0" smtClean="0">
                        <a:solidFill>
                          <a:schemeClr val="tx1"/>
                        </a:solidFill>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065">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endParaRPr lang="en-US" sz="1400" dirty="0"/>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1" dirty="0" smtClean="0">
                          <a:solidFill>
                            <a:schemeClr val="bg1"/>
                          </a:solidFill>
                        </a:rPr>
                        <a:t>Public Reporting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Tree>
    <p:extLst>
      <p:ext uri="{BB962C8B-B14F-4D97-AF65-F5344CB8AC3E}">
        <p14:creationId xmlns:p14="http://schemas.microsoft.com/office/powerpoint/2010/main" val="168877792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ea typeface="+mn-ea"/>
                <a:cs typeface="Arial" charset="0"/>
              </a:rPr>
              <a:t>Contact Information</a:t>
            </a:r>
          </a:p>
        </p:txBody>
      </p:sp>
      <p:sp>
        <p:nvSpPr>
          <p:cNvPr id="16387" name="TextBox 2"/>
          <p:cNvSpPr txBox="1">
            <a:spLocks noChangeArrowheads="1"/>
          </p:cNvSpPr>
          <p:nvPr/>
        </p:nvSpPr>
        <p:spPr bwMode="auto">
          <a:xfrm>
            <a:off x="838200" y="1828800"/>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smtClean="0">
                <a:solidFill>
                  <a:prstClr val="black"/>
                </a:solidFill>
                <a:ea typeface="+mn-ea"/>
                <a:cs typeface="Arial" charset="0"/>
              </a:rPr>
              <a:t>For questions about Enrollment Trends:</a:t>
            </a:r>
          </a:p>
          <a:p>
            <a:pPr defTabSz="914400" eaLnBrk="1" hangingPunct="1">
              <a:spcBef>
                <a:spcPct val="0"/>
              </a:spcBef>
              <a:buFontTx/>
              <a:buNone/>
            </a:pPr>
            <a:r>
              <a:rPr lang="en-US" altLang="en-US" sz="1800" smtClean="0">
                <a:solidFill>
                  <a:prstClr val="black"/>
                </a:solidFill>
                <a:ea typeface="+mn-ea"/>
                <a:cs typeface="Arial" charset="0"/>
              </a:rPr>
              <a:t>Contact</a:t>
            </a:r>
            <a:r>
              <a:rPr lang="en-US" altLang="en-US" sz="1800" i="1" smtClean="0">
                <a:solidFill>
                  <a:prstClr val="black"/>
                </a:solidFill>
                <a:ea typeface="+mn-ea"/>
                <a:cs typeface="Arial" charset="0"/>
              </a:rPr>
              <a:t> </a:t>
            </a:r>
            <a:r>
              <a:rPr lang="en-US" altLang="en-US" sz="1800" smtClean="0">
                <a:solidFill>
                  <a:prstClr val="black"/>
                </a:solidFill>
                <a:ea typeface="+mn-ea"/>
                <a:cs typeface="Arial" charset="0"/>
              </a:rPr>
              <a:t>your </a:t>
            </a:r>
            <a:r>
              <a:rPr lang="en-US" altLang="en-US" sz="1800" u="sng" smtClean="0">
                <a:solidFill>
                  <a:prstClr val="black"/>
                </a:solidFill>
                <a:ea typeface="+mn-ea"/>
                <a:cs typeface="Arial" charset="0"/>
              </a:rPr>
              <a:t>CHIA liaison </a:t>
            </a:r>
            <a:r>
              <a:rPr lang="en-US" altLang="en-US" sz="1800" smtClean="0">
                <a:solidFill>
                  <a:prstClr val="black"/>
                </a:solidFill>
                <a:ea typeface="+mn-ea"/>
                <a:cs typeface="Arial" charset="0"/>
              </a:rPr>
              <a:t>and Ashley Storms at </a:t>
            </a:r>
            <a:r>
              <a:rPr lang="en-US" altLang="en-US" sz="1800" smtClean="0">
                <a:solidFill>
                  <a:prstClr val="black"/>
                </a:solidFill>
                <a:ea typeface="+mn-ea"/>
                <a:cs typeface="Arial" charset="0"/>
                <a:hlinkClick r:id="rId3"/>
              </a:rPr>
              <a:t>ashley.storms@state.ma.us</a:t>
            </a: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b="1" smtClean="0">
              <a:solidFill>
                <a:prstClr val="black"/>
              </a:solidFill>
              <a:ea typeface="+mn-ea"/>
              <a:cs typeface="Arial" charset="0"/>
            </a:endParaRPr>
          </a:p>
          <a:p>
            <a:pPr defTabSz="914400" eaLnBrk="1" hangingPunct="1">
              <a:spcBef>
                <a:spcPct val="0"/>
              </a:spcBef>
              <a:buFontTx/>
              <a:buNone/>
            </a:pPr>
            <a:r>
              <a:rPr lang="en-US" altLang="en-US" sz="1800" b="1" smtClean="0">
                <a:solidFill>
                  <a:prstClr val="black"/>
                </a:solidFill>
                <a:ea typeface="+mn-ea"/>
                <a:cs typeface="Arial" charset="0"/>
              </a:rPr>
              <a:t>For questions about Medical Expenditure Trends:</a:t>
            </a:r>
          </a:p>
          <a:p>
            <a:pPr defTabSz="914400" eaLnBrk="1" hangingPunct="1">
              <a:spcBef>
                <a:spcPct val="0"/>
              </a:spcBef>
              <a:buFontTx/>
              <a:buNone/>
            </a:pPr>
            <a:r>
              <a:rPr lang="en-US" altLang="en-US" sz="1800" smtClean="0">
                <a:solidFill>
                  <a:prstClr val="black"/>
                </a:solidFill>
                <a:ea typeface="+mn-ea"/>
                <a:cs typeface="Arial" charset="0"/>
              </a:rPr>
              <a:t>Contact</a:t>
            </a:r>
            <a:r>
              <a:rPr lang="en-US" altLang="en-US" sz="1800" i="1" smtClean="0">
                <a:solidFill>
                  <a:prstClr val="black"/>
                </a:solidFill>
                <a:ea typeface="+mn-ea"/>
                <a:cs typeface="Arial" charset="0"/>
              </a:rPr>
              <a:t> </a:t>
            </a:r>
            <a:r>
              <a:rPr lang="en-US" altLang="en-US" sz="1800" smtClean="0">
                <a:solidFill>
                  <a:prstClr val="black"/>
                </a:solidFill>
                <a:ea typeface="+mn-ea"/>
                <a:cs typeface="Arial" charset="0"/>
              </a:rPr>
              <a:t>your </a:t>
            </a:r>
            <a:r>
              <a:rPr lang="en-US" altLang="en-US" sz="1800" u="sng" smtClean="0">
                <a:solidFill>
                  <a:prstClr val="black"/>
                </a:solidFill>
                <a:ea typeface="+mn-ea"/>
                <a:cs typeface="Arial" charset="0"/>
              </a:rPr>
              <a:t>CHIA liaison </a:t>
            </a:r>
            <a:r>
              <a:rPr lang="en-US" altLang="en-US" sz="1800" smtClean="0">
                <a:solidFill>
                  <a:prstClr val="black"/>
                </a:solidFill>
                <a:ea typeface="+mn-ea"/>
                <a:cs typeface="Arial" charset="0"/>
              </a:rPr>
              <a:t>and Kevin Meives at </a:t>
            </a:r>
            <a:r>
              <a:rPr lang="en-US" altLang="en-US" sz="1800" smtClean="0">
                <a:solidFill>
                  <a:prstClr val="black"/>
                </a:solidFill>
                <a:ea typeface="+mn-ea"/>
                <a:cs typeface="Arial" charset="0"/>
                <a:hlinkClick r:id="rId4"/>
              </a:rPr>
              <a:t>kevin.meives@state.ma.us</a:t>
            </a:r>
            <a:endParaRPr lang="en-US" altLang="en-US" sz="1800" smtClean="0">
              <a:solidFill>
                <a:prstClr val="black"/>
              </a:solidFill>
              <a:ea typeface="+mn-ea"/>
              <a:cs typeface="Arial" charset="0"/>
            </a:endParaRPr>
          </a:p>
          <a:p>
            <a:pPr defTabSz="914400" eaLnBrk="1" hangingPunct="1">
              <a:spcBef>
                <a:spcPct val="0"/>
              </a:spcBef>
              <a:buFontTx/>
              <a:buNone/>
            </a:pPr>
            <a:endParaRPr lang="en-US" altLang="en-US" sz="1800" i="1" smtClean="0">
              <a:solidFill>
                <a:prstClr val="black"/>
              </a:solidFill>
              <a:ea typeface="+mn-ea"/>
              <a:cs typeface="Arial" charset="0"/>
            </a:endParaRPr>
          </a:p>
          <a:p>
            <a:pPr defTabSz="914400" eaLnBrk="1" hangingPunct="1">
              <a:spcBef>
                <a:spcPct val="0"/>
              </a:spcBef>
              <a:buFontTx/>
              <a:buNone/>
            </a:pPr>
            <a:endParaRPr lang="en-US" altLang="en-US" sz="1800" smtClean="0">
              <a:solidFill>
                <a:prstClr val="black"/>
              </a:solidFill>
              <a:ea typeface="+mn-ea"/>
              <a:cs typeface="Arial" charset="0"/>
            </a:endParaRPr>
          </a:p>
        </p:txBody>
      </p:sp>
    </p:spTree>
    <p:extLst>
      <p:ext uri="{BB962C8B-B14F-4D97-AF65-F5344CB8AC3E}">
        <p14:creationId xmlns:p14="http://schemas.microsoft.com/office/powerpoint/2010/main" val="313476975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January 12, 2016 </a:t>
            </a:r>
            <a:r>
              <a:rPr lang="en-US" sz="4000" dirty="0"/>
              <a:t>@ 2:00 pm</a:t>
            </a:r>
          </a:p>
          <a:p>
            <a:pPr algn="ctr"/>
            <a:endParaRPr lang="en-US" sz="4000" dirty="0" smtClean="0"/>
          </a:p>
          <a:p>
            <a:pPr algn="ctr"/>
            <a:r>
              <a:rPr lang="en-US" sz="4000" dirty="0" smtClean="0"/>
              <a:t>February 9, 2016 @ 2:00 pm</a:t>
            </a:r>
            <a:endParaRPr lang="en-US" sz="4000" dirty="0"/>
          </a:p>
        </p:txBody>
      </p:sp>
    </p:spTree>
    <p:extLst>
      <p:ext uri="{BB962C8B-B14F-4D97-AF65-F5344CB8AC3E}">
        <p14:creationId xmlns:p14="http://schemas.microsoft.com/office/powerpoint/2010/main" val="1937674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Housekeeping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Pharmacy Claims Versioning</a:t>
            </a:r>
          </a:p>
          <a:p>
            <a:endParaRPr lang="en-US" dirty="0" smtClean="0"/>
          </a:p>
          <a:p>
            <a:pPr marL="342900" indent="-342900">
              <a:buFont typeface="Arial" panose="020B0604020202020204" pitchFamily="34" charset="0"/>
              <a:buChar char="•"/>
            </a:pPr>
            <a:r>
              <a:rPr lang="en-US" dirty="0" smtClean="0"/>
              <a:t>Division of Insurance (DOI) Meetings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82217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a:t>
            </a:r>
            <a:r>
              <a:rPr lang="en-US" dirty="0" smtClean="0"/>
              <a:t>5.0</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9318155"/>
              </p:ext>
            </p:extLst>
          </p:nvPr>
        </p:nvGraphicFramePr>
        <p:xfrm>
          <a:off x="485415" y="1895492"/>
          <a:ext cx="7747360" cy="3475160"/>
        </p:xfrm>
        <a:graphic>
          <a:graphicData uri="http://schemas.openxmlformats.org/drawingml/2006/table">
            <a:tbl>
              <a:tblPr firstRow="1" firstCol="1" bandRow="1">
                <a:tableStyleId>{5C22544A-7EE6-4342-B048-85BDC9FD1C3A}</a:tableStyleId>
              </a:tblPr>
              <a:tblGrid>
                <a:gridCol w="5170449"/>
                <a:gridCol w="2576911"/>
              </a:tblGrid>
              <a:tr h="347516">
                <a:tc>
                  <a:txBody>
                    <a:bodyPr/>
                    <a:lstStyle/>
                    <a:p>
                      <a:pPr marL="0" marR="0">
                        <a:lnSpc>
                          <a:spcPct val="107000"/>
                        </a:lnSpc>
                        <a:spcBef>
                          <a:spcPts val="0"/>
                        </a:spcBef>
                        <a:spcAft>
                          <a:spcPts val="0"/>
                        </a:spcAft>
                      </a:pPr>
                      <a:r>
                        <a:rPr lang="en-US" sz="1100">
                          <a:effectLst/>
                        </a:rPr>
                        <a:t>MA APCD Intake Process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Timeline</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Data Partners Propose Version 5 Updates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November 2015 </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Proposals Shared/Discussed with Carriers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2015</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Draft Submission Guides published</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Guides Reviewed at Technical Advisory Group</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Carrier Comment Period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Administrative Bulletin and Guides Adopted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Development/Testing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March/June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Carrier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2016</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MA APCD Intake Version 5 Production</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2016</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9494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5.0</a:t>
            </a:r>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Minimal Changes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No New Data Elements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Limited to Provider and Eligibility</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Updated Edits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Category/Threshold Updates</a:t>
            </a:r>
          </a:p>
          <a:p>
            <a:endParaRPr lang="en-US" dirty="0"/>
          </a:p>
          <a:p>
            <a:pPr marL="342900" indent="-342900">
              <a:buFont typeface="Arial" panose="020B0604020202020204" pitchFamily="34" charset="0"/>
              <a:buChar char="•"/>
            </a:pPr>
            <a:r>
              <a:rPr lang="en-US" dirty="0" smtClean="0"/>
              <a:t>Language Clarifications</a:t>
            </a:r>
            <a:endParaRPr lang="en-US" dirty="0"/>
          </a:p>
        </p:txBody>
      </p:sp>
    </p:spTree>
    <p:extLst>
      <p:ext uri="{BB962C8B-B14F-4D97-AF65-F5344CB8AC3E}">
        <p14:creationId xmlns:p14="http://schemas.microsoft.com/office/powerpoint/2010/main" val="877893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5: Provider</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Providers inactive before January 2010 should not be included</a:t>
            </a:r>
          </a:p>
          <a:p>
            <a:r>
              <a:rPr lang="en-US" dirty="0"/>
              <a:t> </a:t>
            </a:r>
            <a:r>
              <a:rPr lang="en-US" dirty="0" smtClean="0"/>
              <a:t>         Update edits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PV011 – Suffix</a:t>
            </a:r>
            <a:endParaRPr lang="en-US" dirty="0"/>
          </a:p>
          <a:p>
            <a:r>
              <a:rPr lang="en-US" dirty="0" smtClean="0"/>
              <a:t>         Repurpose to capture clinical suffix (i.e. MD, DO, NP, </a:t>
            </a:r>
            <a:r>
              <a:rPr lang="en-US" dirty="0" err="1" smtClean="0"/>
              <a:t>etc</a:t>
            </a:r>
            <a:r>
              <a:rPr lang="en-US" dirty="0" smtClean="0"/>
              <a:t>)</a:t>
            </a:r>
          </a:p>
          <a:p>
            <a:endParaRPr lang="en-US" dirty="0" smtClean="0"/>
          </a:p>
          <a:p>
            <a:pPr marL="342900" indent="-342900">
              <a:buFont typeface="Arial" panose="020B0604020202020204" pitchFamily="34" charset="0"/>
              <a:buChar char="•"/>
            </a:pPr>
            <a:r>
              <a:rPr lang="en-US" dirty="0" smtClean="0"/>
              <a:t>PV032 – Registered Provider Organization (RPO)</a:t>
            </a:r>
          </a:p>
          <a:p>
            <a:r>
              <a:rPr lang="en-US" dirty="0" smtClean="0"/>
              <a:t>         Move from Category Z to Category B</a:t>
            </a:r>
          </a:p>
          <a:p>
            <a:pPr marL="342900" indent="-342900">
              <a:buFont typeface="Arial" panose="020B0604020202020204" pitchFamily="34" charset="0"/>
              <a:buChar char="•"/>
            </a:pPr>
            <a:endParaRPr lang="en-US" dirty="0" smtClean="0"/>
          </a:p>
          <a:p>
            <a:endParaRPr lang="en-US" sz="1500" dirty="0" smtClean="0"/>
          </a:p>
          <a:p>
            <a:endParaRPr lang="en-US" dirty="0" smtClean="0"/>
          </a:p>
        </p:txBody>
      </p:sp>
    </p:spTree>
    <p:extLst>
      <p:ext uri="{BB962C8B-B14F-4D97-AF65-F5344CB8AC3E}">
        <p14:creationId xmlns:p14="http://schemas.microsoft.com/office/powerpoint/2010/main" val="2395637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5: Provider</a:t>
            </a:r>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PV034 – Provider ID Code </a:t>
            </a:r>
          </a:p>
          <a:p>
            <a:r>
              <a:rPr lang="en-US" dirty="0"/>
              <a:t>         Update edits against NPPES</a:t>
            </a:r>
          </a:p>
          <a:p>
            <a:endParaRPr lang="en-US" dirty="0"/>
          </a:p>
          <a:p>
            <a:pPr marL="285750" indent="-285750">
              <a:buFont typeface="Arial" panose="020B0604020202020204" pitchFamily="34" charset="0"/>
              <a:buChar char="•"/>
            </a:pPr>
            <a:r>
              <a:rPr lang="en-US" dirty="0"/>
              <a:t>PV039 – National Provider ID</a:t>
            </a:r>
          </a:p>
          <a:p>
            <a:r>
              <a:rPr lang="en-US" dirty="0"/>
              <a:t>         Update edits against </a:t>
            </a:r>
            <a:r>
              <a:rPr lang="en-US" dirty="0" smtClean="0"/>
              <a:t>NPPES</a:t>
            </a:r>
          </a:p>
          <a:p>
            <a:endParaRPr lang="en-US" dirty="0"/>
          </a:p>
          <a:p>
            <a:pPr marL="342900" indent="-342900">
              <a:buFont typeface="Arial" panose="020B0604020202020204" pitchFamily="34" charset="0"/>
              <a:buChar char="•"/>
            </a:pPr>
            <a:r>
              <a:rPr lang="en-US" dirty="0" smtClean="0"/>
              <a:t>PV056 – Provider Affiliation</a:t>
            </a:r>
          </a:p>
          <a:p>
            <a:r>
              <a:rPr lang="en-US" dirty="0"/>
              <a:t> </a:t>
            </a:r>
            <a:r>
              <a:rPr lang="en-US" dirty="0" smtClean="0"/>
              <a:t>        Update to Category A - Lower Threshold</a:t>
            </a:r>
          </a:p>
        </p:txBody>
      </p:sp>
    </p:spTree>
    <p:extLst>
      <p:ext uri="{BB962C8B-B14F-4D97-AF65-F5344CB8AC3E}">
        <p14:creationId xmlns:p14="http://schemas.microsoft.com/office/powerpoint/2010/main" val="1898473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a:t>
            </a:r>
            <a:r>
              <a:rPr lang="en-US" dirty="0" smtClean="0"/>
              <a:t>5.0: Eligibility</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ME031 – Special Coverage</a:t>
            </a:r>
          </a:p>
          <a:p>
            <a:r>
              <a:rPr lang="en-US" dirty="0"/>
              <a:t> </a:t>
            </a:r>
            <a:r>
              <a:rPr lang="en-US" dirty="0" smtClean="0"/>
              <a:t>          Add code for Connector Care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ME046 – Member PCP ID</a:t>
            </a:r>
          </a:p>
          <a:p>
            <a:r>
              <a:rPr lang="en-US" dirty="0"/>
              <a:t> </a:t>
            </a:r>
            <a:r>
              <a:rPr lang="en-US" dirty="0" smtClean="0"/>
              <a:t>          Update threshold</a:t>
            </a:r>
          </a:p>
          <a:p>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5536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Updates:  Workgroups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Premiums Workgroup</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Provider Workgroup</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Coverage Flag Workgroup</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Plan/Network/Cost Share/Product Workgroup</a:t>
            </a:r>
            <a:endParaRPr lang="en-US" dirty="0"/>
          </a:p>
        </p:txBody>
      </p:sp>
    </p:spTree>
    <p:extLst>
      <p:ext uri="{BB962C8B-B14F-4D97-AF65-F5344CB8AC3E}">
        <p14:creationId xmlns:p14="http://schemas.microsoft.com/office/powerpoint/2010/main" val="3055091517"/>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6707</TotalTime>
  <Words>804</Words>
  <Application>Microsoft Macintosh PowerPoint</Application>
  <PresentationFormat>On-screen Show (4:3)</PresentationFormat>
  <Paragraphs>193</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FINALPowerPointTEMPLATE</vt:lpstr>
      <vt:lpstr>Office Theme</vt:lpstr>
      <vt:lpstr>PowerPoint Presentation</vt:lpstr>
      <vt:lpstr>Agenda</vt:lpstr>
      <vt:lpstr>Housekeeping </vt:lpstr>
      <vt:lpstr>Intake Version 5.0</vt:lpstr>
      <vt:lpstr>Intake Version 5.0</vt:lpstr>
      <vt:lpstr>Intake Version 5: Provider</vt:lpstr>
      <vt:lpstr>Intake Version 5: Provider</vt:lpstr>
      <vt:lpstr>Intake Version 5.0: Eligibility</vt:lpstr>
      <vt:lpstr>Future Updates:  Workgroups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488</cp:revision>
  <cp:lastPrinted>2015-12-08T18:14:58Z</cp:lastPrinted>
  <dcterms:created xsi:type="dcterms:W3CDTF">2014-02-09T20:57:02Z</dcterms:created>
  <dcterms:modified xsi:type="dcterms:W3CDTF">2015-12-08T19:50:22Z</dcterms:modified>
</cp:coreProperties>
</file>