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55" r:id="rId2"/>
  </p:sldMasterIdLst>
  <p:notesMasterIdLst>
    <p:notesMasterId r:id="rId44"/>
  </p:notesMasterIdLst>
  <p:handoutMasterIdLst>
    <p:handoutMasterId r:id="rId45"/>
  </p:handoutMasterIdLst>
  <p:sldIdLst>
    <p:sldId id="256" r:id="rId3"/>
    <p:sldId id="414" r:id="rId4"/>
    <p:sldId id="416" r:id="rId5"/>
    <p:sldId id="445" r:id="rId6"/>
    <p:sldId id="446" r:id="rId7"/>
    <p:sldId id="447" r:id="rId8"/>
    <p:sldId id="448" r:id="rId9"/>
    <p:sldId id="449" r:id="rId10"/>
    <p:sldId id="450" r:id="rId11"/>
    <p:sldId id="451" r:id="rId12"/>
    <p:sldId id="452" r:id="rId13"/>
    <p:sldId id="453" r:id="rId14"/>
    <p:sldId id="454" r:id="rId15"/>
    <p:sldId id="455" r:id="rId16"/>
    <p:sldId id="456" r:id="rId17"/>
    <p:sldId id="457" r:id="rId18"/>
    <p:sldId id="458" r:id="rId19"/>
    <p:sldId id="459" r:id="rId20"/>
    <p:sldId id="460" r:id="rId21"/>
    <p:sldId id="461" r:id="rId22"/>
    <p:sldId id="462" r:id="rId23"/>
    <p:sldId id="463" r:id="rId24"/>
    <p:sldId id="464" r:id="rId25"/>
    <p:sldId id="465" r:id="rId26"/>
    <p:sldId id="466" r:id="rId27"/>
    <p:sldId id="467" r:id="rId28"/>
    <p:sldId id="468" r:id="rId29"/>
    <p:sldId id="469" r:id="rId30"/>
    <p:sldId id="470" r:id="rId31"/>
    <p:sldId id="471" r:id="rId32"/>
    <p:sldId id="472" r:id="rId33"/>
    <p:sldId id="473" r:id="rId34"/>
    <p:sldId id="474" r:id="rId35"/>
    <p:sldId id="475" r:id="rId36"/>
    <p:sldId id="476" r:id="rId37"/>
    <p:sldId id="477" r:id="rId38"/>
    <p:sldId id="478" r:id="rId39"/>
    <p:sldId id="479" r:id="rId40"/>
    <p:sldId id="425" r:id="rId41"/>
    <p:sldId id="362" r:id="rId42"/>
    <p:sldId id="389" r:id="rId43"/>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xmlns="">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73398" autoAdjust="0"/>
  </p:normalViewPr>
  <p:slideViewPr>
    <p:cSldViewPr snapToGrid="0" snapToObjects="1" showGuides="1">
      <p:cViewPr>
        <p:scale>
          <a:sx n="82" d="100"/>
          <a:sy n="82" d="100"/>
        </p:scale>
        <p:origin x="-1502" y="-58"/>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7C334750-2352-4B2E-BA89-7D4D92F6063F}" type="datetimeFigureOut">
              <a:rPr lang="en-US" altLang="en-US"/>
              <a:pPr/>
              <a:t>1/12/2016</a:t>
            </a:fld>
            <a:endParaRPr lang="en-US" alt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3161" tIns="46581" rIns="93161" bIns="46581"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CEFC4FF3-F2B4-4986-85D7-E6C0D0EDDD3C}" type="datetimeFigureOut">
              <a:rPr lang="en-US" altLang="en-US"/>
              <a:pPr/>
              <a:t>1/12/2016</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1" tIns="46581" rIns="93161" bIns="46581" rtlCol="0" anchor="ctr"/>
          <a:lstStyle/>
          <a:p>
            <a:pPr lvl="0"/>
            <a:endParaRPr lang="en-US" noProof="0" smtClean="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1" tIns="46581" rIns="93161" bIns="46581"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1" tIns="46581" rIns="93161" bIns="46581"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6932" indent="-291127" eaLnBrk="0" hangingPunct="0">
              <a:defRPr sz="2400">
                <a:solidFill>
                  <a:schemeClr val="tx1"/>
                </a:solidFill>
                <a:latin typeface="Calibri" pitchFamily="34" charset="0"/>
                <a:ea typeface="ＭＳ Ｐゴシック" charset="-128"/>
              </a:defRPr>
            </a:lvl2pPr>
            <a:lvl3pPr marL="1164511" indent="-232902" eaLnBrk="0" hangingPunct="0">
              <a:defRPr sz="2400">
                <a:solidFill>
                  <a:schemeClr val="tx1"/>
                </a:solidFill>
                <a:latin typeface="Calibri" pitchFamily="34" charset="0"/>
                <a:ea typeface="ＭＳ Ｐゴシック" charset="-128"/>
              </a:defRPr>
            </a:lvl3pPr>
            <a:lvl4pPr marL="1630315" indent="-232902" eaLnBrk="0" hangingPunct="0">
              <a:defRPr sz="2400">
                <a:solidFill>
                  <a:schemeClr val="tx1"/>
                </a:solidFill>
                <a:latin typeface="Calibri" pitchFamily="34" charset="0"/>
                <a:ea typeface="ＭＳ Ｐゴシック" charset="-128"/>
              </a:defRPr>
            </a:lvl4pPr>
            <a:lvl5pPr marL="2096119" indent="-232902" eaLnBrk="0" hangingPunct="0">
              <a:defRPr sz="2400">
                <a:solidFill>
                  <a:schemeClr val="tx1"/>
                </a:solidFill>
                <a:latin typeface="Calibri" pitchFamily="34" charset="0"/>
                <a:ea typeface="ＭＳ Ｐゴシック" charset="-128"/>
              </a:defRPr>
            </a:lvl5pPr>
            <a:lvl6pPr marL="2561924"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6pPr>
            <a:lvl7pPr marL="302772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7pPr>
            <a:lvl8pPr marL="3493532"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8pPr>
            <a:lvl9pPr marL="395933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FB928CD-4B2F-443D-93C2-7C4B8FDE26FC}" type="slidenum">
              <a:rPr lang="en-US" altLang="en-US">
                <a:solidFill>
                  <a:prstClr val="black"/>
                </a:solidFill>
              </a:rPr>
              <a:pPr eaLnBrk="1" hangingPunct="1">
                <a:spcBef>
                  <a:spcPct val="0"/>
                </a:spcBef>
              </a:pPr>
              <a:t>10</a:t>
            </a:fld>
            <a:endParaRPr lang="en-US" altLang="en-US">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928EF5A-8F1A-48CC-8637-DC7F8E4C637A}" type="slidenum">
              <a:rPr lang="en-US" altLang="en-US">
                <a:solidFill>
                  <a:prstClr val="black"/>
                </a:solidFill>
              </a:rPr>
              <a:pPr eaLnBrk="1" hangingPunct="1">
                <a:spcBef>
                  <a:spcPct val="0"/>
                </a:spcBef>
              </a:pPr>
              <a:t>11</a:t>
            </a:fld>
            <a:endParaRPr lang="en-US" altLang="en-US">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B1D6A83-0068-4F4D-A7C4-400128B57B00}" type="slidenum">
              <a:rPr lang="en-US" altLang="en-US">
                <a:solidFill>
                  <a:prstClr val="black"/>
                </a:solidFill>
              </a:rPr>
              <a:pPr eaLnBrk="1" hangingPunct="1">
                <a:spcBef>
                  <a:spcPct val="0"/>
                </a:spcBef>
              </a:pPr>
              <a:t>12</a:t>
            </a:fld>
            <a:endParaRPr lang="en-US" altLang="en-US">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A348D3E7-AFE9-4237-8F31-B0EE171241C4}" type="slidenum">
              <a:rPr lang="en-US" altLang="en-US">
                <a:solidFill>
                  <a:prstClr val="black"/>
                </a:solidFill>
              </a:rPr>
              <a:pPr eaLnBrk="1" hangingPunct="1">
                <a:spcBef>
                  <a:spcPct val="0"/>
                </a:spcBef>
              </a:pPr>
              <a:t>13</a:t>
            </a:fld>
            <a:endParaRPr lang="en-US" altLang="en-US">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29C89D2-F783-42C0-B5C5-37157CA4B0DD}" type="slidenum">
              <a:rPr lang="en-US" altLang="en-US">
                <a:solidFill>
                  <a:prstClr val="black"/>
                </a:solidFill>
              </a:rPr>
              <a:pPr eaLnBrk="1" hangingPunct="1">
                <a:spcBef>
                  <a:spcPct val="0"/>
                </a:spcBef>
              </a:pPr>
              <a:t>14</a:t>
            </a:fld>
            <a:endParaRPr lang="en-US" altLang="en-US">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6998BA05-0353-4B14-8CA0-011929CAB2E4}" type="slidenum">
              <a:rPr lang="en-US" altLang="en-US">
                <a:solidFill>
                  <a:prstClr val="black"/>
                </a:solidFill>
              </a:rPr>
              <a:pPr eaLnBrk="1" hangingPunct="1">
                <a:spcBef>
                  <a:spcPct val="0"/>
                </a:spcBef>
              </a:pPr>
              <a:t>15</a:t>
            </a:fld>
            <a:endParaRPr lang="en-US" altLang="en-US">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CDA30AA-9D6D-4E96-943C-2F29BEA9D33A}" type="slidenum">
              <a:rPr lang="en-US" altLang="en-US">
                <a:solidFill>
                  <a:prstClr val="black"/>
                </a:solidFill>
              </a:rPr>
              <a:pPr eaLnBrk="1" hangingPunct="1">
                <a:spcBef>
                  <a:spcPct val="0"/>
                </a:spcBef>
              </a:pPr>
              <a:t>16</a:t>
            </a:fld>
            <a:endParaRPr lang="en-US" altLang="en-US">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86DC772-5694-444C-A26C-55CDFBC4C0B4}" type="slidenum">
              <a:rPr lang="en-US" altLang="en-US">
                <a:solidFill>
                  <a:prstClr val="black"/>
                </a:solidFill>
              </a:rPr>
              <a:pPr eaLnBrk="1" hangingPunct="1">
                <a:spcBef>
                  <a:spcPct val="0"/>
                </a:spcBef>
              </a:pPr>
              <a:t>17</a:t>
            </a:fld>
            <a:endParaRPr lang="en-US" altLang="en-US">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A8A448C-7465-4155-B042-F0379298A0EB}" type="slidenum">
              <a:rPr lang="en-US" altLang="en-US">
                <a:solidFill>
                  <a:prstClr val="black"/>
                </a:solidFill>
              </a:rPr>
              <a:pPr eaLnBrk="1" hangingPunct="1">
                <a:spcBef>
                  <a:spcPct val="0"/>
                </a:spcBef>
              </a:pPr>
              <a:t>18</a:t>
            </a:fld>
            <a:endParaRPr lang="en-US" altLang="en-US">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4B7CBAD-5AB3-4024-83DD-CF1E00AA7E04}" type="slidenum">
              <a:rPr lang="en-US" altLang="en-US">
                <a:solidFill>
                  <a:prstClr val="black"/>
                </a:solidFill>
              </a:rPr>
              <a:pPr eaLnBrk="1" hangingPunct="1">
                <a:spcBef>
                  <a:spcPct val="0"/>
                </a:spcBef>
              </a:pPr>
              <a:t>19</a:t>
            </a:fld>
            <a:endParaRPr lang="en-US"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C55AF2FE-B752-45A5-94A0-F01F36F3E82C}" type="slidenum">
              <a:rPr lang="en-US" altLang="en-US">
                <a:solidFill>
                  <a:prstClr val="black"/>
                </a:solidFill>
              </a:rPr>
              <a:pPr eaLnBrk="1" hangingPunct="1">
                <a:spcBef>
                  <a:spcPct val="0"/>
                </a:spcBef>
              </a:pPr>
              <a:t>20</a:t>
            </a:fld>
            <a:endParaRPr lang="en-US" altLang="en-US">
              <a:solidFill>
                <a:prstClr val="black"/>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DDD65C0-94DC-47FB-9510-89E9D599236C}" type="slidenum">
              <a:rPr lang="en-US" altLang="en-US">
                <a:solidFill>
                  <a:prstClr val="black"/>
                </a:solidFill>
              </a:rPr>
              <a:pPr eaLnBrk="1" hangingPunct="1">
                <a:spcBef>
                  <a:spcPct val="0"/>
                </a:spcBef>
              </a:pPr>
              <a:t>21</a:t>
            </a:fld>
            <a:endParaRPr lang="en-US" altLang="en-US">
              <a:solidFill>
                <a:prstClr val="black"/>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D056F31-54BE-43C3-98C0-9375C8A524D6}" type="slidenum">
              <a:rPr lang="en-US" altLang="en-US">
                <a:solidFill>
                  <a:prstClr val="black"/>
                </a:solidFill>
              </a:rPr>
              <a:pPr eaLnBrk="1" hangingPunct="1">
                <a:spcBef>
                  <a:spcPct val="0"/>
                </a:spcBef>
              </a:pPr>
              <a:t>22</a:t>
            </a:fld>
            <a:endParaRPr lang="en-US" altLang="en-US">
              <a:solidFill>
                <a:prstClr val="black"/>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23</a:t>
            </a:fld>
            <a:endParaRPr lang="en-US" altLang="en-US"/>
          </a:p>
        </p:txBody>
      </p:sp>
    </p:spTree>
    <p:extLst>
      <p:ext uri="{BB962C8B-B14F-4D97-AF65-F5344CB8AC3E}">
        <p14:creationId xmlns:p14="http://schemas.microsoft.com/office/powerpoint/2010/main" val="10702213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24</a:t>
            </a:fld>
            <a:endParaRPr lang="en-US" altLang="en-US"/>
          </a:p>
        </p:txBody>
      </p:sp>
    </p:spTree>
    <p:extLst>
      <p:ext uri="{BB962C8B-B14F-4D97-AF65-F5344CB8AC3E}">
        <p14:creationId xmlns:p14="http://schemas.microsoft.com/office/powerpoint/2010/main" val="34609932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25</a:t>
            </a:fld>
            <a:endParaRPr lang="en-US" altLang="en-US"/>
          </a:p>
        </p:txBody>
      </p:sp>
    </p:spTree>
    <p:extLst>
      <p:ext uri="{BB962C8B-B14F-4D97-AF65-F5344CB8AC3E}">
        <p14:creationId xmlns:p14="http://schemas.microsoft.com/office/powerpoint/2010/main" val="35859129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70CA50A-4583-453D-B781-415949AD5A4C}" type="slidenum">
              <a:rPr lang="en-US" altLang="en-US">
                <a:solidFill>
                  <a:prstClr val="black"/>
                </a:solidFill>
              </a:rPr>
              <a:pPr eaLnBrk="1" hangingPunct="1">
                <a:spcBef>
                  <a:spcPct val="0"/>
                </a:spcBef>
              </a:pPr>
              <a:t>26</a:t>
            </a:fld>
            <a:endParaRPr lang="en-US" altLang="en-US">
              <a:solidFill>
                <a:prstClr val="black"/>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27</a:t>
            </a:fld>
            <a:endParaRPr lang="en-US" altLang="en-US"/>
          </a:p>
        </p:txBody>
      </p:sp>
    </p:spTree>
    <p:extLst>
      <p:ext uri="{BB962C8B-B14F-4D97-AF65-F5344CB8AC3E}">
        <p14:creationId xmlns:p14="http://schemas.microsoft.com/office/powerpoint/2010/main" val="26912510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DA50B0C-D0F3-4C4E-B36B-BBA2C0671418}" type="slidenum">
              <a:rPr lang="en-US" altLang="en-US">
                <a:solidFill>
                  <a:prstClr val="black"/>
                </a:solidFill>
              </a:rPr>
              <a:pPr eaLnBrk="1" hangingPunct="1">
                <a:spcBef>
                  <a:spcPct val="0"/>
                </a:spcBef>
              </a:pPr>
              <a:t>28</a:t>
            </a:fld>
            <a:endParaRPr lang="en-US" altLang="en-US">
              <a:solidFill>
                <a:prstClr val="black"/>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64B72A6-E910-43F0-8B83-46CD8A2DC17A}" type="slidenum">
              <a:rPr lang="en-US" altLang="en-US">
                <a:solidFill>
                  <a:prstClr val="black"/>
                </a:solidFill>
              </a:rPr>
              <a:pPr eaLnBrk="1" hangingPunct="1">
                <a:spcBef>
                  <a:spcPct val="0"/>
                </a:spcBef>
              </a:pPr>
              <a:t>29</a:t>
            </a:fld>
            <a:endParaRPr lang="en-US" alt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60F8BD5E-1BF0-497B-B1E0-86C929096851}" type="slidenum">
              <a:rPr lang="en-US" altLang="en-US">
                <a:solidFill>
                  <a:prstClr val="black"/>
                </a:solidFill>
              </a:rPr>
              <a:pPr eaLnBrk="1" hangingPunct="1">
                <a:spcBef>
                  <a:spcPct val="0"/>
                </a:spcBef>
              </a:pPr>
              <a:t>30</a:t>
            </a:fld>
            <a:endParaRPr lang="en-US" altLang="en-US">
              <a:solidFill>
                <a:prstClr val="black"/>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BAE04A5-B19C-4441-ABC9-348ABD919F10}" type="slidenum">
              <a:rPr lang="en-US" altLang="en-US">
                <a:solidFill>
                  <a:prstClr val="black"/>
                </a:solidFill>
              </a:rPr>
              <a:pPr eaLnBrk="1" hangingPunct="1">
                <a:spcBef>
                  <a:spcPct val="0"/>
                </a:spcBef>
              </a:pPr>
              <a:t>31</a:t>
            </a:fld>
            <a:endParaRPr lang="en-US" altLang="en-US">
              <a:solidFill>
                <a:prstClr val="black"/>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667BCAA9-CB69-418C-9C34-8FCF2FE4E04C}" type="slidenum">
              <a:rPr lang="en-US" altLang="en-US">
                <a:solidFill>
                  <a:prstClr val="black"/>
                </a:solidFill>
              </a:rPr>
              <a:pPr eaLnBrk="1" hangingPunct="1">
                <a:spcBef>
                  <a:spcPct val="0"/>
                </a:spcBef>
              </a:pPr>
              <a:t>32</a:t>
            </a:fld>
            <a:endParaRPr lang="en-US" altLang="en-US">
              <a:solidFill>
                <a:prstClr val="black"/>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33</a:t>
            </a:fld>
            <a:endParaRPr lang="en-US" altLang="en-US"/>
          </a:p>
        </p:txBody>
      </p:sp>
    </p:spTree>
    <p:extLst>
      <p:ext uri="{BB962C8B-B14F-4D97-AF65-F5344CB8AC3E}">
        <p14:creationId xmlns:p14="http://schemas.microsoft.com/office/powerpoint/2010/main" val="243338283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83D645D-D527-4607-B9DB-7C0A12F40AB6}" type="slidenum">
              <a:rPr lang="en-US" altLang="en-US">
                <a:solidFill>
                  <a:prstClr val="black"/>
                </a:solidFill>
              </a:rPr>
              <a:pPr eaLnBrk="1" hangingPunct="1">
                <a:spcBef>
                  <a:spcPct val="0"/>
                </a:spcBef>
              </a:pPr>
              <a:t>34</a:t>
            </a:fld>
            <a:endParaRPr lang="en-US" altLang="en-US">
              <a:solidFill>
                <a:prstClr val="black"/>
              </a:solidFil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35</a:t>
            </a:fld>
            <a:endParaRPr lang="en-US" altLang="en-US"/>
          </a:p>
        </p:txBody>
      </p:sp>
    </p:spTree>
    <p:extLst>
      <p:ext uri="{BB962C8B-B14F-4D97-AF65-F5344CB8AC3E}">
        <p14:creationId xmlns:p14="http://schemas.microsoft.com/office/powerpoint/2010/main" val="394604592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36</a:t>
            </a:fld>
            <a:endParaRPr lang="en-US" altLang="en-US"/>
          </a:p>
        </p:txBody>
      </p:sp>
    </p:spTree>
    <p:extLst>
      <p:ext uri="{BB962C8B-B14F-4D97-AF65-F5344CB8AC3E}">
        <p14:creationId xmlns:p14="http://schemas.microsoft.com/office/powerpoint/2010/main" val="23671281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4294555-EDFF-4B74-B19D-8648EC1290D2}" type="slidenum">
              <a:rPr lang="en-US" altLang="en-US">
                <a:solidFill>
                  <a:prstClr val="black"/>
                </a:solidFill>
              </a:rPr>
              <a:pPr eaLnBrk="1" hangingPunct="1">
                <a:spcBef>
                  <a:spcPct val="0"/>
                </a:spcBef>
              </a:pPr>
              <a:t>37</a:t>
            </a:fld>
            <a:endParaRPr lang="en-US" altLang="en-US">
              <a:solidFill>
                <a:prstClr val="black"/>
              </a:solidFill>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53F84D0-1CB7-4CA0-9B79-CB5FCD487120}" type="slidenum">
              <a:rPr lang="en-US" altLang="en-US">
                <a:solidFill>
                  <a:prstClr val="black"/>
                </a:solidFill>
              </a:rPr>
              <a:pPr eaLnBrk="1" hangingPunct="1">
                <a:spcBef>
                  <a:spcPct val="0"/>
                </a:spcBef>
              </a:pPr>
              <a:t>38</a:t>
            </a:fld>
            <a:endParaRPr lang="en-US" altLang="en-US">
              <a:solidFill>
                <a:prstClr val="black"/>
              </a:solidFill>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39</a:t>
            </a:fld>
            <a:endParaRPr lang="en-US" altLang="en-US"/>
          </a:p>
        </p:txBody>
      </p:sp>
    </p:spTree>
    <p:extLst>
      <p:ext uri="{BB962C8B-B14F-4D97-AF65-F5344CB8AC3E}">
        <p14:creationId xmlns:p14="http://schemas.microsoft.com/office/powerpoint/2010/main" val="2711756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4</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40</a:t>
            </a:fld>
            <a:endParaRPr lang="en-US" altLang="en-US"/>
          </a:p>
        </p:txBody>
      </p:sp>
    </p:spTree>
    <p:extLst>
      <p:ext uri="{BB962C8B-B14F-4D97-AF65-F5344CB8AC3E}">
        <p14:creationId xmlns:p14="http://schemas.microsoft.com/office/powerpoint/2010/main" val="55158591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41</a:t>
            </a:fld>
            <a:endParaRPr lang="en-US" altLang="en-US"/>
          </a:p>
        </p:txBody>
      </p:sp>
    </p:spTree>
    <p:extLst>
      <p:ext uri="{BB962C8B-B14F-4D97-AF65-F5344CB8AC3E}">
        <p14:creationId xmlns:p14="http://schemas.microsoft.com/office/powerpoint/2010/main" val="1860381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5</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ea typeface="ＭＳ Ｐゴシック" pitchFamily="34" charset="-128"/>
            </a:endParaRP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449" indent="-289562" eaLnBrk="0" hangingPunct="0">
              <a:spcBef>
                <a:spcPct val="30000"/>
              </a:spcBef>
              <a:defRPr sz="1200">
                <a:solidFill>
                  <a:schemeClr val="tx1"/>
                </a:solidFill>
                <a:latin typeface="Calibri" pitchFamily="34" charset="0"/>
              </a:defRPr>
            </a:lvl2pPr>
            <a:lvl3pPr marL="1163100" indent="-231326" eaLnBrk="0" hangingPunct="0">
              <a:spcBef>
                <a:spcPct val="30000"/>
              </a:spcBef>
              <a:defRPr sz="1200">
                <a:solidFill>
                  <a:schemeClr val="tx1"/>
                </a:solidFill>
                <a:latin typeface="Calibri" pitchFamily="34" charset="0"/>
              </a:defRPr>
            </a:lvl3pPr>
            <a:lvl4pPr marL="1628987" indent="-231326" eaLnBrk="0" hangingPunct="0">
              <a:spcBef>
                <a:spcPct val="30000"/>
              </a:spcBef>
              <a:defRPr sz="1200">
                <a:solidFill>
                  <a:schemeClr val="tx1"/>
                </a:solidFill>
                <a:latin typeface="Calibri" pitchFamily="34" charset="0"/>
              </a:defRPr>
            </a:lvl4pPr>
            <a:lvl5pPr marL="2094873" indent="-231326" eaLnBrk="0" hangingPunct="0">
              <a:spcBef>
                <a:spcPct val="30000"/>
              </a:spcBef>
              <a:defRPr sz="1200">
                <a:solidFill>
                  <a:schemeClr val="tx1"/>
                </a:solidFill>
                <a:latin typeface="Calibri" pitchFamily="34" charset="0"/>
              </a:defRPr>
            </a:lvl5pPr>
            <a:lvl6pPr marL="2560760" indent="-231326" eaLnBrk="0" fontAlgn="base" hangingPunct="0">
              <a:spcBef>
                <a:spcPct val="30000"/>
              </a:spcBef>
              <a:spcAft>
                <a:spcPct val="0"/>
              </a:spcAft>
              <a:defRPr sz="1200">
                <a:solidFill>
                  <a:schemeClr val="tx1"/>
                </a:solidFill>
                <a:latin typeface="Calibri" pitchFamily="34" charset="0"/>
              </a:defRPr>
            </a:lvl6pPr>
            <a:lvl7pPr marL="3026647" indent="-231326" eaLnBrk="0" fontAlgn="base" hangingPunct="0">
              <a:spcBef>
                <a:spcPct val="30000"/>
              </a:spcBef>
              <a:spcAft>
                <a:spcPct val="0"/>
              </a:spcAft>
              <a:defRPr sz="1200">
                <a:solidFill>
                  <a:schemeClr val="tx1"/>
                </a:solidFill>
                <a:latin typeface="Calibri" pitchFamily="34" charset="0"/>
              </a:defRPr>
            </a:lvl7pPr>
            <a:lvl8pPr marL="3492534" indent="-231326" eaLnBrk="0" fontAlgn="base" hangingPunct="0">
              <a:spcBef>
                <a:spcPct val="30000"/>
              </a:spcBef>
              <a:spcAft>
                <a:spcPct val="0"/>
              </a:spcAft>
              <a:defRPr sz="1200">
                <a:solidFill>
                  <a:schemeClr val="tx1"/>
                </a:solidFill>
                <a:latin typeface="Calibri" pitchFamily="34" charset="0"/>
              </a:defRPr>
            </a:lvl8pPr>
            <a:lvl9pPr marL="3958421" indent="-231326"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3EB6D7E-908F-40CE-800C-5C249A686E6D}" type="slidenum">
              <a:rPr lang="en-US" altLang="en-US">
                <a:solidFill>
                  <a:prstClr val="black"/>
                </a:solidFill>
                <a:ea typeface="ＭＳ Ｐゴシック" pitchFamily="34" charset="-128"/>
              </a:rPr>
              <a:pPr eaLnBrk="1" hangingPunct="1">
                <a:spcBef>
                  <a:spcPct val="0"/>
                </a:spcBef>
              </a:pPr>
              <a:t>6</a:t>
            </a:fld>
            <a:endParaRPr lang="en-US" altLang="en-US">
              <a:solidFill>
                <a:prstClr val="black"/>
              </a:solidFill>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7</a:t>
            </a:fld>
            <a:endParaRPr lang="en-US" altLang="en-US"/>
          </a:p>
        </p:txBody>
      </p:sp>
    </p:spTree>
    <p:extLst>
      <p:ext uri="{BB962C8B-B14F-4D97-AF65-F5344CB8AC3E}">
        <p14:creationId xmlns:p14="http://schemas.microsoft.com/office/powerpoint/2010/main" val="2397320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A27E585-00B2-4BB9-A31A-005B1A238703}" type="slidenum">
              <a:rPr lang="en-US" altLang="en-US">
                <a:solidFill>
                  <a:prstClr val="black"/>
                </a:solidFill>
              </a:rPr>
              <a:pPr eaLnBrk="1" hangingPunct="1">
                <a:spcBef>
                  <a:spcPct val="0"/>
                </a:spcBef>
              </a:pPr>
              <a:t>8</a:t>
            </a:fld>
            <a:endParaRPr lang="en-US" altLang="en-US">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CD6FE32D-DF70-4C2B-B152-19C53A548059}" type="slidenum">
              <a:rPr lang="en-US" altLang="en-US">
                <a:solidFill>
                  <a:prstClr val="black"/>
                </a:solidFill>
              </a:rPr>
              <a:pPr eaLnBrk="1" hangingPunct="1">
                <a:spcBef>
                  <a:spcPct val="0"/>
                </a:spcBef>
              </a:pPr>
              <a:t>9</a:t>
            </a:fld>
            <a:endParaRPr lang="en-US"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403C31B-0D22-4CA6-9E7C-468322E30DAC}" type="datetimeFigureOut">
              <a:rPr lang="en-US">
                <a:solidFill>
                  <a:prstClr val="black">
                    <a:tint val="75000"/>
                  </a:prstClr>
                </a:solidFill>
              </a:rPr>
              <a:pPr>
                <a:defRPr/>
              </a:pPr>
              <a:t>1/12/2016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D755641-0D04-44F4-B3D6-7C0EE0D14F4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2728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0E12B1D-D7C4-4023-B549-CE3F7F6616E7}" type="datetimeFigureOut">
              <a:rPr lang="en-US">
                <a:solidFill>
                  <a:prstClr val="black">
                    <a:tint val="75000"/>
                  </a:prstClr>
                </a:solidFill>
              </a:rPr>
              <a:pPr>
                <a:defRPr/>
              </a:pPr>
              <a:t>1/12/2016</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FC6BCEEE-BB86-4D47-8EC7-0590C10B0F6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39329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8CA49BC-02AF-4314-AA35-FC63F04CA46A}" type="datetimeFigureOut">
              <a:rPr lang="en-US">
                <a:solidFill>
                  <a:prstClr val="black">
                    <a:tint val="75000"/>
                  </a:prstClr>
                </a:solidFill>
              </a:rPr>
              <a:pPr>
                <a:defRPr/>
              </a:pPr>
              <a:t>1/12/2016</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370359F9-5BA7-4A36-A821-4895A505EC2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63189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97DE258-D4EB-440D-A3DE-05AF83935251}" type="datetimeFigureOut">
              <a:rPr lang="en-US">
                <a:solidFill>
                  <a:prstClr val="black">
                    <a:tint val="75000"/>
                  </a:prstClr>
                </a:solidFill>
              </a:rPr>
              <a:pPr>
                <a:defRPr/>
              </a:pPr>
              <a:t>1/12/2016</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0EFEACE-0E8A-40F8-9A0C-FA7CB3C59F1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678774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B2BF148-2E11-4474-86C0-5BCDD73AD0D8}" type="datetimeFigureOut">
              <a:rPr lang="en-US">
                <a:solidFill>
                  <a:prstClr val="black">
                    <a:tint val="75000"/>
                  </a:prstClr>
                </a:solidFill>
              </a:rPr>
              <a:pPr>
                <a:defRPr/>
              </a:pPr>
              <a:t>1/12/2016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23DA762D-EEED-4571-B328-11A0E926D54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41057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3E5093-71E1-4390-AA5F-24DCD89C9D2A}" type="datetimeFigureOut">
              <a:rPr lang="en-US">
                <a:solidFill>
                  <a:prstClr val="black">
                    <a:tint val="75000"/>
                  </a:prstClr>
                </a:solidFill>
              </a:rPr>
              <a:pPr>
                <a:defRPr/>
              </a:pPr>
              <a:t>1/12/2016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5BB7F70-952E-4DAB-8763-C77839CC0EC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01781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9D7EDC4-8EAE-405E-8C8E-3D6D2A3D2473}" type="datetimeFigureOut">
              <a:rPr lang="en-US">
                <a:solidFill>
                  <a:prstClr val="black">
                    <a:tint val="75000"/>
                  </a:prstClr>
                </a:solidFill>
              </a:rPr>
              <a:pPr>
                <a:defRPr/>
              </a:pPr>
              <a:t>1/12/2016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173C7B2-D81B-4B93-8646-BD33CB06C80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587649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BA41AB1-AF6F-4F4E-9EB5-04EBA4430437}" type="datetimeFigureOut">
              <a:rPr lang="en-US">
                <a:solidFill>
                  <a:prstClr val="black">
                    <a:tint val="75000"/>
                  </a:prstClr>
                </a:solidFill>
              </a:rPr>
              <a:pPr>
                <a:defRPr/>
              </a:pPr>
              <a:t>1/12/2016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D9ABF39-5DEB-41F7-9528-CCE43A71F1A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099722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l">
              <a:defRPr/>
            </a:lvl1pPr>
          </a:lstStyle>
          <a:p>
            <a:pPr>
              <a:defRPr/>
            </a:pPr>
            <a:r>
              <a:rPr lang="en-US">
                <a:solidFill>
                  <a:prstClr val="black">
                    <a:tint val="75000"/>
                  </a:prstClr>
                </a:solidFill>
              </a:rPr>
              <a:t>Title  |  Name, Position Title  |  Date     </a:t>
            </a:r>
          </a:p>
          <a:p>
            <a:pPr algn="ctr">
              <a:defRPr/>
            </a:pPr>
            <a:endParaRPr lang="en-US">
              <a:solidFill>
                <a:prstClr val="black">
                  <a:tint val="75000"/>
                </a:prstClr>
              </a:solidFill>
            </a:endParaRPr>
          </a:p>
        </p:txBody>
      </p:sp>
      <p:sp>
        <p:nvSpPr>
          <p:cNvPr id="6" name="Slide Number Placeholder 5"/>
          <p:cNvSpPr>
            <a:spLocks noGrp="1"/>
          </p:cNvSpPr>
          <p:nvPr>
            <p:ph type="sldNum" sz="quarter" idx="11"/>
          </p:nvPr>
        </p:nvSpPr>
        <p:spPr/>
        <p:txBody>
          <a:bodyPr/>
          <a:lstStyle>
            <a:lvl1pPr>
              <a:defRPr/>
            </a:lvl1pPr>
          </a:lstStyle>
          <a:p>
            <a:pPr>
              <a:defRPr/>
            </a:pPr>
            <a:fld id="{CF30ADB4-41EA-431A-987B-41CA83FFAB42}"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4013071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smtClean="0"/>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1065197"/>
            <a:ext cx="8039100" cy="641350"/>
          </a:xfrm>
        </p:spPr>
        <p:txBody>
          <a:bodyPr/>
          <a:lstStyle/>
          <a:p>
            <a:r>
              <a:rPr lang="en-US" smtClean="0"/>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1E49AAB-0DF0-468B-A451-D5BC661F1F6F}" type="datetimeFigureOut">
              <a:rPr lang="en-US">
                <a:solidFill>
                  <a:prstClr val="black">
                    <a:tint val="75000"/>
                  </a:prstClr>
                </a:solidFill>
              </a:rPr>
              <a:pPr>
                <a:defRPr/>
              </a:pPr>
              <a:t>1/12/2016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B8A0763-BAB8-4508-8171-8857D948609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66473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04E1F12-DA55-4829-9B73-16B585796C0C}" type="datetimeFigureOut">
              <a:rPr lang="en-US">
                <a:solidFill>
                  <a:prstClr val="black">
                    <a:tint val="75000"/>
                  </a:prstClr>
                </a:solidFill>
              </a:rPr>
              <a:pPr>
                <a:defRPr/>
              </a:pPr>
              <a:t>1/12/2016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2DC404B-5055-4758-B2AF-AE5D50F061A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35253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283E80B-1ED5-40D1-A32A-26ABE381FCC4}" type="datetimeFigureOut">
              <a:rPr lang="en-US">
                <a:solidFill>
                  <a:prstClr val="black">
                    <a:tint val="75000"/>
                  </a:prstClr>
                </a:solidFill>
              </a:rPr>
              <a:pPr>
                <a:defRPr/>
              </a:pPr>
              <a:t>1/12/2016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DEA6784-0D68-4B4D-B02D-9164CD41B9B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24406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8">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
            </a:r>
            <a:br>
              <a:rPr lang="en-US" altLang="en-US" smtClean="0"/>
            </a:br>
            <a:r>
              <a:rPr lang="en-US" altLang="en-US" smtClean="0"/>
              <a:t>Click to Edit Master Title Slide</a:t>
            </a:r>
            <a:br>
              <a:rPr lang="en-US" altLang="en-US" smtClean="0"/>
            </a:br>
            <a:r>
              <a:rPr lang="en-US" altLang="en-US" smtClean="0"/>
              <a:t/>
            </a:r>
            <a:br>
              <a:rPr lang="en-US" altLang="en-US" smtClean="0"/>
            </a:br>
            <a:endParaRPr lang="en-US" altLang="en-US" smtClean="0"/>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mtClean="0"/>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Lst>
  <p:timing>
    <p:tnLst>
      <p:par>
        <p:cTn id="1" dur="indefinite" restart="never" nodeType="tmRoot"/>
      </p:par>
    </p:tnLst>
  </p:timing>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defTabSz="914400">
              <a:defRPr/>
            </a:pPr>
            <a:fld id="{760EC138-8C88-48E7-ADD0-6E413742012B}" type="datetimeFigureOut">
              <a:rPr lang="en-US">
                <a:solidFill>
                  <a:prstClr val="black">
                    <a:tint val="75000"/>
                  </a:prstClr>
                </a:solidFill>
                <a:ea typeface="+mn-ea"/>
              </a:rPr>
              <a:pPr defTabSz="914400">
                <a:defRPr/>
              </a:pPr>
              <a:t>1/12/2016</a:t>
            </a:fld>
            <a:endParaRPr lang="en-US">
              <a:solidFill>
                <a:prstClr val="black">
                  <a:tint val="75000"/>
                </a:prstClr>
              </a:solidFill>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defTabSz="914400">
              <a:defRPr/>
            </a:pPr>
            <a:endParaRPr lang="en-US">
              <a:solidFill>
                <a:prstClr val="black">
                  <a:tint val="75000"/>
                </a:prstClr>
              </a:solidFill>
              <a:ea typeface="+mn-ea"/>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defTabSz="914400">
              <a:defRPr/>
            </a:pPr>
            <a:fld id="{35DA24ED-914E-482F-AE8A-23346656E119}" type="slidenum">
              <a:rPr lang="en-US">
                <a:solidFill>
                  <a:prstClr val="black">
                    <a:tint val="75000"/>
                  </a:prstClr>
                </a:solidFill>
                <a:ea typeface="+mn-ea"/>
              </a:rPr>
              <a:pPr defTabSz="914400">
                <a:defRPr/>
              </a:pPr>
              <a:t>‹#›</a:t>
            </a:fld>
            <a:endParaRPr lang="en-US">
              <a:solidFill>
                <a:prstClr val="black">
                  <a:tint val="75000"/>
                </a:prstClr>
              </a:solidFill>
              <a:ea typeface="+mn-ea"/>
            </a:endParaRPr>
          </a:p>
        </p:txBody>
      </p:sp>
    </p:spTree>
    <p:extLst>
      <p:ext uri="{BB962C8B-B14F-4D97-AF65-F5344CB8AC3E}">
        <p14:creationId xmlns:p14="http://schemas.microsoft.com/office/powerpoint/2010/main" val="3112128290"/>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mailto:kevin.meives@state.ma.us" TargetMode="External"/><Relationship Id="rId2" Type="http://schemas.openxmlformats.org/officeDocument/2006/relationships/notesSlide" Target="../notesSlides/notesSlide38.xml"/><Relationship Id="rId1" Type="http://schemas.openxmlformats.org/officeDocument/2006/relationships/slideLayout" Target="../slideLayouts/slideLayout7.xml"/><Relationship Id="rId5" Type="http://schemas.openxmlformats.org/officeDocument/2006/relationships/hyperlink" Target="mailto:nathan.bosdet@state.ma.us" TargetMode="External"/><Relationship Id="rId4" Type="http://schemas.openxmlformats.org/officeDocument/2006/relationships/hyperlink" Target="mailto:ashley.storms@state.ma.us"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chiamass.gov/regulations/"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hyperlink" Target="http://www.chiamass.gov/regulations/#publiccomments" TargetMode="External"/><Relationship Id="rId4" Type="http://schemas.openxmlformats.org/officeDocument/2006/relationships/hyperlink" Target="mailto:CHIA-Regulations@state.ma.u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smtClean="0">
                <a:solidFill>
                  <a:schemeClr val="bg1"/>
                </a:solidFill>
                <a:latin typeface="+mn-lt"/>
              </a:rPr>
              <a:t>Massachusetts All-Payer Claims Database:</a:t>
            </a:r>
            <a:br>
              <a:rPr lang="en-US" sz="4000" dirty="0" smtClean="0">
                <a:solidFill>
                  <a:schemeClr val="bg1"/>
                </a:solidFill>
                <a:latin typeface="+mn-lt"/>
              </a:rPr>
            </a:br>
            <a:r>
              <a:rPr lang="en-US" sz="4000" dirty="0" smtClean="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Arial"/>
                <a:cs typeface="Times New Roman"/>
              </a:rPr>
              <a:t>January 12, 2016</a:t>
            </a:r>
            <a:endParaRPr lang="en-US" sz="1600" dirty="0">
              <a:solidFill>
                <a:schemeClr val="bg1">
                  <a:lumMod val="65000"/>
                </a:schemeClr>
              </a:solidFill>
              <a:latin typeface="Arial"/>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
        <p:nvSpPr>
          <p:cNvPr id="9" name="Title 8"/>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600200"/>
            <a:ext cx="8229600" cy="2862263"/>
          </a:xfrm>
          <a:prstGeom prst="rect">
            <a:avLst/>
          </a:prstGeom>
          <a:noFill/>
        </p:spPr>
        <p:txBody>
          <a:bodyPr>
            <a:spAutoFit/>
          </a:bodyPr>
          <a:lstStyle/>
          <a:p>
            <a:pPr defTabSz="914400" fontAlgn="auto">
              <a:spcBef>
                <a:spcPts val="0"/>
              </a:spcBef>
              <a:spcAft>
                <a:spcPts val="0"/>
              </a:spcAft>
              <a:defRPr/>
            </a:pPr>
            <a:r>
              <a:rPr lang="en-US" sz="1800" b="1" dirty="0">
                <a:solidFill>
                  <a:prstClr val="black"/>
                </a:solidFill>
                <a:latin typeface="Calibri"/>
                <a:ea typeface="+mn-ea"/>
                <a:cs typeface="Arial" charset="0"/>
              </a:rPr>
              <a:t>Purpose</a:t>
            </a:r>
          </a:p>
          <a:p>
            <a:pPr marL="742950" lvl="1" indent="-285750" defTabSz="914400" fontAlgn="auto">
              <a:spcBef>
                <a:spcPts val="0"/>
              </a:spcBef>
              <a:spcAft>
                <a:spcPts val="0"/>
              </a:spcAft>
              <a:buFont typeface="Wingdings" panose="05000000000000000000" pitchFamily="2" charset="2"/>
              <a:buChar char="Ø"/>
              <a:defRPr/>
            </a:pPr>
            <a:r>
              <a:rPr lang="en-US" sz="1800" dirty="0">
                <a:solidFill>
                  <a:prstClr val="black"/>
                </a:solidFill>
                <a:latin typeface="Calibri"/>
                <a:ea typeface="+mn-ea"/>
                <a:cs typeface="Arial" charset="0"/>
              </a:rPr>
              <a:t>To assess cost and coverage trends in the Massachusetts commercial market, based on contract-membership</a:t>
            </a:r>
          </a:p>
          <a:p>
            <a:pPr lvl="1" defTabSz="914400" fontAlgn="auto">
              <a:spcBef>
                <a:spcPts val="0"/>
              </a:spcBef>
              <a:spcAft>
                <a:spcPts val="0"/>
              </a:spcAft>
              <a:defRPr/>
            </a:pPr>
            <a:endParaRPr lang="en-US" sz="1800" dirty="0">
              <a:solidFill>
                <a:prstClr val="black"/>
              </a:solidFill>
              <a:latin typeface="Calibri"/>
              <a:ea typeface="+mn-ea"/>
              <a:cs typeface="Arial" charset="0"/>
            </a:endParaRPr>
          </a:p>
          <a:p>
            <a:pPr defTabSz="914400" fontAlgn="auto">
              <a:spcBef>
                <a:spcPts val="0"/>
              </a:spcBef>
              <a:spcAft>
                <a:spcPts val="0"/>
              </a:spcAft>
              <a:defRPr/>
            </a:pPr>
            <a:r>
              <a:rPr lang="en-US" sz="1800" b="1" dirty="0">
                <a:solidFill>
                  <a:prstClr val="black"/>
                </a:solidFill>
                <a:latin typeface="Calibri"/>
                <a:ea typeface="+mn-ea"/>
                <a:cs typeface="Arial" charset="0"/>
              </a:rPr>
              <a:t>Data</a:t>
            </a:r>
          </a:p>
          <a:p>
            <a:pPr marL="742950" lvl="1" indent="-285750" defTabSz="914400" fontAlgn="auto">
              <a:spcBef>
                <a:spcPts val="0"/>
              </a:spcBef>
              <a:spcAft>
                <a:spcPts val="0"/>
              </a:spcAft>
              <a:buFont typeface="Wingdings" panose="05000000000000000000" pitchFamily="2" charset="2"/>
              <a:buChar char="Ø"/>
              <a:defRPr/>
            </a:pPr>
            <a:r>
              <a:rPr lang="en-US" sz="1800" dirty="0">
                <a:solidFill>
                  <a:prstClr val="black"/>
                </a:solidFill>
                <a:latin typeface="Calibri"/>
                <a:ea typeface="+mn-ea"/>
                <a:cs typeface="Arial" charset="0"/>
              </a:rPr>
              <a:t>Aggregated member months, premiums, and claims data </a:t>
            </a:r>
          </a:p>
          <a:p>
            <a:pPr marL="742950" lvl="1" indent="-285750" defTabSz="914400" fontAlgn="auto">
              <a:spcBef>
                <a:spcPts val="0"/>
              </a:spcBef>
              <a:spcAft>
                <a:spcPts val="0"/>
              </a:spcAft>
              <a:buFont typeface="Wingdings" panose="05000000000000000000" pitchFamily="2" charset="2"/>
              <a:buChar char="Ø"/>
              <a:defRPr/>
            </a:pPr>
            <a:r>
              <a:rPr lang="en-US" sz="1800" dirty="0">
                <a:solidFill>
                  <a:prstClr val="black"/>
                </a:solidFill>
                <a:latin typeface="Calibri"/>
                <a:ea typeface="+mn-ea"/>
                <a:cs typeface="Arial" charset="0"/>
              </a:rPr>
              <a:t>Breakouts by Funding Type, Market Sector, Product Type (HMO, PPO), and Benefit Design Type (HDHPs, Tiered Networks, Limited Networks)</a:t>
            </a:r>
          </a:p>
          <a:p>
            <a:pPr marL="742950" lvl="1" indent="-285750" defTabSz="914400" fontAlgn="auto">
              <a:spcBef>
                <a:spcPts val="0"/>
              </a:spcBef>
              <a:spcAft>
                <a:spcPts val="0"/>
              </a:spcAft>
              <a:buFont typeface="Wingdings" panose="05000000000000000000" pitchFamily="2" charset="2"/>
              <a:buChar char="Ø"/>
              <a:defRPr/>
            </a:pPr>
            <a:r>
              <a:rPr lang="en-US" sz="1800" dirty="0">
                <a:solidFill>
                  <a:prstClr val="black"/>
                </a:solidFill>
                <a:latin typeface="Calibri"/>
                <a:ea typeface="+mn-ea"/>
                <a:cs typeface="Arial" charset="0"/>
              </a:rPr>
              <a:t>Covers previous three years (2013, 2014, 2015)</a:t>
            </a:r>
          </a:p>
          <a:p>
            <a:pPr defTabSz="914400" fontAlgn="auto">
              <a:spcBef>
                <a:spcPts val="0"/>
              </a:spcBef>
              <a:spcAft>
                <a:spcPts val="0"/>
              </a:spcAft>
              <a:defRPr/>
            </a:pPr>
            <a:endParaRPr lang="en-US" sz="1800" dirty="0">
              <a:solidFill>
                <a:prstClr val="black"/>
              </a:solidFill>
              <a:latin typeface="Calibri"/>
              <a:ea typeface="+mn-ea"/>
              <a:cs typeface="Arial" charset="0"/>
            </a:endParaRPr>
          </a:p>
        </p:txBody>
      </p:sp>
      <p:sp>
        <p:nvSpPr>
          <p:cNvPr id="7171"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Data Request Overview</a:t>
            </a:r>
          </a:p>
        </p:txBody>
      </p:sp>
    </p:spTree>
    <p:extLst>
      <p:ext uri="{BB962C8B-B14F-4D97-AF65-F5344CB8AC3E}">
        <p14:creationId xmlns:p14="http://schemas.microsoft.com/office/powerpoint/2010/main" val="22092836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600200"/>
            <a:ext cx="8229600" cy="4800600"/>
          </a:xfrm>
          <a:prstGeom prst="rect">
            <a:avLst/>
          </a:prstGeom>
          <a:noFill/>
        </p:spPr>
        <p:txBody>
          <a:bodyPr>
            <a:spAutoFit/>
          </a:bodyPr>
          <a:lstStyle/>
          <a:p>
            <a:pPr defTabSz="914400" fontAlgn="auto">
              <a:spcBef>
                <a:spcPts val="0"/>
              </a:spcBef>
              <a:spcAft>
                <a:spcPts val="0"/>
              </a:spcAft>
              <a:defRPr/>
            </a:pPr>
            <a:r>
              <a:rPr lang="en-US" sz="1800" b="1" dirty="0">
                <a:solidFill>
                  <a:prstClr val="black"/>
                </a:solidFill>
                <a:latin typeface="Calibri"/>
                <a:ea typeface="+mn-ea"/>
                <a:cs typeface="Arial" charset="0"/>
              </a:rPr>
              <a:t>Proposed Deletions</a:t>
            </a:r>
          </a:p>
          <a:p>
            <a:pPr marL="742950" lvl="1" indent="-285750" defTabSz="914400" fontAlgn="auto">
              <a:spcBef>
                <a:spcPts val="0"/>
              </a:spcBef>
              <a:spcAft>
                <a:spcPts val="0"/>
              </a:spcAft>
              <a:buFont typeface="Wingdings" panose="05000000000000000000" pitchFamily="2" charset="2"/>
              <a:buChar char="Ø"/>
              <a:defRPr/>
            </a:pPr>
            <a:r>
              <a:rPr lang="en-US" sz="1800" b="1" dirty="0">
                <a:solidFill>
                  <a:prstClr val="black"/>
                </a:solidFill>
                <a:latin typeface="Calibri"/>
                <a:ea typeface="+mn-ea"/>
                <a:cs typeface="Arial" charset="0"/>
              </a:rPr>
              <a:t>In/out-of-network claims by all categories:</a:t>
            </a:r>
          </a:p>
          <a:p>
            <a:pPr marL="1200150" lvl="2" indent="-285750" defTabSz="914400" fontAlgn="auto">
              <a:spcBef>
                <a:spcPts val="0"/>
              </a:spcBef>
              <a:spcAft>
                <a:spcPts val="0"/>
              </a:spcAft>
              <a:buFont typeface="Wingdings" panose="05000000000000000000" pitchFamily="2" charset="2"/>
              <a:buChar char="q"/>
              <a:defRPr/>
            </a:pPr>
            <a:r>
              <a:rPr lang="en-US" sz="1800" b="1" dirty="0">
                <a:solidFill>
                  <a:prstClr val="black"/>
                </a:solidFill>
                <a:latin typeface="Calibri"/>
                <a:ea typeface="+mn-ea"/>
                <a:cs typeface="Arial" charset="0"/>
              </a:rPr>
              <a:t>Funding Type</a:t>
            </a:r>
          </a:p>
          <a:p>
            <a:pPr marL="1200150" lvl="2" indent="-285750" defTabSz="914400" fontAlgn="auto">
              <a:spcBef>
                <a:spcPts val="0"/>
              </a:spcBef>
              <a:spcAft>
                <a:spcPts val="0"/>
              </a:spcAft>
              <a:buFont typeface="Wingdings" panose="05000000000000000000" pitchFamily="2" charset="2"/>
              <a:buChar char="q"/>
              <a:defRPr/>
            </a:pPr>
            <a:r>
              <a:rPr lang="en-US" sz="1800" b="1" dirty="0">
                <a:solidFill>
                  <a:prstClr val="black"/>
                </a:solidFill>
                <a:latin typeface="Calibri"/>
                <a:ea typeface="+mn-ea"/>
                <a:cs typeface="Arial" charset="0"/>
              </a:rPr>
              <a:t>Product Type</a:t>
            </a:r>
          </a:p>
          <a:p>
            <a:pPr marL="1200150" lvl="2" indent="-285750" defTabSz="914400" fontAlgn="auto">
              <a:spcBef>
                <a:spcPts val="0"/>
              </a:spcBef>
              <a:spcAft>
                <a:spcPts val="0"/>
              </a:spcAft>
              <a:buFont typeface="Wingdings" panose="05000000000000000000" pitchFamily="2" charset="2"/>
              <a:buChar char="q"/>
              <a:defRPr/>
            </a:pPr>
            <a:r>
              <a:rPr lang="en-US" sz="1800" b="1" dirty="0">
                <a:solidFill>
                  <a:prstClr val="black"/>
                </a:solidFill>
                <a:latin typeface="Calibri"/>
                <a:ea typeface="+mn-ea"/>
                <a:cs typeface="Arial" charset="0"/>
              </a:rPr>
              <a:t>Benefit Design Type</a:t>
            </a:r>
          </a:p>
          <a:p>
            <a:pPr marL="1200150" lvl="2" indent="-285750" defTabSz="914400" fontAlgn="auto">
              <a:spcBef>
                <a:spcPts val="0"/>
              </a:spcBef>
              <a:spcAft>
                <a:spcPts val="0"/>
              </a:spcAft>
              <a:buFont typeface="Wingdings" panose="05000000000000000000" pitchFamily="2" charset="2"/>
              <a:buChar char="q"/>
              <a:defRPr/>
            </a:pPr>
            <a:r>
              <a:rPr lang="en-US" sz="1800" b="1" dirty="0">
                <a:solidFill>
                  <a:prstClr val="black"/>
                </a:solidFill>
                <a:latin typeface="Calibri"/>
                <a:ea typeface="+mn-ea"/>
                <a:cs typeface="Arial" charset="0"/>
              </a:rPr>
              <a:t>Market Sector</a:t>
            </a:r>
          </a:p>
          <a:p>
            <a:pPr marL="742950" lvl="1" indent="-285750" defTabSz="914400" fontAlgn="auto">
              <a:spcBef>
                <a:spcPts val="0"/>
              </a:spcBef>
              <a:spcAft>
                <a:spcPts val="0"/>
              </a:spcAft>
              <a:buFont typeface="Wingdings" panose="05000000000000000000" pitchFamily="2" charset="2"/>
              <a:buChar char="Ø"/>
              <a:defRPr/>
            </a:pPr>
            <a:r>
              <a:rPr lang="en-US" sz="1800" dirty="0">
                <a:solidFill>
                  <a:prstClr val="white">
                    <a:lumMod val="85000"/>
                  </a:prstClr>
                </a:solidFill>
                <a:latin typeface="Calibri"/>
                <a:ea typeface="+mn-ea"/>
                <a:cs typeface="Arial" charset="0"/>
              </a:rPr>
              <a:t>Average employer size by:</a:t>
            </a:r>
          </a:p>
          <a:p>
            <a:pPr marL="1200150" lvl="2" indent="-285750" defTabSz="914400" fontAlgn="auto">
              <a:spcBef>
                <a:spcPts val="0"/>
              </a:spcBef>
              <a:spcAft>
                <a:spcPts val="0"/>
              </a:spcAft>
              <a:buFont typeface="Wingdings" panose="05000000000000000000" pitchFamily="2" charset="2"/>
              <a:buChar char="q"/>
              <a:defRPr/>
            </a:pPr>
            <a:r>
              <a:rPr lang="en-US" sz="1800" dirty="0">
                <a:solidFill>
                  <a:prstClr val="white">
                    <a:lumMod val="85000"/>
                  </a:prstClr>
                </a:solidFill>
                <a:latin typeface="Calibri"/>
                <a:ea typeface="+mn-ea"/>
                <a:cs typeface="Arial" charset="0"/>
              </a:rPr>
              <a:t>Product Type </a:t>
            </a:r>
          </a:p>
          <a:p>
            <a:pPr marL="1200150" lvl="2" indent="-285750" defTabSz="914400" fontAlgn="auto">
              <a:spcBef>
                <a:spcPts val="0"/>
              </a:spcBef>
              <a:spcAft>
                <a:spcPts val="0"/>
              </a:spcAft>
              <a:buFont typeface="Wingdings" panose="05000000000000000000" pitchFamily="2" charset="2"/>
              <a:buChar char="q"/>
              <a:defRPr/>
            </a:pPr>
            <a:r>
              <a:rPr lang="en-US" sz="1800" dirty="0">
                <a:solidFill>
                  <a:prstClr val="white">
                    <a:lumMod val="85000"/>
                  </a:prstClr>
                </a:solidFill>
                <a:latin typeface="Calibri"/>
                <a:ea typeface="+mn-ea"/>
                <a:cs typeface="Arial" charset="0"/>
              </a:rPr>
              <a:t>Benefit Design Type</a:t>
            </a:r>
          </a:p>
          <a:p>
            <a:pPr defTabSz="914400" fontAlgn="auto">
              <a:spcBef>
                <a:spcPts val="0"/>
              </a:spcBef>
              <a:spcAft>
                <a:spcPts val="0"/>
              </a:spcAft>
              <a:defRPr/>
            </a:pPr>
            <a:endParaRPr lang="en-US" sz="1800" dirty="0">
              <a:solidFill>
                <a:prstClr val="white">
                  <a:lumMod val="85000"/>
                </a:prstClr>
              </a:solidFill>
              <a:latin typeface="Calibri"/>
              <a:ea typeface="+mn-ea"/>
              <a:cs typeface="Arial" charset="0"/>
            </a:endParaRPr>
          </a:p>
          <a:p>
            <a:pPr defTabSz="914400" fontAlgn="auto">
              <a:spcBef>
                <a:spcPts val="0"/>
              </a:spcBef>
              <a:spcAft>
                <a:spcPts val="0"/>
              </a:spcAft>
              <a:defRPr/>
            </a:pPr>
            <a:endParaRPr lang="en-US" sz="1800" dirty="0">
              <a:solidFill>
                <a:prstClr val="white">
                  <a:lumMod val="85000"/>
                </a:prstClr>
              </a:solidFill>
              <a:latin typeface="Calibri"/>
              <a:ea typeface="+mn-ea"/>
              <a:cs typeface="Arial" charset="0"/>
            </a:endParaRPr>
          </a:p>
          <a:p>
            <a:pPr defTabSz="914400" fontAlgn="auto">
              <a:spcBef>
                <a:spcPts val="0"/>
              </a:spcBef>
              <a:spcAft>
                <a:spcPts val="0"/>
              </a:spcAft>
              <a:defRPr/>
            </a:pPr>
            <a:r>
              <a:rPr lang="en-US" sz="1800" dirty="0">
                <a:solidFill>
                  <a:prstClr val="white">
                    <a:lumMod val="85000"/>
                  </a:prstClr>
                </a:solidFill>
                <a:latin typeface="Calibri"/>
                <a:ea typeface="+mn-ea"/>
                <a:cs typeface="Arial" charset="0"/>
              </a:rPr>
              <a:t>Proposed Additions</a:t>
            </a:r>
          </a:p>
          <a:p>
            <a:pPr marL="742950" lvl="1" indent="-285750" defTabSz="914400" fontAlgn="auto">
              <a:spcBef>
                <a:spcPts val="0"/>
              </a:spcBef>
              <a:spcAft>
                <a:spcPts val="0"/>
              </a:spcAft>
              <a:buFont typeface="Wingdings" panose="05000000000000000000" pitchFamily="2" charset="2"/>
              <a:buChar char="Ø"/>
              <a:defRPr/>
            </a:pPr>
            <a:r>
              <a:rPr lang="en-US" sz="1800" dirty="0">
                <a:solidFill>
                  <a:prstClr val="white">
                    <a:lumMod val="85000"/>
                  </a:prstClr>
                </a:solidFill>
                <a:latin typeface="Calibri"/>
                <a:ea typeface="+mn-ea"/>
                <a:cs typeface="Arial" charset="0"/>
              </a:rPr>
              <a:t>Benefit Design Type: Limited Network Category</a:t>
            </a:r>
          </a:p>
          <a:p>
            <a:pPr marL="742950" lvl="1" indent="-285750" defTabSz="914400" fontAlgn="auto">
              <a:spcBef>
                <a:spcPts val="0"/>
              </a:spcBef>
              <a:spcAft>
                <a:spcPts val="0"/>
              </a:spcAft>
              <a:buFont typeface="Wingdings" panose="05000000000000000000" pitchFamily="2" charset="2"/>
              <a:buChar char="Ø"/>
              <a:defRPr/>
            </a:pPr>
            <a:r>
              <a:rPr lang="en-US" sz="1800" dirty="0">
                <a:solidFill>
                  <a:prstClr val="white">
                    <a:lumMod val="85000"/>
                  </a:prstClr>
                </a:solidFill>
                <a:latin typeface="Calibri"/>
                <a:ea typeface="+mn-ea"/>
                <a:cs typeface="Arial" charset="0"/>
              </a:rPr>
              <a:t>Market Sector: Group Insurance Commission (GIC) Category</a:t>
            </a:r>
          </a:p>
          <a:p>
            <a:pPr defTabSz="914400" fontAlgn="auto">
              <a:spcBef>
                <a:spcPts val="0"/>
              </a:spcBef>
              <a:spcAft>
                <a:spcPts val="0"/>
              </a:spcAft>
              <a:defRPr/>
            </a:pPr>
            <a:endParaRPr lang="en-US" sz="1800" dirty="0">
              <a:solidFill>
                <a:prstClr val="white">
                  <a:lumMod val="85000"/>
                </a:prstClr>
              </a:solidFill>
              <a:latin typeface="Calibri"/>
              <a:ea typeface="+mn-ea"/>
              <a:cs typeface="Arial" charset="0"/>
            </a:endParaRPr>
          </a:p>
          <a:p>
            <a:pPr defTabSz="914400" fontAlgn="auto">
              <a:spcBef>
                <a:spcPts val="0"/>
              </a:spcBef>
              <a:spcAft>
                <a:spcPts val="0"/>
              </a:spcAft>
              <a:defRPr/>
            </a:pPr>
            <a:endParaRPr lang="en-US" sz="1800" dirty="0">
              <a:solidFill>
                <a:prstClr val="black"/>
              </a:solidFill>
              <a:latin typeface="Calibri"/>
              <a:ea typeface="+mn-ea"/>
              <a:cs typeface="Arial" charset="0"/>
            </a:endParaRPr>
          </a:p>
          <a:p>
            <a:pPr defTabSz="914400" fontAlgn="auto">
              <a:spcBef>
                <a:spcPts val="0"/>
              </a:spcBef>
              <a:spcAft>
                <a:spcPts val="0"/>
              </a:spcAft>
              <a:defRPr/>
            </a:pPr>
            <a:endParaRPr lang="en-US" sz="1800" dirty="0">
              <a:solidFill>
                <a:prstClr val="black"/>
              </a:solidFill>
              <a:latin typeface="Calibri"/>
              <a:ea typeface="+mn-ea"/>
              <a:cs typeface="Arial" charset="0"/>
            </a:endParaRPr>
          </a:p>
        </p:txBody>
      </p:sp>
      <p:sp>
        <p:nvSpPr>
          <p:cNvPr id="8195"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Data Request: Content Changes from 2015</a:t>
            </a:r>
          </a:p>
        </p:txBody>
      </p:sp>
    </p:spTree>
    <p:extLst>
      <p:ext uri="{BB962C8B-B14F-4D97-AF65-F5344CB8AC3E}">
        <p14:creationId xmlns:p14="http://schemas.microsoft.com/office/powerpoint/2010/main" val="29793796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600200"/>
            <a:ext cx="8229600" cy="4800600"/>
          </a:xfrm>
          <a:prstGeom prst="rect">
            <a:avLst/>
          </a:prstGeom>
          <a:noFill/>
        </p:spPr>
        <p:txBody>
          <a:bodyPr>
            <a:spAutoFit/>
          </a:bodyPr>
          <a:lstStyle/>
          <a:p>
            <a:pPr defTabSz="914400" fontAlgn="auto">
              <a:spcBef>
                <a:spcPts val="0"/>
              </a:spcBef>
              <a:spcAft>
                <a:spcPts val="0"/>
              </a:spcAft>
              <a:defRPr/>
            </a:pPr>
            <a:r>
              <a:rPr lang="en-US" sz="1800" b="1" dirty="0">
                <a:solidFill>
                  <a:prstClr val="black"/>
                </a:solidFill>
                <a:latin typeface="Calibri"/>
                <a:ea typeface="+mn-ea"/>
                <a:cs typeface="Arial" charset="0"/>
              </a:rPr>
              <a:t>Proposed Deletions</a:t>
            </a:r>
          </a:p>
          <a:p>
            <a:pPr marL="742950" lvl="1" indent="-285750" defTabSz="914400" fontAlgn="auto">
              <a:spcBef>
                <a:spcPts val="0"/>
              </a:spcBef>
              <a:spcAft>
                <a:spcPts val="0"/>
              </a:spcAft>
              <a:buFont typeface="Wingdings" panose="05000000000000000000" pitchFamily="2" charset="2"/>
              <a:buChar char="Ø"/>
              <a:defRPr/>
            </a:pPr>
            <a:r>
              <a:rPr lang="en-US" sz="1800" dirty="0">
                <a:solidFill>
                  <a:prstClr val="white">
                    <a:lumMod val="85000"/>
                  </a:prstClr>
                </a:solidFill>
                <a:ea typeface="+mn-ea"/>
                <a:cs typeface="Arial" charset="0"/>
              </a:rPr>
              <a:t>In/out-of-network claims by all categories:</a:t>
            </a:r>
          </a:p>
          <a:p>
            <a:pPr marL="1200150" lvl="2" indent="-285750" defTabSz="914400" fontAlgn="auto">
              <a:spcBef>
                <a:spcPts val="0"/>
              </a:spcBef>
              <a:spcAft>
                <a:spcPts val="0"/>
              </a:spcAft>
              <a:buFont typeface="Wingdings" panose="05000000000000000000" pitchFamily="2" charset="2"/>
              <a:buChar char="q"/>
              <a:defRPr/>
            </a:pPr>
            <a:r>
              <a:rPr lang="en-US" sz="1800" dirty="0">
                <a:solidFill>
                  <a:prstClr val="white">
                    <a:lumMod val="85000"/>
                  </a:prstClr>
                </a:solidFill>
                <a:ea typeface="+mn-ea"/>
                <a:cs typeface="Arial" charset="0"/>
              </a:rPr>
              <a:t>Funding Type</a:t>
            </a:r>
          </a:p>
          <a:p>
            <a:pPr marL="1200150" lvl="2" indent="-285750" defTabSz="914400" fontAlgn="auto">
              <a:spcBef>
                <a:spcPts val="0"/>
              </a:spcBef>
              <a:spcAft>
                <a:spcPts val="0"/>
              </a:spcAft>
              <a:buFont typeface="Wingdings" panose="05000000000000000000" pitchFamily="2" charset="2"/>
              <a:buChar char="q"/>
              <a:defRPr/>
            </a:pPr>
            <a:r>
              <a:rPr lang="en-US" sz="1800" dirty="0">
                <a:solidFill>
                  <a:prstClr val="white">
                    <a:lumMod val="85000"/>
                  </a:prstClr>
                </a:solidFill>
                <a:ea typeface="+mn-ea"/>
                <a:cs typeface="Arial" charset="0"/>
              </a:rPr>
              <a:t>Product Type</a:t>
            </a:r>
          </a:p>
          <a:p>
            <a:pPr marL="1200150" lvl="2" indent="-285750" defTabSz="914400" fontAlgn="auto">
              <a:spcBef>
                <a:spcPts val="0"/>
              </a:spcBef>
              <a:spcAft>
                <a:spcPts val="0"/>
              </a:spcAft>
              <a:buFont typeface="Wingdings" panose="05000000000000000000" pitchFamily="2" charset="2"/>
              <a:buChar char="q"/>
              <a:defRPr/>
            </a:pPr>
            <a:r>
              <a:rPr lang="en-US" sz="1800" dirty="0">
                <a:solidFill>
                  <a:prstClr val="white">
                    <a:lumMod val="85000"/>
                  </a:prstClr>
                </a:solidFill>
                <a:ea typeface="+mn-ea"/>
                <a:cs typeface="Arial" charset="0"/>
              </a:rPr>
              <a:t>Benefit Design Type</a:t>
            </a:r>
          </a:p>
          <a:p>
            <a:pPr marL="1200150" lvl="2" indent="-285750" defTabSz="914400" fontAlgn="auto">
              <a:spcBef>
                <a:spcPts val="0"/>
              </a:spcBef>
              <a:spcAft>
                <a:spcPts val="0"/>
              </a:spcAft>
              <a:buFont typeface="Wingdings" panose="05000000000000000000" pitchFamily="2" charset="2"/>
              <a:buChar char="q"/>
              <a:defRPr/>
            </a:pPr>
            <a:r>
              <a:rPr lang="en-US" sz="1800" dirty="0">
                <a:solidFill>
                  <a:prstClr val="white">
                    <a:lumMod val="85000"/>
                  </a:prstClr>
                </a:solidFill>
                <a:ea typeface="+mn-ea"/>
                <a:cs typeface="Arial" charset="0"/>
              </a:rPr>
              <a:t>Market Sector</a:t>
            </a:r>
          </a:p>
          <a:p>
            <a:pPr marL="742950" lvl="1" indent="-285750" defTabSz="914400" fontAlgn="auto">
              <a:spcBef>
                <a:spcPts val="0"/>
              </a:spcBef>
              <a:spcAft>
                <a:spcPts val="0"/>
              </a:spcAft>
              <a:buFont typeface="Wingdings" panose="05000000000000000000" pitchFamily="2" charset="2"/>
              <a:buChar char="Ø"/>
              <a:defRPr/>
            </a:pPr>
            <a:r>
              <a:rPr lang="en-US" sz="1800" b="1" dirty="0">
                <a:solidFill>
                  <a:prstClr val="black"/>
                </a:solidFill>
                <a:latin typeface="Calibri"/>
                <a:ea typeface="+mn-ea"/>
                <a:cs typeface="Arial" charset="0"/>
              </a:rPr>
              <a:t>Average employer size by:</a:t>
            </a:r>
          </a:p>
          <a:p>
            <a:pPr marL="1200150" lvl="2" indent="-285750" defTabSz="914400" fontAlgn="auto">
              <a:spcBef>
                <a:spcPts val="0"/>
              </a:spcBef>
              <a:spcAft>
                <a:spcPts val="0"/>
              </a:spcAft>
              <a:buFont typeface="Wingdings" panose="05000000000000000000" pitchFamily="2" charset="2"/>
              <a:buChar char="q"/>
              <a:defRPr/>
            </a:pPr>
            <a:r>
              <a:rPr lang="en-US" sz="1800" b="1" dirty="0">
                <a:solidFill>
                  <a:prstClr val="black"/>
                </a:solidFill>
                <a:latin typeface="Calibri"/>
                <a:ea typeface="+mn-ea"/>
                <a:cs typeface="Arial" charset="0"/>
              </a:rPr>
              <a:t>Product Type </a:t>
            </a:r>
          </a:p>
          <a:p>
            <a:pPr marL="1200150" lvl="2" indent="-285750" defTabSz="914400" fontAlgn="auto">
              <a:spcBef>
                <a:spcPts val="0"/>
              </a:spcBef>
              <a:spcAft>
                <a:spcPts val="0"/>
              </a:spcAft>
              <a:buFont typeface="Wingdings" panose="05000000000000000000" pitchFamily="2" charset="2"/>
              <a:buChar char="q"/>
              <a:defRPr/>
            </a:pPr>
            <a:r>
              <a:rPr lang="en-US" sz="1800" b="1" dirty="0">
                <a:solidFill>
                  <a:prstClr val="black"/>
                </a:solidFill>
                <a:latin typeface="Calibri"/>
                <a:ea typeface="+mn-ea"/>
                <a:cs typeface="Arial" charset="0"/>
              </a:rPr>
              <a:t>Benefit Design Type</a:t>
            </a:r>
          </a:p>
          <a:p>
            <a:pPr defTabSz="914400" fontAlgn="auto">
              <a:spcBef>
                <a:spcPts val="0"/>
              </a:spcBef>
              <a:spcAft>
                <a:spcPts val="0"/>
              </a:spcAft>
              <a:defRPr/>
            </a:pPr>
            <a:endParaRPr lang="en-US" sz="1800" dirty="0">
              <a:solidFill>
                <a:prstClr val="white">
                  <a:lumMod val="85000"/>
                </a:prstClr>
              </a:solidFill>
              <a:latin typeface="Calibri"/>
              <a:ea typeface="+mn-ea"/>
              <a:cs typeface="Arial" charset="0"/>
            </a:endParaRPr>
          </a:p>
          <a:p>
            <a:pPr defTabSz="914400" fontAlgn="auto">
              <a:spcBef>
                <a:spcPts val="0"/>
              </a:spcBef>
              <a:spcAft>
                <a:spcPts val="0"/>
              </a:spcAft>
              <a:defRPr/>
            </a:pPr>
            <a:endParaRPr lang="en-US" sz="1800" dirty="0">
              <a:solidFill>
                <a:prstClr val="white">
                  <a:lumMod val="85000"/>
                </a:prstClr>
              </a:solidFill>
              <a:latin typeface="Calibri"/>
              <a:ea typeface="+mn-ea"/>
              <a:cs typeface="Arial" charset="0"/>
            </a:endParaRPr>
          </a:p>
          <a:p>
            <a:pPr defTabSz="914400" fontAlgn="auto">
              <a:spcBef>
                <a:spcPts val="0"/>
              </a:spcBef>
              <a:spcAft>
                <a:spcPts val="0"/>
              </a:spcAft>
              <a:defRPr/>
            </a:pPr>
            <a:r>
              <a:rPr lang="en-US" sz="1800" dirty="0">
                <a:solidFill>
                  <a:prstClr val="white">
                    <a:lumMod val="85000"/>
                  </a:prstClr>
                </a:solidFill>
                <a:latin typeface="Calibri"/>
                <a:ea typeface="+mn-ea"/>
                <a:cs typeface="Arial" charset="0"/>
              </a:rPr>
              <a:t>Proposed Additions</a:t>
            </a:r>
          </a:p>
          <a:p>
            <a:pPr marL="742950" lvl="1" indent="-285750" defTabSz="914400" fontAlgn="auto">
              <a:spcBef>
                <a:spcPts val="0"/>
              </a:spcBef>
              <a:spcAft>
                <a:spcPts val="0"/>
              </a:spcAft>
              <a:buFont typeface="Wingdings" panose="05000000000000000000" pitchFamily="2" charset="2"/>
              <a:buChar char="Ø"/>
              <a:defRPr/>
            </a:pPr>
            <a:r>
              <a:rPr lang="en-US" sz="1800" dirty="0">
                <a:solidFill>
                  <a:prstClr val="white">
                    <a:lumMod val="85000"/>
                  </a:prstClr>
                </a:solidFill>
                <a:ea typeface="+mn-ea"/>
                <a:cs typeface="Arial" charset="0"/>
              </a:rPr>
              <a:t>Benefit Design Type: Limited Network Category</a:t>
            </a:r>
          </a:p>
          <a:p>
            <a:pPr marL="742950" lvl="1" indent="-285750" defTabSz="914400" fontAlgn="auto">
              <a:spcBef>
                <a:spcPts val="0"/>
              </a:spcBef>
              <a:spcAft>
                <a:spcPts val="0"/>
              </a:spcAft>
              <a:buFont typeface="Wingdings" panose="05000000000000000000" pitchFamily="2" charset="2"/>
              <a:buChar char="Ø"/>
              <a:defRPr/>
            </a:pPr>
            <a:r>
              <a:rPr lang="en-US" sz="1800" dirty="0">
                <a:solidFill>
                  <a:prstClr val="white">
                    <a:lumMod val="85000"/>
                  </a:prstClr>
                </a:solidFill>
                <a:ea typeface="+mn-ea"/>
                <a:cs typeface="Arial" charset="0"/>
              </a:rPr>
              <a:t>Market Sector: Group Insurance Commission (GIC) Category</a:t>
            </a:r>
          </a:p>
          <a:p>
            <a:pPr defTabSz="914400" fontAlgn="auto">
              <a:spcBef>
                <a:spcPts val="0"/>
              </a:spcBef>
              <a:spcAft>
                <a:spcPts val="0"/>
              </a:spcAft>
              <a:defRPr/>
            </a:pPr>
            <a:endParaRPr lang="en-US" sz="1800" dirty="0">
              <a:solidFill>
                <a:prstClr val="white">
                  <a:lumMod val="85000"/>
                </a:prstClr>
              </a:solidFill>
              <a:latin typeface="Calibri"/>
              <a:ea typeface="+mn-ea"/>
              <a:cs typeface="Arial" charset="0"/>
            </a:endParaRPr>
          </a:p>
          <a:p>
            <a:pPr defTabSz="914400" fontAlgn="auto">
              <a:spcBef>
                <a:spcPts val="0"/>
              </a:spcBef>
              <a:spcAft>
                <a:spcPts val="0"/>
              </a:spcAft>
              <a:defRPr/>
            </a:pPr>
            <a:endParaRPr lang="en-US" sz="1800" dirty="0">
              <a:solidFill>
                <a:prstClr val="black"/>
              </a:solidFill>
              <a:latin typeface="Calibri"/>
              <a:ea typeface="+mn-ea"/>
              <a:cs typeface="Arial" charset="0"/>
            </a:endParaRPr>
          </a:p>
          <a:p>
            <a:pPr defTabSz="914400" fontAlgn="auto">
              <a:spcBef>
                <a:spcPts val="0"/>
              </a:spcBef>
              <a:spcAft>
                <a:spcPts val="0"/>
              </a:spcAft>
              <a:defRPr/>
            </a:pPr>
            <a:endParaRPr lang="en-US" sz="1800" dirty="0">
              <a:solidFill>
                <a:prstClr val="black"/>
              </a:solidFill>
              <a:latin typeface="Calibri"/>
              <a:ea typeface="+mn-ea"/>
              <a:cs typeface="Arial" charset="0"/>
            </a:endParaRPr>
          </a:p>
        </p:txBody>
      </p:sp>
      <p:sp>
        <p:nvSpPr>
          <p:cNvPr id="9219"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Data Request: Content Changes from 2015</a:t>
            </a:r>
          </a:p>
        </p:txBody>
      </p:sp>
    </p:spTree>
    <p:extLst>
      <p:ext uri="{BB962C8B-B14F-4D97-AF65-F5344CB8AC3E}">
        <p14:creationId xmlns:p14="http://schemas.microsoft.com/office/powerpoint/2010/main" val="1575115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600200"/>
            <a:ext cx="8229600" cy="4800600"/>
          </a:xfrm>
          <a:prstGeom prst="rect">
            <a:avLst/>
          </a:prstGeom>
          <a:noFill/>
        </p:spPr>
        <p:txBody>
          <a:bodyPr>
            <a:spAutoFit/>
          </a:bodyPr>
          <a:lstStyle/>
          <a:p>
            <a:pPr defTabSz="914400" fontAlgn="auto">
              <a:spcBef>
                <a:spcPts val="0"/>
              </a:spcBef>
              <a:spcAft>
                <a:spcPts val="0"/>
              </a:spcAft>
              <a:defRPr/>
            </a:pPr>
            <a:r>
              <a:rPr lang="en-US" sz="1800" dirty="0">
                <a:solidFill>
                  <a:prstClr val="white">
                    <a:lumMod val="85000"/>
                  </a:prstClr>
                </a:solidFill>
                <a:latin typeface="Calibri"/>
                <a:ea typeface="+mn-ea"/>
                <a:cs typeface="Arial" charset="0"/>
              </a:rPr>
              <a:t>Proposed Deletions</a:t>
            </a:r>
          </a:p>
          <a:p>
            <a:pPr marL="742950" lvl="1" indent="-285750" defTabSz="914400" fontAlgn="auto">
              <a:spcBef>
                <a:spcPts val="0"/>
              </a:spcBef>
              <a:spcAft>
                <a:spcPts val="0"/>
              </a:spcAft>
              <a:buFont typeface="Wingdings" panose="05000000000000000000" pitchFamily="2" charset="2"/>
              <a:buChar char="Ø"/>
              <a:defRPr/>
            </a:pPr>
            <a:r>
              <a:rPr lang="en-US" sz="1800" dirty="0">
                <a:solidFill>
                  <a:prstClr val="white">
                    <a:lumMod val="85000"/>
                  </a:prstClr>
                </a:solidFill>
                <a:ea typeface="+mn-ea"/>
                <a:cs typeface="Arial" charset="0"/>
              </a:rPr>
              <a:t>In/out-of-network claims by all categories:</a:t>
            </a:r>
          </a:p>
          <a:p>
            <a:pPr marL="1200150" lvl="2" indent="-285750" defTabSz="914400" fontAlgn="auto">
              <a:spcBef>
                <a:spcPts val="0"/>
              </a:spcBef>
              <a:spcAft>
                <a:spcPts val="0"/>
              </a:spcAft>
              <a:buFont typeface="Wingdings" panose="05000000000000000000" pitchFamily="2" charset="2"/>
              <a:buChar char="q"/>
              <a:defRPr/>
            </a:pPr>
            <a:r>
              <a:rPr lang="en-US" sz="1800" dirty="0">
                <a:solidFill>
                  <a:prstClr val="white">
                    <a:lumMod val="85000"/>
                  </a:prstClr>
                </a:solidFill>
                <a:ea typeface="+mn-ea"/>
                <a:cs typeface="Arial" charset="0"/>
              </a:rPr>
              <a:t>Funding Type</a:t>
            </a:r>
          </a:p>
          <a:p>
            <a:pPr marL="1200150" lvl="2" indent="-285750" defTabSz="914400" fontAlgn="auto">
              <a:spcBef>
                <a:spcPts val="0"/>
              </a:spcBef>
              <a:spcAft>
                <a:spcPts val="0"/>
              </a:spcAft>
              <a:buFont typeface="Wingdings" panose="05000000000000000000" pitchFamily="2" charset="2"/>
              <a:buChar char="q"/>
              <a:defRPr/>
            </a:pPr>
            <a:r>
              <a:rPr lang="en-US" sz="1800" dirty="0">
                <a:solidFill>
                  <a:prstClr val="white">
                    <a:lumMod val="85000"/>
                  </a:prstClr>
                </a:solidFill>
                <a:ea typeface="+mn-ea"/>
                <a:cs typeface="Arial" charset="0"/>
              </a:rPr>
              <a:t>Product Type</a:t>
            </a:r>
          </a:p>
          <a:p>
            <a:pPr marL="1200150" lvl="2" indent="-285750" defTabSz="914400" fontAlgn="auto">
              <a:spcBef>
                <a:spcPts val="0"/>
              </a:spcBef>
              <a:spcAft>
                <a:spcPts val="0"/>
              </a:spcAft>
              <a:buFont typeface="Wingdings" panose="05000000000000000000" pitchFamily="2" charset="2"/>
              <a:buChar char="q"/>
              <a:defRPr/>
            </a:pPr>
            <a:r>
              <a:rPr lang="en-US" sz="1800" dirty="0">
                <a:solidFill>
                  <a:prstClr val="white">
                    <a:lumMod val="85000"/>
                  </a:prstClr>
                </a:solidFill>
                <a:ea typeface="+mn-ea"/>
                <a:cs typeface="Arial" charset="0"/>
              </a:rPr>
              <a:t>Benefit Design Type</a:t>
            </a:r>
          </a:p>
          <a:p>
            <a:pPr marL="1200150" lvl="2" indent="-285750" defTabSz="914400" fontAlgn="auto">
              <a:spcBef>
                <a:spcPts val="0"/>
              </a:spcBef>
              <a:spcAft>
                <a:spcPts val="0"/>
              </a:spcAft>
              <a:buFont typeface="Wingdings" panose="05000000000000000000" pitchFamily="2" charset="2"/>
              <a:buChar char="q"/>
              <a:defRPr/>
            </a:pPr>
            <a:r>
              <a:rPr lang="en-US" sz="1800" dirty="0">
                <a:solidFill>
                  <a:prstClr val="white">
                    <a:lumMod val="85000"/>
                  </a:prstClr>
                </a:solidFill>
                <a:ea typeface="+mn-ea"/>
                <a:cs typeface="Arial" charset="0"/>
              </a:rPr>
              <a:t>Market Sector</a:t>
            </a:r>
          </a:p>
          <a:p>
            <a:pPr marL="742950" lvl="1" indent="-285750" defTabSz="914400" fontAlgn="auto">
              <a:spcBef>
                <a:spcPts val="0"/>
              </a:spcBef>
              <a:spcAft>
                <a:spcPts val="0"/>
              </a:spcAft>
              <a:buFont typeface="Wingdings" panose="05000000000000000000" pitchFamily="2" charset="2"/>
              <a:buChar char="Ø"/>
              <a:defRPr/>
            </a:pPr>
            <a:r>
              <a:rPr lang="en-US" sz="1800" dirty="0">
                <a:solidFill>
                  <a:prstClr val="white">
                    <a:lumMod val="85000"/>
                  </a:prstClr>
                </a:solidFill>
                <a:latin typeface="Calibri"/>
                <a:ea typeface="+mn-ea"/>
                <a:cs typeface="Arial" charset="0"/>
              </a:rPr>
              <a:t>Average employer size by:</a:t>
            </a:r>
          </a:p>
          <a:p>
            <a:pPr marL="1200150" lvl="2" indent="-285750" defTabSz="914400" fontAlgn="auto">
              <a:spcBef>
                <a:spcPts val="0"/>
              </a:spcBef>
              <a:spcAft>
                <a:spcPts val="0"/>
              </a:spcAft>
              <a:buFont typeface="Wingdings" panose="05000000000000000000" pitchFamily="2" charset="2"/>
              <a:buChar char="q"/>
              <a:defRPr/>
            </a:pPr>
            <a:r>
              <a:rPr lang="en-US" sz="1800" dirty="0">
                <a:solidFill>
                  <a:prstClr val="white">
                    <a:lumMod val="85000"/>
                  </a:prstClr>
                </a:solidFill>
                <a:latin typeface="Calibri"/>
                <a:ea typeface="+mn-ea"/>
                <a:cs typeface="Arial" charset="0"/>
              </a:rPr>
              <a:t>Product Type </a:t>
            </a:r>
          </a:p>
          <a:p>
            <a:pPr marL="1200150" lvl="2" indent="-285750" defTabSz="914400" fontAlgn="auto">
              <a:spcBef>
                <a:spcPts val="0"/>
              </a:spcBef>
              <a:spcAft>
                <a:spcPts val="0"/>
              </a:spcAft>
              <a:buFont typeface="Wingdings" panose="05000000000000000000" pitchFamily="2" charset="2"/>
              <a:buChar char="q"/>
              <a:defRPr/>
            </a:pPr>
            <a:r>
              <a:rPr lang="en-US" sz="1800" dirty="0">
                <a:solidFill>
                  <a:prstClr val="white">
                    <a:lumMod val="85000"/>
                  </a:prstClr>
                </a:solidFill>
                <a:latin typeface="Calibri"/>
                <a:ea typeface="+mn-ea"/>
                <a:cs typeface="Arial" charset="0"/>
              </a:rPr>
              <a:t>Benefit Design Type</a:t>
            </a:r>
          </a:p>
          <a:p>
            <a:pPr defTabSz="914400" fontAlgn="auto">
              <a:spcBef>
                <a:spcPts val="0"/>
              </a:spcBef>
              <a:spcAft>
                <a:spcPts val="0"/>
              </a:spcAft>
              <a:defRPr/>
            </a:pPr>
            <a:endParaRPr lang="en-US" sz="1800" dirty="0">
              <a:solidFill>
                <a:prstClr val="white">
                  <a:lumMod val="85000"/>
                </a:prstClr>
              </a:solidFill>
              <a:latin typeface="Calibri"/>
              <a:ea typeface="+mn-ea"/>
              <a:cs typeface="Arial" charset="0"/>
            </a:endParaRPr>
          </a:p>
          <a:p>
            <a:pPr defTabSz="914400" fontAlgn="auto">
              <a:spcBef>
                <a:spcPts val="0"/>
              </a:spcBef>
              <a:spcAft>
                <a:spcPts val="0"/>
              </a:spcAft>
              <a:defRPr/>
            </a:pPr>
            <a:endParaRPr lang="en-US" sz="1800" b="1" dirty="0">
              <a:solidFill>
                <a:prstClr val="black"/>
              </a:solidFill>
              <a:latin typeface="Calibri"/>
              <a:ea typeface="+mn-ea"/>
              <a:cs typeface="Arial" charset="0"/>
            </a:endParaRPr>
          </a:p>
          <a:p>
            <a:pPr defTabSz="914400" fontAlgn="auto">
              <a:spcBef>
                <a:spcPts val="0"/>
              </a:spcBef>
              <a:spcAft>
                <a:spcPts val="0"/>
              </a:spcAft>
              <a:defRPr/>
            </a:pPr>
            <a:r>
              <a:rPr lang="en-US" sz="1800" b="1" dirty="0">
                <a:solidFill>
                  <a:prstClr val="black"/>
                </a:solidFill>
                <a:latin typeface="Calibri"/>
                <a:ea typeface="+mn-ea"/>
                <a:cs typeface="Arial" charset="0"/>
              </a:rPr>
              <a:t>Proposed Additions</a:t>
            </a:r>
          </a:p>
          <a:p>
            <a:pPr marL="742950" lvl="1" indent="-285750" defTabSz="914400" fontAlgn="auto">
              <a:spcBef>
                <a:spcPts val="0"/>
              </a:spcBef>
              <a:spcAft>
                <a:spcPts val="0"/>
              </a:spcAft>
              <a:buFont typeface="Wingdings" panose="05000000000000000000" pitchFamily="2" charset="2"/>
              <a:buChar char="Ø"/>
              <a:defRPr/>
            </a:pPr>
            <a:r>
              <a:rPr lang="en-US" sz="1800" b="1" dirty="0">
                <a:solidFill>
                  <a:prstClr val="black"/>
                </a:solidFill>
                <a:ea typeface="+mn-ea"/>
                <a:cs typeface="Arial" charset="0"/>
              </a:rPr>
              <a:t>Benefit Design Type: Limited Network Category</a:t>
            </a:r>
          </a:p>
          <a:p>
            <a:pPr marL="742950" lvl="1" indent="-285750" defTabSz="914400" fontAlgn="auto">
              <a:spcBef>
                <a:spcPts val="0"/>
              </a:spcBef>
              <a:spcAft>
                <a:spcPts val="0"/>
              </a:spcAft>
              <a:buFont typeface="Wingdings" panose="05000000000000000000" pitchFamily="2" charset="2"/>
              <a:buChar char="Ø"/>
              <a:defRPr/>
            </a:pPr>
            <a:r>
              <a:rPr lang="en-US" sz="1800" dirty="0">
                <a:solidFill>
                  <a:prstClr val="white">
                    <a:lumMod val="85000"/>
                  </a:prstClr>
                </a:solidFill>
                <a:ea typeface="+mn-ea"/>
                <a:cs typeface="Arial" charset="0"/>
              </a:rPr>
              <a:t>Market Sector: Group Insurance Commission (GIC) Category</a:t>
            </a:r>
          </a:p>
          <a:p>
            <a:pPr defTabSz="914400" fontAlgn="auto">
              <a:spcBef>
                <a:spcPts val="0"/>
              </a:spcBef>
              <a:spcAft>
                <a:spcPts val="0"/>
              </a:spcAft>
              <a:defRPr/>
            </a:pPr>
            <a:endParaRPr lang="en-US" sz="1800" dirty="0">
              <a:solidFill>
                <a:prstClr val="white">
                  <a:lumMod val="85000"/>
                </a:prstClr>
              </a:solidFill>
              <a:latin typeface="Calibri"/>
              <a:ea typeface="+mn-ea"/>
              <a:cs typeface="Arial" charset="0"/>
            </a:endParaRPr>
          </a:p>
          <a:p>
            <a:pPr defTabSz="914400" fontAlgn="auto">
              <a:spcBef>
                <a:spcPts val="0"/>
              </a:spcBef>
              <a:spcAft>
                <a:spcPts val="0"/>
              </a:spcAft>
              <a:defRPr/>
            </a:pPr>
            <a:endParaRPr lang="en-US" sz="1800" dirty="0">
              <a:solidFill>
                <a:prstClr val="black"/>
              </a:solidFill>
              <a:latin typeface="Calibri"/>
              <a:ea typeface="+mn-ea"/>
              <a:cs typeface="Arial" charset="0"/>
            </a:endParaRPr>
          </a:p>
          <a:p>
            <a:pPr defTabSz="914400" fontAlgn="auto">
              <a:spcBef>
                <a:spcPts val="0"/>
              </a:spcBef>
              <a:spcAft>
                <a:spcPts val="0"/>
              </a:spcAft>
              <a:defRPr/>
            </a:pPr>
            <a:endParaRPr lang="en-US" sz="1800" dirty="0">
              <a:solidFill>
                <a:prstClr val="black"/>
              </a:solidFill>
              <a:latin typeface="Calibri"/>
              <a:ea typeface="+mn-ea"/>
              <a:cs typeface="Arial" charset="0"/>
            </a:endParaRPr>
          </a:p>
        </p:txBody>
      </p:sp>
      <p:sp>
        <p:nvSpPr>
          <p:cNvPr id="10243"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Data Request: Content Changes from 2015</a:t>
            </a:r>
          </a:p>
        </p:txBody>
      </p:sp>
    </p:spTree>
    <p:extLst>
      <p:ext uri="{BB962C8B-B14F-4D97-AF65-F5344CB8AC3E}">
        <p14:creationId xmlns:p14="http://schemas.microsoft.com/office/powerpoint/2010/main" val="31568842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600200"/>
            <a:ext cx="8229600" cy="4800600"/>
          </a:xfrm>
          <a:prstGeom prst="rect">
            <a:avLst/>
          </a:prstGeom>
          <a:noFill/>
        </p:spPr>
        <p:txBody>
          <a:bodyPr>
            <a:spAutoFit/>
          </a:bodyPr>
          <a:lstStyle/>
          <a:p>
            <a:pPr defTabSz="914400" fontAlgn="auto">
              <a:spcBef>
                <a:spcPts val="0"/>
              </a:spcBef>
              <a:spcAft>
                <a:spcPts val="0"/>
              </a:spcAft>
              <a:defRPr/>
            </a:pPr>
            <a:r>
              <a:rPr lang="en-US" sz="1800" dirty="0">
                <a:solidFill>
                  <a:prstClr val="white">
                    <a:lumMod val="85000"/>
                  </a:prstClr>
                </a:solidFill>
                <a:latin typeface="Calibri"/>
                <a:ea typeface="+mn-ea"/>
                <a:cs typeface="Arial" charset="0"/>
              </a:rPr>
              <a:t>Proposed Deletions</a:t>
            </a:r>
          </a:p>
          <a:p>
            <a:pPr marL="742950" lvl="1" indent="-285750" defTabSz="914400" fontAlgn="auto">
              <a:spcBef>
                <a:spcPts val="0"/>
              </a:spcBef>
              <a:spcAft>
                <a:spcPts val="0"/>
              </a:spcAft>
              <a:buFont typeface="Wingdings" panose="05000000000000000000" pitchFamily="2" charset="2"/>
              <a:buChar char="Ø"/>
              <a:defRPr/>
            </a:pPr>
            <a:r>
              <a:rPr lang="en-US" sz="1800" dirty="0">
                <a:solidFill>
                  <a:prstClr val="white">
                    <a:lumMod val="85000"/>
                  </a:prstClr>
                </a:solidFill>
                <a:ea typeface="+mn-ea"/>
                <a:cs typeface="Arial" charset="0"/>
              </a:rPr>
              <a:t>In/out-of-network claims by all categories:</a:t>
            </a:r>
          </a:p>
          <a:p>
            <a:pPr marL="1200150" lvl="2" indent="-285750" defTabSz="914400" fontAlgn="auto">
              <a:spcBef>
                <a:spcPts val="0"/>
              </a:spcBef>
              <a:spcAft>
                <a:spcPts val="0"/>
              </a:spcAft>
              <a:buFont typeface="Wingdings" panose="05000000000000000000" pitchFamily="2" charset="2"/>
              <a:buChar char="q"/>
              <a:defRPr/>
            </a:pPr>
            <a:r>
              <a:rPr lang="en-US" sz="1800" dirty="0">
                <a:solidFill>
                  <a:prstClr val="white">
                    <a:lumMod val="85000"/>
                  </a:prstClr>
                </a:solidFill>
                <a:ea typeface="+mn-ea"/>
                <a:cs typeface="Arial" charset="0"/>
              </a:rPr>
              <a:t>Funding Type</a:t>
            </a:r>
          </a:p>
          <a:p>
            <a:pPr marL="1200150" lvl="2" indent="-285750" defTabSz="914400" fontAlgn="auto">
              <a:spcBef>
                <a:spcPts val="0"/>
              </a:spcBef>
              <a:spcAft>
                <a:spcPts val="0"/>
              </a:spcAft>
              <a:buFont typeface="Wingdings" panose="05000000000000000000" pitchFamily="2" charset="2"/>
              <a:buChar char="q"/>
              <a:defRPr/>
            </a:pPr>
            <a:r>
              <a:rPr lang="en-US" sz="1800" dirty="0">
                <a:solidFill>
                  <a:prstClr val="white">
                    <a:lumMod val="85000"/>
                  </a:prstClr>
                </a:solidFill>
                <a:ea typeface="+mn-ea"/>
                <a:cs typeface="Arial" charset="0"/>
              </a:rPr>
              <a:t>Product Type</a:t>
            </a:r>
          </a:p>
          <a:p>
            <a:pPr marL="1200150" lvl="2" indent="-285750" defTabSz="914400" fontAlgn="auto">
              <a:spcBef>
                <a:spcPts val="0"/>
              </a:spcBef>
              <a:spcAft>
                <a:spcPts val="0"/>
              </a:spcAft>
              <a:buFont typeface="Wingdings" panose="05000000000000000000" pitchFamily="2" charset="2"/>
              <a:buChar char="q"/>
              <a:defRPr/>
            </a:pPr>
            <a:r>
              <a:rPr lang="en-US" sz="1800" dirty="0">
                <a:solidFill>
                  <a:prstClr val="white">
                    <a:lumMod val="85000"/>
                  </a:prstClr>
                </a:solidFill>
                <a:ea typeface="+mn-ea"/>
                <a:cs typeface="Arial" charset="0"/>
              </a:rPr>
              <a:t>Benefit Design Type</a:t>
            </a:r>
          </a:p>
          <a:p>
            <a:pPr marL="1200150" lvl="2" indent="-285750" defTabSz="914400" fontAlgn="auto">
              <a:spcBef>
                <a:spcPts val="0"/>
              </a:spcBef>
              <a:spcAft>
                <a:spcPts val="0"/>
              </a:spcAft>
              <a:buFont typeface="Wingdings" panose="05000000000000000000" pitchFamily="2" charset="2"/>
              <a:buChar char="q"/>
              <a:defRPr/>
            </a:pPr>
            <a:r>
              <a:rPr lang="en-US" sz="1800" dirty="0">
                <a:solidFill>
                  <a:prstClr val="white">
                    <a:lumMod val="85000"/>
                  </a:prstClr>
                </a:solidFill>
                <a:ea typeface="+mn-ea"/>
                <a:cs typeface="Arial" charset="0"/>
              </a:rPr>
              <a:t>Market Sector</a:t>
            </a:r>
          </a:p>
          <a:p>
            <a:pPr marL="742950" lvl="1" indent="-285750" defTabSz="914400" fontAlgn="auto">
              <a:spcBef>
                <a:spcPts val="0"/>
              </a:spcBef>
              <a:spcAft>
                <a:spcPts val="0"/>
              </a:spcAft>
              <a:buFont typeface="Wingdings" panose="05000000000000000000" pitchFamily="2" charset="2"/>
              <a:buChar char="Ø"/>
              <a:defRPr/>
            </a:pPr>
            <a:r>
              <a:rPr lang="en-US" sz="1800" dirty="0">
                <a:solidFill>
                  <a:prstClr val="white">
                    <a:lumMod val="85000"/>
                  </a:prstClr>
                </a:solidFill>
                <a:latin typeface="Calibri"/>
                <a:ea typeface="+mn-ea"/>
                <a:cs typeface="Arial" charset="0"/>
              </a:rPr>
              <a:t>Average employer size by:</a:t>
            </a:r>
          </a:p>
          <a:p>
            <a:pPr marL="1200150" lvl="2" indent="-285750" defTabSz="914400" fontAlgn="auto">
              <a:spcBef>
                <a:spcPts val="0"/>
              </a:spcBef>
              <a:spcAft>
                <a:spcPts val="0"/>
              </a:spcAft>
              <a:buFont typeface="Wingdings" panose="05000000000000000000" pitchFamily="2" charset="2"/>
              <a:buChar char="q"/>
              <a:defRPr/>
            </a:pPr>
            <a:r>
              <a:rPr lang="en-US" sz="1800" dirty="0">
                <a:solidFill>
                  <a:prstClr val="white">
                    <a:lumMod val="85000"/>
                  </a:prstClr>
                </a:solidFill>
                <a:latin typeface="Calibri"/>
                <a:ea typeface="+mn-ea"/>
                <a:cs typeface="Arial" charset="0"/>
              </a:rPr>
              <a:t>Product Type </a:t>
            </a:r>
          </a:p>
          <a:p>
            <a:pPr marL="1200150" lvl="2" indent="-285750" defTabSz="914400" fontAlgn="auto">
              <a:spcBef>
                <a:spcPts val="0"/>
              </a:spcBef>
              <a:spcAft>
                <a:spcPts val="0"/>
              </a:spcAft>
              <a:buFont typeface="Wingdings" panose="05000000000000000000" pitchFamily="2" charset="2"/>
              <a:buChar char="q"/>
              <a:defRPr/>
            </a:pPr>
            <a:r>
              <a:rPr lang="en-US" sz="1800" dirty="0">
                <a:solidFill>
                  <a:prstClr val="white">
                    <a:lumMod val="85000"/>
                  </a:prstClr>
                </a:solidFill>
                <a:latin typeface="Calibri"/>
                <a:ea typeface="+mn-ea"/>
                <a:cs typeface="Arial" charset="0"/>
              </a:rPr>
              <a:t>Benefit Design Type</a:t>
            </a:r>
          </a:p>
          <a:p>
            <a:pPr defTabSz="914400" fontAlgn="auto">
              <a:spcBef>
                <a:spcPts val="0"/>
              </a:spcBef>
              <a:spcAft>
                <a:spcPts val="0"/>
              </a:spcAft>
              <a:defRPr/>
            </a:pPr>
            <a:endParaRPr lang="en-US" sz="1800" dirty="0">
              <a:solidFill>
                <a:prstClr val="white">
                  <a:lumMod val="85000"/>
                </a:prstClr>
              </a:solidFill>
              <a:latin typeface="Calibri"/>
              <a:ea typeface="+mn-ea"/>
              <a:cs typeface="Arial" charset="0"/>
            </a:endParaRPr>
          </a:p>
          <a:p>
            <a:pPr defTabSz="914400" fontAlgn="auto">
              <a:spcBef>
                <a:spcPts val="0"/>
              </a:spcBef>
              <a:spcAft>
                <a:spcPts val="0"/>
              </a:spcAft>
              <a:defRPr/>
            </a:pPr>
            <a:endParaRPr lang="en-US" sz="1800" b="1" dirty="0">
              <a:solidFill>
                <a:prstClr val="black"/>
              </a:solidFill>
              <a:latin typeface="Calibri"/>
              <a:ea typeface="+mn-ea"/>
              <a:cs typeface="Arial" charset="0"/>
            </a:endParaRPr>
          </a:p>
          <a:p>
            <a:pPr defTabSz="914400" fontAlgn="auto">
              <a:spcBef>
                <a:spcPts val="0"/>
              </a:spcBef>
              <a:spcAft>
                <a:spcPts val="0"/>
              </a:spcAft>
              <a:defRPr/>
            </a:pPr>
            <a:r>
              <a:rPr lang="en-US" sz="1800" b="1" dirty="0">
                <a:solidFill>
                  <a:prstClr val="black"/>
                </a:solidFill>
                <a:latin typeface="Calibri"/>
                <a:ea typeface="+mn-ea"/>
                <a:cs typeface="Arial" charset="0"/>
              </a:rPr>
              <a:t>Proposed Additions</a:t>
            </a:r>
          </a:p>
          <a:p>
            <a:pPr marL="742950" lvl="1" indent="-285750" defTabSz="914400" fontAlgn="auto">
              <a:spcBef>
                <a:spcPts val="0"/>
              </a:spcBef>
              <a:spcAft>
                <a:spcPts val="0"/>
              </a:spcAft>
              <a:buFont typeface="Wingdings" panose="05000000000000000000" pitchFamily="2" charset="2"/>
              <a:buChar char="Ø"/>
              <a:defRPr/>
            </a:pPr>
            <a:r>
              <a:rPr lang="en-US" sz="1800" dirty="0">
                <a:solidFill>
                  <a:prstClr val="white">
                    <a:lumMod val="85000"/>
                  </a:prstClr>
                </a:solidFill>
                <a:ea typeface="+mn-ea"/>
                <a:cs typeface="Arial" charset="0"/>
              </a:rPr>
              <a:t>Benefit Design Type: Limited Network Category</a:t>
            </a:r>
          </a:p>
          <a:p>
            <a:pPr marL="742950" lvl="1" indent="-285750" defTabSz="914400" fontAlgn="auto">
              <a:spcBef>
                <a:spcPts val="0"/>
              </a:spcBef>
              <a:spcAft>
                <a:spcPts val="0"/>
              </a:spcAft>
              <a:buFont typeface="Wingdings" panose="05000000000000000000" pitchFamily="2" charset="2"/>
              <a:buChar char="Ø"/>
              <a:defRPr/>
            </a:pPr>
            <a:r>
              <a:rPr lang="en-US" sz="1800" b="1" dirty="0">
                <a:solidFill>
                  <a:prstClr val="black"/>
                </a:solidFill>
                <a:ea typeface="+mn-ea"/>
                <a:cs typeface="Arial" charset="0"/>
              </a:rPr>
              <a:t>Market Sector: Group Insurance Commission (GIC) Category</a:t>
            </a:r>
          </a:p>
          <a:p>
            <a:pPr defTabSz="914400" fontAlgn="auto">
              <a:spcBef>
                <a:spcPts val="0"/>
              </a:spcBef>
              <a:spcAft>
                <a:spcPts val="0"/>
              </a:spcAft>
              <a:defRPr/>
            </a:pPr>
            <a:endParaRPr lang="en-US" sz="1800" dirty="0">
              <a:solidFill>
                <a:prstClr val="white">
                  <a:lumMod val="85000"/>
                </a:prstClr>
              </a:solidFill>
              <a:latin typeface="Calibri"/>
              <a:ea typeface="+mn-ea"/>
              <a:cs typeface="Arial" charset="0"/>
            </a:endParaRPr>
          </a:p>
          <a:p>
            <a:pPr defTabSz="914400" fontAlgn="auto">
              <a:spcBef>
                <a:spcPts val="0"/>
              </a:spcBef>
              <a:spcAft>
                <a:spcPts val="0"/>
              </a:spcAft>
              <a:defRPr/>
            </a:pPr>
            <a:endParaRPr lang="en-US" sz="1800" dirty="0">
              <a:solidFill>
                <a:prstClr val="black"/>
              </a:solidFill>
              <a:latin typeface="Calibri"/>
              <a:ea typeface="+mn-ea"/>
              <a:cs typeface="Arial" charset="0"/>
            </a:endParaRPr>
          </a:p>
          <a:p>
            <a:pPr defTabSz="914400" fontAlgn="auto">
              <a:spcBef>
                <a:spcPts val="0"/>
              </a:spcBef>
              <a:spcAft>
                <a:spcPts val="0"/>
              </a:spcAft>
              <a:defRPr/>
            </a:pPr>
            <a:endParaRPr lang="en-US" sz="1800" dirty="0">
              <a:solidFill>
                <a:prstClr val="black"/>
              </a:solidFill>
              <a:latin typeface="Calibri"/>
              <a:ea typeface="+mn-ea"/>
              <a:cs typeface="Arial" charset="0"/>
            </a:endParaRPr>
          </a:p>
        </p:txBody>
      </p:sp>
      <p:sp>
        <p:nvSpPr>
          <p:cNvPr id="11267"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Data Request: Content Changes from 2015</a:t>
            </a:r>
          </a:p>
        </p:txBody>
      </p:sp>
    </p:spTree>
    <p:extLst>
      <p:ext uri="{BB962C8B-B14F-4D97-AF65-F5344CB8AC3E}">
        <p14:creationId xmlns:p14="http://schemas.microsoft.com/office/powerpoint/2010/main" val="29483082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600200"/>
            <a:ext cx="8229600" cy="3416300"/>
          </a:xfrm>
          <a:prstGeom prst="rect">
            <a:avLst/>
          </a:prstGeom>
          <a:noFill/>
        </p:spPr>
        <p:txBody>
          <a:bodyPr>
            <a:spAutoFit/>
          </a:bodyPr>
          <a:lstStyle/>
          <a:p>
            <a:pPr defTabSz="914400" fontAlgn="auto">
              <a:spcBef>
                <a:spcPts val="0"/>
              </a:spcBef>
              <a:spcAft>
                <a:spcPts val="0"/>
              </a:spcAft>
              <a:defRPr/>
            </a:pPr>
            <a:r>
              <a:rPr lang="en-US" sz="1800" b="1" dirty="0">
                <a:solidFill>
                  <a:prstClr val="black"/>
                </a:solidFill>
                <a:latin typeface="Calibri"/>
                <a:ea typeface="+mn-ea"/>
                <a:cs typeface="Arial" charset="0"/>
              </a:rPr>
              <a:t>Data Submission Manual</a:t>
            </a:r>
          </a:p>
          <a:p>
            <a:pPr marL="285750" indent="-285750" defTabSz="914400" fontAlgn="auto">
              <a:spcBef>
                <a:spcPts val="0"/>
              </a:spcBef>
              <a:spcAft>
                <a:spcPts val="0"/>
              </a:spcAft>
              <a:buFont typeface="Wingdings" panose="05000000000000000000" pitchFamily="2" charset="2"/>
              <a:buChar char="Ø"/>
              <a:defRPr/>
            </a:pPr>
            <a:r>
              <a:rPr lang="en-US" sz="1800" dirty="0">
                <a:solidFill>
                  <a:prstClr val="black"/>
                </a:solidFill>
                <a:ea typeface="+mn-ea"/>
                <a:cs typeface="Arial" charset="0"/>
              </a:rPr>
              <a:t>CHIA will post a data submission manual and Excel reporting workbooks to its website</a:t>
            </a:r>
          </a:p>
          <a:p>
            <a:pPr marL="742950" lvl="1" indent="-285750" defTabSz="914400" fontAlgn="auto">
              <a:spcBef>
                <a:spcPts val="0"/>
              </a:spcBef>
              <a:spcAft>
                <a:spcPts val="0"/>
              </a:spcAft>
              <a:buFont typeface="Wingdings" panose="05000000000000000000" pitchFamily="2" charset="2"/>
              <a:buChar char="q"/>
              <a:defRPr/>
            </a:pPr>
            <a:r>
              <a:rPr lang="en-US" sz="1800" dirty="0">
                <a:solidFill>
                  <a:prstClr val="black"/>
                </a:solidFill>
                <a:ea typeface="+mn-ea"/>
                <a:cs typeface="Arial" charset="0"/>
              </a:rPr>
              <a:t>Will still notify responsible payers through liaisons </a:t>
            </a:r>
          </a:p>
          <a:p>
            <a:pPr defTabSz="914400" fontAlgn="auto">
              <a:spcBef>
                <a:spcPts val="0"/>
              </a:spcBef>
              <a:spcAft>
                <a:spcPts val="0"/>
              </a:spcAft>
              <a:defRPr/>
            </a:pPr>
            <a:endParaRPr lang="en-US" sz="1800" b="1" dirty="0">
              <a:solidFill>
                <a:prstClr val="black"/>
              </a:solidFill>
              <a:latin typeface="Calibri"/>
              <a:ea typeface="+mn-ea"/>
              <a:cs typeface="Arial" charset="0"/>
            </a:endParaRPr>
          </a:p>
          <a:p>
            <a:pPr defTabSz="914400" fontAlgn="auto">
              <a:spcBef>
                <a:spcPts val="0"/>
              </a:spcBef>
              <a:spcAft>
                <a:spcPts val="0"/>
              </a:spcAft>
              <a:defRPr/>
            </a:pPr>
            <a:endParaRPr lang="en-US" sz="1800" dirty="0">
              <a:solidFill>
                <a:prstClr val="white">
                  <a:lumMod val="85000"/>
                </a:prstClr>
              </a:solidFill>
              <a:latin typeface="Calibri"/>
              <a:ea typeface="+mn-ea"/>
              <a:cs typeface="Arial" charset="0"/>
            </a:endParaRPr>
          </a:p>
          <a:p>
            <a:pPr defTabSz="914400" fontAlgn="auto">
              <a:spcBef>
                <a:spcPts val="0"/>
              </a:spcBef>
              <a:spcAft>
                <a:spcPts val="0"/>
              </a:spcAft>
              <a:defRPr/>
            </a:pPr>
            <a:r>
              <a:rPr lang="en-US" sz="1800" dirty="0">
                <a:solidFill>
                  <a:prstClr val="white">
                    <a:lumMod val="85000"/>
                  </a:prstClr>
                </a:solidFill>
                <a:latin typeface="Calibri"/>
                <a:ea typeface="+mn-ea"/>
                <a:cs typeface="Arial" charset="0"/>
              </a:rPr>
              <a:t>PMPM Verification Cover Sheet</a:t>
            </a:r>
          </a:p>
          <a:p>
            <a:pPr defTabSz="914400" fontAlgn="auto">
              <a:spcBef>
                <a:spcPts val="0"/>
              </a:spcBef>
              <a:spcAft>
                <a:spcPts val="0"/>
              </a:spcAft>
              <a:defRPr/>
            </a:pPr>
            <a:endParaRPr lang="en-US" sz="1800" dirty="0">
              <a:solidFill>
                <a:prstClr val="white">
                  <a:lumMod val="85000"/>
                </a:prstClr>
              </a:solidFill>
              <a:latin typeface="Calibri"/>
              <a:ea typeface="+mn-ea"/>
              <a:cs typeface="Arial" charset="0"/>
            </a:endParaRPr>
          </a:p>
          <a:p>
            <a:pPr defTabSz="914400" fontAlgn="auto">
              <a:spcBef>
                <a:spcPts val="0"/>
              </a:spcBef>
              <a:spcAft>
                <a:spcPts val="0"/>
              </a:spcAft>
              <a:defRPr/>
            </a:pPr>
            <a:endParaRPr lang="en-US" sz="1800" dirty="0">
              <a:solidFill>
                <a:prstClr val="white">
                  <a:lumMod val="85000"/>
                </a:prstClr>
              </a:solidFill>
              <a:latin typeface="Calibri"/>
              <a:ea typeface="+mn-ea"/>
              <a:cs typeface="Arial" charset="0"/>
            </a:endParaRPr>
          </a:p>
          <a:p>
            <a:pPr defTabSz="914400" fontAlgn="auto">
              <a:spcBef>
                <a:spcPts val="0"/>
              </a:spcBef>
              <a:spcAft>
                <a:spcPts val="0"/>
              </a:spcAft>
              <a:defRPr/>
            </a:pPr>
            <a:r>
              <a:rPr lang="en-US" sz="1800" dirty="0">
                <a:solidFill>
                  <a:prstClr val="white">
                    <a:lumMod val="85000"/>
                  </a:prstClr>
                </a:solidFill>
                <a:latin typeface="Calibri"/>
                <a:ea typeface="+mn-ea"/>
                <a:cs typeface="Arial" charset="0"/>
              </a:rPr>
              <a:t>Submission Format Options</a:t>
            </a:r>
          </a:p>
          <a:p>
            <a:pPr marL="285750" indent="-285750" defTabSz="914400" fontAlgn="auto">
              <a:spcBef>
                <a:spcPts val="0"/>
              </a:spcBef>
              <a:spcAft>
                <a:spcPts val="0"/>
              </a:spcAft>
              <a:buFont typeface="Wingdings" panose="05000000000000000000" pitchFamily="2" charset="2"/>
              <a:buChar char="q"/>
              <a:defRPr/>
            </a:pPr>
            <a:endParaRPr lang="en-US" sz="1800" dirty="0">
              <a:solidFill>
                <a:prstClr val="black"/>
              </a:solidFill>
              <a:latin typeface="Calibri"/>
              <a:ea typeface="+mn-ea"/>
              <a:cs typeface="Arial" charset="0"/>
            </a:endParaRPr>
          </a:p>
          <a:p>
            <a:pPr defTabSz="914400" fontAlgn="auto">
              <a:spcBef>
                <a:spcPts val="0"/>
              </a:spcBef>
              <a:spcAft>
                <a:spcPts val="0"/>
              </a:spcAft>
              <a:defRPr/>
            </a:pPr>
            <a:endParaRPr lang="en-US" sz="1800" dirty="0">
              <a:solidFill>
                <a:prstClr val="black"/>
              </a:solidFill>
              <a:latin typeface="Calibri"/>
              <a:ea typeface="+mn-ea"/>
              <a:cs typeface="Arial" charset="0"/>
            </a:endParaRPr>
          </a:p>
        </p:txBody>
      </p:sp>
      <p:sp>
        <p:nvSpPr>
          <p:cNvPr id="12291" name="TextBox 4"/>
          <p:cNvSpPr txBox="1">
            <a:spLocks noChangeArrowheads="1"/>
          </p:cNvSpPr>
          <p:nvPr/>
        </p:nvSpPr>
        <p:spPr bwMode="auto">
          <a:xfrm>
            <a:off x="457200" y="381000"/>
            <a:ext cx="82296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Data Request Format &amp; Submission Enhancements</a:t>
            </a:r>
          </a:p>
        </p:txBody>
      </p:sp>
    </p:spTree>
    <p:extLst>
      <p:ext uri="{BB962C8B-B14F-4D97-AF65-F5344CB8AC3E}">
        <p14:creationId xmlns:p14="http://schemas.microsoft.com/office/powerpoint/2010/main" val="19090560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600200"/>
            <a:ext cx="8229600" cy="3970338"/>
          </a:xfrm>
          <a:prstGeom prst="rect">
            <a:avLst/>
          </a:prstGeom>
          <a:noFill/>
        </p:spPr>
        <p:txBody>
          <a:bodyPr>
            <a:spAutoFit/>
          </a:bodyPr>
          <a:lstStyle/>
          <a:p>
            <a:pPr defTabSz="914400" fontAlgn="auto">
              <a:spcBef>
                <a:spcPts val="0"/>
              </a:spcBef>
              <a:spcAft>
                <a:spcPts val="0"/>
              </a:spcAft>
              <a:defRPr/>
            </a:pPr>
            <a:r>
              <a:rPr lang="en-US" sz="1800" dirty="0">
                <a:solidFill>
                  <a:prstClr val="white">
                    <a:lumMod val="85000"/>
                  </a:prstClr>
                </a:solidFill>
                <a:ea typeface="+mn-ea"/>
                <a:cs typeface="Arial" charset="0"/>
              </a:rPr>
              <a:t>Data Submission Manual</a:t>
            </a:r>
          </a:p>
          <a:p>
            <a:pPr marL="285750" indent="-285750" defTabSz="914400" fontAlgn="auto">
              <a:spcBef>
                <a:spcPts val="0"/>
              </a:spcBef>
              <a:spcAft>
                <a:spcPts val="0"/>
              </a:spcAft>
              <a:buFont typeface="Wingdings" panose="05000000000000000000" pitchFamily="2" charset="2"/>
              <a:buChar char="Ø"/>
              <a:defRPr/>
            </a:pPr>
            <a:r>
              <a:rPr lang="en-US" sz="1800" dirty="0">
                <a:solidFill>
                  <a:prstClr val="white">
                    <a:lumMod val="85000"/>
                  </a:prstClr>
                </a:solidFill>
                <a:ea typeface="+mn-ea"/>
                <a:cs typeface="Arial" charset="0"/>
              </a:rPr>
              <a:t>CHIA will post a data submission manual and Excel reporting workbooks to its website</a:t>
            </a:r>
          </a:p>
          <a:p>
            <a:pPr marL="742950" lvl="1" indent="-285750" defTabSz="914400" fontAlgn="auto">
              <a:spcBef>
                <a:spcPts val="0"/>
              </a:spcBef>
              <a:spcAft>
                <a:spcPts val="0"/>
              </a:spcAft>
              <a:buFont typeface="Wingdings" panose="05000000000000000000" pitchFamily="2" charset="2"/>
              <a:buChar char="q"/>
              <a:defRPr/>
            </a:pPr>
            <a:r>
              <a:rPr lang="en-US" sz="1800" dirty="0">
                <a:solidFill>
                  <a:prstClr val="white">
                    <a:lumMod val="85000"/>
                  </a:prstClr>
                </a:solidFill>
                <a:ea typeface="+mn-ea"/>
                <a:cs typeface="Arial" charset="0"/>
              </a:rPr>
              <a:t>Will still notify responsible payers through liaisons </a:t>
            </a:r>
          </a:p>
          <a:p>
            <a:pPr defTabSz="914400" fontAlgn="auto">
              <a:spcBef>
                <a:spcPts val="0"/>
              </a:spcBef>
              <a:spcAft>
                <a:spcPts val="0"/>
              </a:spcAft>
              <a:defRPr/>
            </a:pPr>
            <a:endParaRPr lang="en-US" sz="1800" b="1" dirty="0">
              <a:solidFill>
                <a:prstClr val="black"/>
              </a:solidFill>
              <a:latin typeface="Calibri"/>
              <a:ea typeface="+mn-ea"/>
              <a:cs typeface="Arial" charset="0"/>
            </a:endParaRPr>
          </a:p>
          <a:p>
            <a:pPr defTabSz="914400" fontAlgn="auto">
              <a:spcBef>
                <a:spcPts val="0"/>
              </a:spcBef>
              <a:spcAft>
                <a:spcPts val="0"/>
              </a:spcAft>
              <a:defRPr/>
            </a:pPr>
            <a:endParaRPr lang="en-US" sz="1800" dirty="0">
              <a:solidFill>
                <a:prstClr val="white">
                  <a:lumMod val="85000"/>
                </a:prstClr>
              </a:solidFill>
              <a:latin typeface="Calibri"/>
              <a:ea typeface="+mn-ea"/>
              <a:cs typeface="Arial" charset="0"/>
            </a:endParaRPr>
          </a:p>
          <a:p>
            <a:pPr defTabSz="914400" fontAlgn="auto">
              <a:spcBef>
                <a:spcPts val="0"/>
              </a:spcBef>
              <a:spcAft>
                <a:spcPts val="0"/>
              </a:spcAft>
              <a:defRPr/>
            </a:pPr>
            <a:r>
              <a:rPr lang="en-US" sz="1800" b="1" dirty="0">
                <a:solidFill>
                  <a:prstClr val="black"/>
                </a:solidFill>
                <a:latin typeface="Calibri"/>
                <a:ea typeface="+mn-ea"/>
                <a:cs typeface="Arial" charset="0"/>
              </a:rPr>
              <a:t>PMPM Verification Cover Sheet</a:t>
            </a:r>
          </a:p>
          <a:p>
            <a:pPr marL="285750" indent="-285750" defTabSz="914400" fontAlgn="auto">
              <a:spcBef>
                <a:spcPts val="0"/>
              </a:spcBef>
              <a:spcAft>
                <a:spcPts val="0"/>
              </a:spcAft>
              <a:buFont typeface="Wingdings" panose="05000000000000000000" pitchFamily="2" charset="2"/>
              <a:buChar char="Ø"/>
              <a:defRPr/>
            </a:pPr>
            <a:r>
              <a:rPr lang="en-US" sz="1800" dirty="0">
                <a:solidFill>
                  <a:prstClr val="black"/>
                </a:solidFill>
                <a:ea typeface="+mn-ea"/>
                <a:cs typeface="Arial" charset="0"/>
              </a:rPr>
              <a:t>Certain key PMPM figures will auto-populate based on entered data</a:t>
            </a:r>
          </a:p>
          <a:p>
            <a:pPr marL="285750" indent="-285750" defTabSz="914400" fontAlgn="auto">
              <a:spcBef>
                <a:spcPts val="0"/>
              </a:spcBef>
              <a:spcAft>
                <a:spcPts val="0"/>
              </a:spcAft>
              <a:buFont typeface="Wingdings" panose="05000000000000000000" pitchFamily="2" charset="2"/>
              <a:buChar char="Ø"/>
              <a:defRPr/>
            </a:pPr>
            <a:r>
              <a:rPr lang="en-US" sz="1800" dirty="0">
                <a:solidFill>
                  <a:prstClr val="black"/>
                </a:solidFill>
                <a:ea typeface="+mn-ea"/>
                <a:cs typeface="Arial" charset="0"/>
              </a:rPr>
              <a:t>Will simplify payer quality checking process, reducing the need for resubmissions</a:t>
            </a:r>
          </a:p>
          <a:p>
            <a:pPr defTabSz="914400" fontAlgn="auto">
              <a:spcBef>
                <a:spcPts val="0"/>
              </a:spcBef>
              <a:spcAft>
                <a:spcPts val="0"/>
              </a:spcAft>
              <a:defRPr/>
            </a:pPr>
            <a:endParaRPr lang="en-US" sz="1800" dirty="0">
              <a:solidFill>
                <a:prstClr val="white">
                  <a:lumMod val="85000"/>
                </a:prstClr>
              </a:solidFill>
              <a:latin typeface="Calibri"/>
              <a:ea typeface="+mn-ea"/>
              <a:cs typeface="Arial" charset="0"/>
            </a:endParaRPr>
          </a:p>
          <a:p>
            <a:pPr defTabSz="914400" fontAlgn="auto">
              <a:spcBef>
                <a:spcPts val="0"/>
              </a:spcBef>
              <a:spcAft>
                <a:spcPts val="0"/>
              </a:spcAft>
              <a:defRPr/>
            </a:pPr>
            <a:endParaRPr lang="en-US" sz="1800" dirty="0">
              <a:solidFill>
                <a:prstClr val="white">
                  <a:lumMod val="85000"/>
                </a:prstClr>
              </a:solidFill>
              <a:latin typeface="Calibri"/>
              <a:ea typeface="+mn-ea"/>
              <a:cs typeface="Arial" charset="0"/>
            </a:endParaRPr>
          </a:p>
          <a:p>
            <a:pPr defTabSz="914400" fontAlgn="auto">
              <a:spcBef>
                <a:spcPts val="0"/>
              </a:spcBef>
              <a:spcAft>
                <a:spcPts val="0"/>
              </a:spcAft>
              <a:defRPr/>
            </a:pPr>
            <a:r>
              <a:rPr lang="en-US" sz="1800" dirty="0">
                <a:solidFill>
                  <a:prstClr val="white">
                    <a:lumMod val="85000"/>
                  </a:prstClr>
                </a:solidFill>
                <a:latin typeface="Calibri"/>
                <a:ea typeface="+mn-ea"/>
                <a:cs typeface="Arial" charset="0"/>
              </a:rPr>
              <a:t>Submission Format Options</a:t>
            </a:r>
          </a:p>
          <a:p>
            <a:pPr marL="285750" indent="-285750" defTabSz="914400" fontAlgn="auto">
              <a:spcBef>
                <a:spcPts val="0"/>
              </a:spcBef>
              <a:spcAft>
                <a:spcPts val="0"/>
              </a:spcAft>
              <a:buFont typeface="Wingdings" panose="05000000000000000000" pitchFamily="2" charset="2"/>
              <a:buChar char="q"/>
              <a:defRPr/>
            </a:pPr>
            <a:endParaRPr lang="en-US" sz="1800" dirty="0">
              <a:solidFill>
                <a:prstClr val="black"/>
              </a:solidFill>
              <a:latin typeface="Calibri"/>
              <a:ea typeface="+mn-ea"/>
              <a:cs typeface="Arial" charset="0"/>
            </a:endParaRPr>
          </a:p>
          <a:p>
            <a:pPr defTabSz="914400" fontAlgn="auto">
              <a:spcBef>
                <a:spcPts val="0"/>
              </a:spcBef>
              <a:spcAft>
                <a:spcPts val="0"/>
              </a:spcAft>
              <a:defRPr/>
            </a:pPr>
            <a:endParaRPr lang="en-US" sz="1800" dirty="0">
              <a:solidFill>
                <a:prstClr val="black"/>
              </a:solidFill>
              <a:latin typeface="Calibri"/>
              <a:ea typeface="+mn-ea"/>
              <a:cs typeface="Arial" charset="0"/>
            </a:endParaRPr>
          </a:p>
        </p:txBody>
      </p:sp>
      <p:sp>
        <p:nvSpPr>
          <p:cNvPr id="13315" name="TextBox 4"/>
          <p:cNvSpPr txBox="1">
            <a:spLocks noChangeArrowheads="1"/>
          </p:cNvSpPr>
          <p:nvPr/>
        </p:nvSpPr>
        <p:spPr bwMode="auto">
          <a:xfrm>
            <a:off x="457200" y="381000"/>
            <a:ext cx="82296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Data Request Format &amp; Submission Enhancements</a:t>
            </a:r>
          </a:p>
        </p:txBody>
      </p:sp>
    </p:spTree>
    <p:extLst>
      <p:ext uri="{BB962C8B-B14F-4D97-AF65-F5344CB8AC3E}">
        <p14:creationId xmlns:p14="http://schemas.microsoft.com/office/powerpoint/2010/main" val="27698570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PMPM Verification Cover Sheet</a:t>
            </a:r>
          </a:p>
        </p:txBody>
      </p:sp>
      <p:pic>
        <p:nvPicPr>
          <p:cNvPr id="1433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066800"/>
            <a:ext cx="8763000"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340" name="TextBox 1"/>
          <p:cNvSpPr txBox="1">
            <a:spLocks noChangeArrowheads="1"/>
          </p:cNvSpPr>
          <p:nvPr/>
        </p:nvSpPr>
        <p:spPr bwMode="auto">
          <a:xfrm rot="-1066882">
            <a:off x="3367088" y="1820863"/>
            <a:ext cx="20907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5400" b="1" smtClean="0">
                <a:solidFill>
                  <a:srgbClr val="FF0000"/>
                </a:solidFill>
                <a:ea typeface="+mn-ea"/>
                <a:cs typeface="Arial" charset="0"/>
              </a:rPr>
              <a:t>DRAFT</a:t>
            </a:r>
          </a:p>
        </p:txBody>
      </p:sp>
    </p:spTree>
    <p:extLst>
      <p:ext uri="{BB962C8B-B14F-4D97-AF65-F5344CB8AC3E}">
        <p14:creationId xmlns:p14="http://schemas.microsoft.com/office/powerpoint/2010/main" val="6849943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600200"/>
            <a:ext cx="8229600" cy="4246563"/>
          </a:xfrm>
          <a:prstGeom prst="rect">
            <a:avLst/>
          </a:prstGeom>
          <a:noFill/>
        </p:spPr>
        <p:txBody>
          <a:bodyPr>
            <a:spAutoFit/>
          </a:bodyPr>
          <a:lstStyle/>
          <a:p>
            <a:pPr defTabSz="914400" fontAlgn="auto">
              <a:spcBef>
                <a:spcPts val="0"/>
              </a:spcBef>
              <a:spcAft>
                <a:spcPts val="0"/>
              </a:spcAft>
              <a:defRPr/>
            </a:pPr>
            <a:r>
              <a:rPr lang="en-US" sz="1800" dirty="0">
                <a:solidFill>
                  <a:prstClr val="white">
                    <a:lumMod val="85000"/>
                  </a:prstClr>
                </a:solidFill>
                <a:ea typeface="+mn-ea"/>
                <a:cs typeface="Arial" charset="0"/>
              </a:rPr>
              <a:t>Data Submission Manual</a:t>
            </a:r>
          </a:p>
          <a:p>
            <a:pPr marL="285750" indent="-285750" defTabSz="914400" fontAlgn="auto">
              <a:spcBef>
                <a:spcPts val="0"/>
              </a:spcBef>
              <a:spcAft>
                <a:spcPts val="0"/>
              </a:spcAft>
              <a:buFont typeface="Wingdings" panose="05000000000000000000" pitchFamily="2" charset="2"/>
              <a:buChar char="Ø"/>
              <a:defRPr/>
            </a:pPr>
            <a:r>
              <a:rPr lang="en-US" sz="1800" dirty="0">
                <a:solidFill>
                  <a:prstClr val="white">
                    <a:lumMod val="85000"/>
                  </a:prstClr>
                </a:solidFill>
                <a:ea typeface="+mn-ea"/>
                <a:cs typeface="Arial" charset="0"/>
              </a:rPr>
              <a:t>CHIA will post a data submission manual and Excel reporting workbooks to its website</a:t>
            </a:r>
          </a:p>
          <a:p>
            <a:pPr marL="742950" lvl="1" indent="-285750" defTabSz="914400" fontAlgn="auto">
              <a:spcBef>
                <a:spcPts val="0"/>
              </a:spcBef>
              <a:spcAft>
                <a:spcPts val="0"/>
              </a:spcAft>
              <a:buFont typeface="Wingdings" panose="05000000000000000000" pitchFamily="2" charset="2"/>
              <a:buChar char="q"/>
              <a:defRPr/>
            </a:pPr>
            <a:r>
              <a:rPr lang="en-US" sz="1800" dirty="0">
                <a:solidFill>
                  <a:prstClr val="white">
                    <a:lumMod val="85000"/>
                  </a:prstClr>
                </a:solidFill>
                <a:ea typeface="+mn-ea"/>
                <a:cs typeface="Arial" charset="0"/>
              </a:rPr>
              <a:t>Will still notify responsible payers through liaisons </a:t>
            </a:r>
          </a:p>
          <a:p>
            <a:pPr defTabSz="914400" fontAlgn="auto">
              <a:spcBef>
                <a:spcPts val="0"/>
              </a:spcBef>
              <a:spcAft>
                <a:spcPts val="0"/>
              </a:spcAft>
              <a:defRPr/>
            </a:pPr>
            <a:endParaRPr lang="en-US" sz="1800" dirty="0">
              <a:solidFill>
                <a:prstClr val="white">
                  <a:lumMod val="85000"/>
                </a:prstClr>
              </a:solidFill>
              <a:ea typeface="+mn-ea"/>
              <a:cs typeface="Arial" charset="0"/>
            </a:endParaRPr>
          </a:p>
          <a:p>
            <a:pPr defTabSz="914400" fontAlgn="auto">
              <a:spcBef>
                <a:spcPts val="0"/>
              </a:spcBef>
              <a:spcAft>
                <a:spcPts val="0"/>
              </a:spcAft>
              <a:defRPr/>
            </a:pPr>
            <a:endParaRPr lang="en-US" sz="1800" dirty="0">
              <a:solidFill>
                <a:prstClr val="white">
                  <a:lumMod val="85000"/>
                </a:prstClr>
              </a:solidFill>
              <a:ea typeface="+mn-ea"/>
              <a:cs typeface="Arial" charset="0"/>
            </a:endParaRPr>
          </a:p>
          <a:p>
            <a:pPr defTabSz="914400" fontAlgn="auto">
              <a:spcBef>
                <a:spcPts val="0"/>
              </a:spcBef>
              <a:spcAft>
                <a:spcPts val="0"/>
              </a:spcAft>
              <a:defRPr/>
            </a:pPr>
            <a:r>
              <a:rPr lang="en-US" sz="1800" dirty="0">
                <a:solidFill>
                  <a:prstClr val="white">
                    <a:lumMod val="85000"/>
                  </a:prstClr>
                </a:solidFill>
                <a:ea typeface="+mn-ea"/>
                <a:cs typeface="Arial" charset="0"/>
              </a:rPr>
              <a:t>PMPM Verification Cover Sheet</a:t>
            </a:r>
          </a:p>
          <a:p>
            <a:pPr marL="285750" indent="-285750" defTabSz="914400" fontAlgn="auto">
              <a:spcBef>
                <a:spcPts val="0"/>
              </a:spcBef>
              <a:spcAft>
                <a:spcPts val="0"/>
              </a:spcAft>
              <a:buFont typeface="Wingdings" panose="05000000000000000000" pitchFamily="2" charset="2"/>
              <a:buChar char="Ø"/>
              <a:defRPr/>
            </a:pPr>
            <a:r>
              <a:rPr lang="en-US" sz="1800" dirty="0">
                <a:solidFill>
                  <a:prstClr val="white">
                    <a:lumMod val="85000"/>
                  </a:prstClr>
                </a:solidFill>
                <a:ea typeface="+mn-ea"/>
                <a:cs typeface="Arial" charset="0"/>
              </a:rPr>
              <a:t>Certain key PMPM figures will auto-populate based on entered data</a:t>
            </a:r>
          </a:p>
          <a:p>
            <a:pPr marL="285750" indent="-285750" defTabSz="914400" fontAlgn="auto">
              <a:spcBef>
                <a:spcPts val="0"/>
              </a:spcBef>
              <a:spcAft>
                <a:spcPts val="0"/>
              </a:spcAft>
              <a:buFont typeface="Wingdings" panose="05000000000000000000" pitchFamily="2" charset="2"/>
              <a:buChar char="Ø"/>
              <a:defRPr/>
            </a:pPr>
            <a:r>
              <a:rPr lang="en-US" sz="1800" dirty="0">
                <a:solidFill>
                  <a:prstClr val="white">
                    <a:lumMod val="85000"/>
                  </a:prstClr>
                </a:solidFill>
                <a:ea typeface="+mn-ea"/>
                <a:cs typeface="Arial" charset="0"/>
              </a:rPr>
              <a:t>Will simplify payer quality checking process, reducing the need for resubmissions</a:t>
            </a:r>
          </a:p>
          <a:p>
            <a:pPr defTabSz="914400" fontAlgn="auto">
              <a:spcBef>
                <a:spcPts val="0"/>
              </a:spcBef>
              <a:spcAft>
                <a:spcPts val="0"/>
              </a:spcAft>
              <a:defRPr/>
            </a:pPr>
            <a:endParaRPr lang="en-US" sz="1800" dirty="0">
              <a:solidFill>
                <a:prstClr val="white">
                  <a:lumMod val="85000"/>
                </a:prstClr>
              </a:solidFill>
              <a:latin typeface="Calibri"/>
              <a:ea typeface="+mn-ea"/>
              <a:cs typeface="Arial" charset="0"/>
            </a:endParaRPr>
          </a:p>
          <a:p>
            <a:pPr defTabSz="914400" fontAlgn="auto">
              <a:spcBef>
                <a:spcPts val="0"/>
              </a:spcBef>
              <a:spcAft>
                <a:spcPts val="0"/>
              </a:spcAft>
              <a:defRPr/>
            </a:pPr>
            <a:endParaRPr lang="en-US" sz="1800" dirty="0">
              <a:solidFill>
                <a:prstClr val="white">
                  <a:lumMod val="85000"/>
                </a:prstClr>
              </a:solidFill>
              <a:latin typeface="Calibri"/>
              <a:ea typeface="+mn-ea"/>
              <a:cs typeface="Arial" charset="0"/>
            </a:endParaRPr>
          </a:p>
          <a:p>
            <a:pPr defTabSz="914400" fontAlgn="auto">
              <a:spcBef>
                <a:spcPts val="0"/>
              </a:spcBef>
              <a:spcAft>
                <a:spcPts val="0"/>
              </a:spcAft>
              <a:defRPr/>
            </a:pPr>
            <a:r>
              <a:rPr lang="en-US" sz="1800" b="1" dirty="0">
                <a:solidFill>
                  <a:prstClr val="black"/>
                </a:solidFill>
                <a:latin typeface="Calibri"/>
                <a:ea typeface="+mn-ea"/>
                <a:cs typeface="Arial" charset="0"/>
              </a:rPr>
              <a:t>Submission Format Options</a:t>
            </a:r>
          </a:p>
          <a:p>
            <a:pPr marL="285750" indent="-285750" defTabSz="914400" fontAlgn="auto">
              <a:spcBef>
                <a:spcPts val="0"/>
              </a:spcBef>
              <a:spcAft>
                <a:spcPts val="0"/>
              </a:spcAft>
              <a:buFont typeface="Wingdings" panose="05000000000000000000" pitchFamily="2" charset="2"/>
              <a:buChar char="Ø"/>
              <a:defRPr/>
            </a:pPr>
            <a:r>
              <a:rPr lang="en-US" sz="1800" dirty="0">
                <a:solidFill>
                  <a:prstClr val="black"/>
                </a:solidFill>
                <a:ea typeface="+mn-ea"/>
                <a:cs typeface="Arial" charset="0"/>
              </a:rPr>
              <a:t>Option #1:  2015 Request template (similar)</a:t>
            </a:r>
          </a:p>
          <a:p>
            <a:pPr marL="285750" indent="-285750" defTabSz="914400" fontAlgn="auto">
              <a:spcBef>
                <a:spcPts val="0"/>
              </a:spcBef>
              <a:spcAft>
                <a:spcPts val="0"/>
              </a:spcAft>
              <a:buFont typeface="Wingdings" panose="05000000000000000000" pitchFamily="2" charset="2"/>
              <a:buChar char="q"/>
              <a:defRPr/>
            </a:pPr>
            <a:endParaRPr lang="en-US" sz="1800" dirty="0">
              <a:solidFill>
                <a:prstClr val="black"/>
              </a:solidFill>
              <a:latin typeface="Calibri"/>
              <a:ea typeface="+mn-ea"/>
              <a:cs typeface="Arial" charset="0"/>
            </a:endParaRPr>
          </a:p>
          <a:p>
            <a:pPr defTabSz="914400" fontAlgn="auto">
              <a:spcBef>
                <a:spcPts val="0"/>
              </a:spcBef>
              <a:spcAft>
                <a:spcPts val="0"/>
              </a:spcAft>
              <a:defRPr/>
            </a:pPr>
            <a:endParaRPr lang="en-US" sz="1800" dirty="0">
              <a:solidFill>
                <a:prstClr val="black"/>
              </a:solidFill>
              <a:latin typeface="Calibri"/>
              <a:ea typeface="+mn-ea"/>
              <a:cs typeface="Arial" charset="0"/>
            </a:endParaRPr>
          </a:p>
        </p:txBody>
      </p:sp>
      <p:sp>
        <p:nvSpPr>
          <p:cNvPr id="15363"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Format &amp; Submission Option Enhancements</a:t>
            </a:r>
          </a:p>
        </p:txBody>
      </p:sp>
    </p:spTree>
    <p:extLst>
      <p:ext uri="{BB962C8B-B14F-4D97-AF65-F5344CB8AC3E}">
        <p14:creationId xmlns:p14="http://schemas.microsoft.com/office/powerpoint/2010/main" val="7315819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Option #1: Modified 2015 Template </a:t>
            </a:r>
          </a:p>
        </p:txBody>
      </p:sp>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066800"/>
            <a:ext cx="8486775" cy="5278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388" name="TextBox 3"/>
          <p:cNvSpPr txBox="1">
            <a:spLocks noChangeArrowheads="1"/>
          </p:cNvSpPr>
          <p:nvPr/>
        </p:nvSpPr>
        <p:spPr bwMode="auto">
          <a:xfrm rot="-1066882">
            <a:off x="3976688" y="3338513"/>
            <a:ext cx="20907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5400" b="1" smtClean="0">
                <a:solidFill>
                  <a:srgbClr val="FF0000"/>
                </a:solidFill>
                <a:ea typeface="+mn-ea"/>
                <a:cs typeface="Arial" charset="0"/>
              </a:rPr>
              <a:t>DRAFT</a:t>
            </a:r>
          </a:p>
        </p:txBody>
      </p:sp>
    </p:spTree>
    <p:extLst>
      <p:ext uri="{BB962C8B-B14F-4D97-AF65-F5344CB8AC3E}">
        <p14:creationId xmlns:p14="http://schemas.microsoft.com/office/powerpoint/2010/main" val="29071332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Agenda</a:t>
            </a:r>
            <a:endParaRPr lang="en-US" dirty="0"/>
          </a:p>
        </p:txBody>
      </p:sp>
      <p:sp>
        <p:nvSpPr>
          <p:cNvPr id="3" name="Subtitle 2"/>
          <p:cNvSpPr>
            <a:spLocks noGrp="1"/>
          </p:cNvSpPr>
          <p:nvPr>
            <p:ph type="subTitle" idx="1"/>
          </p:nvPr>
        </p:nvSpPr>
        <p:spPr>
          <a:xfrm>
            <a:off x="485415" y="1759352"/>
            <a:ext cx="7761815" cy="4254951"/>
          </a:xfrm>
        </p:spPr>
        <p:txBody>
          <a:bodyPr/>
          <a:lstStyle/>
          <a:p>
            <a:pPr marL="342900" indent="-342900">
              <a:buFont typeface="Arial" pitchFamily="34" charset="0"/>
              <a:buChar char="•"/>
            </a:pPr>
            <a:endParaRPr lang="en-US" dirty="0" smtClean="0"/>
          </a:p>
          <a:p>
            <a:pPr marL="342900" indent="-342900">
              <a:buFont typeface="Arial" pitchFamily="34" charset="0"/>
              <a:buChar char="•"/>
            </a:pPr>
            <a:r>
              <a:rPr lang="en-US" dirty="0" smtClean="0"/>
              <a:t>Housekeeping</a:t>
            </a:r>
          </a:p>
          <a:p>
            <a:pPr marL="342900" indent="-342900">
              <a:buFont typeface="Arial" pitchFamily="34" charset="0"/>
              <a:buChar char="•"/>
            </a:pPr>
            <a:endParaRPr lang="en-US" dirty="0" smtClean="0"/>
          </a:p>
          <a:p>
            <a:pPr marL="342900" indent="-342900">
              <a:buFont typeface="Arial" pitchFamily="34" charset="0"/>
              <a:buChar char="•"/>
            </a:pPr>
            <a:r>
              <a:rPr lang="en-US" dirty="0" smtClean="0"/>
              <a:t>Annual Premium, Enrollment Trends and Medical Expenditure Trends Updates</a:t>
            </a:r>
          </a:p>
          <a:p>
            <a:pPr marL="342900" indent="-342900">
              <a:buFont typeface="Arial" pitchFamily="34" charset="0"/>
              <a:buChar char="•"/>
            </a:pPr>
            <a:endParaRPr lang="en-US" dirty="0"/>
          </a:p>
          <a:p>
            <a:pPr marL="342900" indent="-342900">
              <a:buFont typeface="Arial" pitchFamily="34" charset="0"/>
              <a:buChar char="•"/>
            </a:pPr>
            <a:r>
              <a:rPr lang="en-US" dirty="0" smtClean="0"/>
              <a:t>APCD Version 5.0 Submission Guides</a:t>
            </a:r>
          </a:p>
          <a:p>
            <a:endParaRPr lang="en-US" dirty="0" smtClean="0"/>
          </a:p>
          <a:p>
            <a:pPr marL="342900" lvl="0" indent="-342900">
              <a:buFont typeface="Arial" panose="020B0604020202020204" pitchFamily="34" charset="0"/>
              <a:buChar char="•"/>
            </a:pPr>
            <a:r>
              <a:rPr lang="en-US" dirty="0" smtClean="0"/>
              <a:t>Wrap Up</a:t>
            </a:r>
            <a:endParaRPr lang="en-US" dirty="0"/>
          </a:p>
        </p:txBody>
      </p:sp>
    </p:spTree>
    <p:extLst>
      <p:ext uri="{BB962C8B-B14F-4D97-AF65-F5344CB8AC3E}">
        <p14:creationId xmlns:p14="http://schemas.microsoft.com/office/powerpoint/2010/main" val="29699071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600200"/>
            <a:ext cx="8229600" cy="4800600"/>
          </a:xfrm>
          <a:prstGeom prst="rect">
            <a:avLst/>
          </a:prstGeom>
          <a:noFill/>
        </p:spPr>
        <p:txBody>
          <a:bodyPr>
            <a:spAutoFit/>
          </a:bodyPr>
          <a:lstStyle/>
          <a:p>
            <a:pPr defTabSz="914400" fontAlgn="auto">
              <a:spcBef>
                <a:spcPts val="0"/>
              </a:spcBef>
              <a:spcAft>
                <a:spcPts val="0"/>
              </a:spcAft>
              <a:defRPr/>
            </a:pPr>
            <a:r>
              <a:rPr lang="en-US" sz="1800" dirty="0">
                <a:solidFill>
                  <a:prstClr val="white">
                    <a:lumMod val="85000"/>
                  </a:prstClr>
                </a:solidFill>
                <a:ea typeface="+mn-ea"/>
                <a:cs typeface="Arial" charset="0"/>
              </a:rPr>
              <a:t>Data Submission Manual</a:t>
            </a:r>
          </a:p>
          <a:p>
            <a:pPr marL="285750" indent="-285750" defTabSz="914400" fontAlgn="auto">
              <a:spcBef>
                <a:spcPts val="0"/>
              </a:spcBef>
              <a:spcAft>
                <a:spcPts val="0"/>
              </a:spcAft>
              <a:buFont typeface="Wingdings" panose="05000000000000000000" pitchFamily="2" charset="2"/>
              <a:buChar char="Ø"/>
              <a:defRPr/>
            </a:pPr>
            <a:r>
              <a:rPr lang="en-US" sz="1800" dirty="0">
                <a:solidFill>
                  <a:prstClr val="white">
                    <a:lumMod val="85000"/>
                  </a:prstClr>
                </a:solidFill>
                <a:ea typeface="+mn-ea"/>
                <a:cs typeface="Arial" charset="0"/>
              </a:rPr>
              <a:t>CHIA will post a data submission manual and Excel reporting workbooks to its website</a:t>
            </a:r>
          </a:p>
          <a:p>
            <a:pPr marL="742950" lvl="1" indent="-285750" defTabSz="914400" fontAlgn="auto">
              <a:spcBef>
                <a:spcPts val="0"/>
              </a:spcBef>
              <a:spcAft>
                <a:spcPts val="0"/>
              </a:spcAft>
              <a:buFont typeface="Wingdings" panose="05000000000000000000" pitchFamily="2" charset="2"/>
              <a:buChar char="q"/>
              <a:defRPr/>
            </a:pPr>
            <a:r>
              <a:rPr lang="en-US" sz="1800" dirty="0">
                <a:solidFill>
                  <a:prstClr val="white">
                    <a:lumMod val="85000"/>
                  </a:prstClr>
                </a:solidFill>
                <a:ea typeface="+mn-ea"/>
                <a:cs typeface="Arial" charset="0"/>
              </a:rPr>
              <a:t>Will still notify responsible payers through liaisons </a:t>
            </a:r>
          </a:p>
          <a:p>
            <a:pPr defTabSz="914400" fontAlgn="auto">
              <a:spcBef>
                <a:spcPts val="0"/>
              </a:spcBef>
              <a:spcAft>
                <a:spcPts val="0"/>
              </a:spcAft>
              <a:defRPr/>
            </a:pPr>
            <a:endParaRPr lang="en-US" sz="1800" dirty="0">
              <a:solidFill>
                <a:prstClr val="white">
                  <a:lumMod val="85000"/>
                </a:prstClr>
              </a:solidFill>
              <a:ea typeface="+mn-ea"/>
              <a:cs typeface="Arial" charset="0"/>
            </a:endParaRPr>
          </a:p>
          <a:p>
            <a:pPr defTabSz="914400" fontAlgn="auto">
              <a:spcBef>
                <a:spcPts val="0"/>
              </a:spcBef>
              <a:spcAft>
                <a:spcPts val="0"/>
              </a:spcAft>
              <a:defRPr/>
            </a:pPr>
            <a:endParaRPr lang="en-US" sz="1800" dirty="0">
              <a:solidFill>
                <a:prstClr val="white">
                  <a:lumMod val="85000"/>
                </a:prstClr>
              </a:solidFill>
              <a:ea typeface="+mn-ea"/>
              <a:cs typeface="Arial" charset="0"/>
            </a:endParaRPr>
          </a:p>
          <a:p>
            <a:pPr defTabSz="914400" fontAlgn="auto">
              <a:spcBef>
                <a:spcPts val="0"/>
              </a:spcBef>
              <a:spcAft>
                <a:spcPts val="0"/>
              </a:spcAft>
              <a:defRPr/>
            </a:pPr>
            <a:r>
              <a:rPr lang="en-US" sz="1800" dirty="0">
                <a:solidFill>
                  <a:prstClr val="white">
                    <a:lumMod val="85000"/>
                  </a:prstClr>
                </a:solidFill>
                <a:ea typeface="+mn-ea"/>
                <a:cs typeface="Arial" charset="0"/>
              </a:rPr>
              <a:t>PMPM Verification Cover Sheet</a:t>
            </a:r>
          </a:p>
          <a:p>
            <a:pPr marL="285750" indent="-285750" defTabSz="914400" fontAlgn="auto">
              <a:spcBef>
                <a:spcPts val="0"/>
              </a:spcBef>
              <a:spcAft>
                <a:spcPts val="0"/>
              </a:spcAft>
              <a:buFont typeface="Wingdings" panose="05000000000000000000" pitchFamily="2" charset="2"/>
              <a:buChar char="Ø"/>
              <a:defRPr/>
            </a:pPr>
            <a:r>
              <a:rPr lang="en-US" sz="1800" dirty="0">
                <a:solidFill>
                  <a:prstClr val="white">
                    <a:lumMod val="85000"/>
                  </a:prstClr>
                </a:solidFill>
                <a:ea typeface="+mn-ea"/>
                <a:cs typeface="Arial" charset="0"/>
              </a:rPr>
              <a:t>Certain key PMPM figures will auto-populate based on entered data</a:t>
            </a:r>
          </a:p>
          <a:p>
            <a:pPr marL="285750" indent="-285750" defTabSz="914400" fontAlgn="auto">
              <a:spcBef>
                <a:spcPts val="0"/>
              </a:spcBef>
              <a:spcAft>
                <a:spcPts val="0"/>
              </a:spcAft>
              <a:buFont typeface="Wingdings" panose="05000000000000000000" pitchFamily="2" charset="2"/>
              <a:buChar char="Ø"/>
              <a:defRPr/>
            </a:pPr>
            <a:r>
              <a:rPr lang="en-US" sz="1800" dirty="0">
                <a:solidFill>
                  <a:prstClr val="white">
                    <a:lumMod val="85000"/>
                  </a:prstClr>
                </a:solidFill>
                <a:ea typeface="+mn-ea"/>
                <a:cs typeface="Arial" charset="0"/>
              </a:rPr>
              <a:t>Will simplify payer quality checking process, reducing the need for resubmissions</a:t>
            </a:r>
          </a:p>
          <a:p>
            <a:pPr defTabSz="914400" fontAlgn="auto">
              <a:spcBef>
                <a:spcPts val="0"/>
              </a:spcBef>
              <a:spcAft>
                <a:spcPts val="0"/>
              </a:spcAft>
              <a:defRPr/>
            </a:pPr>
            <a:endParaRPr lang="en-US" sz="1800" dirty="0">
              <a:solidFill>
                <a:prstClr val="white">
                  <a:lumMod val="85000"/>
                </a:prstClr>
              </a:solidFill>
              <a:ea typeface="+mn-ea"/>
              <a:cs typeface="Arial" charset="0"/>
            </a:endParaRPr>
          </a:p>
          <a:p>
            <a:pPr defTabSz="914400" fontAlgn="auto">
              <a:spcBef>
                <a:spcPts val="0"/>
              </a:spcBef>
              <a:spcAft>
                <a:spcPts val="0"/>
              </a:spcAft>
              <a:defRPr/>
            </a:pPr>
            <a:endParaRPr lang="en-US" sz="1800" dirty="0">
              <a:solidFill>
                <a:prstClr val="white">
                  <a:lumMod val="85000"/>
                </a:prstClr>
              </a:solidFill>
              <a:ea typeface="+mn-ea"/>
              <a:cs typeface="Arial" charset="0"/>
            </a:endParaRPr>
          </a:p>
          <a:p>
            <a:pPr defTabSz="914400" fontAlgn="auto">
              <a:spcBef>
                <a:spcPts val="0"/>
              </a:spcBef>
              <a:spcAft>
                <a:spcPts val="0"/>
              </a:spcAft>
              <a:defRPr/>
            </a:pPr>
            <a:r>
              <a:rPr lang="en-US" sz="1800" b="1" dirty="0">
                <a:solidFill>
                  <a:prstClr val="black"/>
                </a:solidFill>
                <a:ea typeface="+mn-ea"/>
                <a:cs typeface="Arial" charset="0"/>
              </a:rPr>
              <a:t>Submission Format Options</a:t>
            </a:r>
          </a:p>
          <a:p>
            <a:pPr marL="285750" indent="-285750" defTabSz="914400" fontAlgn="auto">
              <a:spcBef>
                <a:spcPts val="0"/>
              </a:spcBef>
              <a:spcAft>
                <a:spcPts val="0"/>
              </a:spcAft>
              <a:buFont typeface="Wingdings" panose="05000000000000000000" pitchFamily="2" charset="2"/>
              <a:buChar char="Ø"/>
              <a:defRPr/>
            </a:pPr>
            <a:r>
              <a:rPr lang="en-US" sz="1800" dirty="0">
                <a:solidFill>
                  <a:prstClr val="white">
                    <a:lumMod val="85000"/>
                  </a:prstClr>
                </a:solidFill>
                <a:ea typeface="+mn-ea"/>
                <a:cs typeface="Arial" charset="0"/>
              </a:rPr>
              <a:t>Option #1:  2015 Request template (similar)</a:t>
            </a:r>
          </a:p>
          <a:p>
            <a:pPr marL="285750" indent="-285750" defTabSz="914400" fontAlgn="auto">
              <a:spcBef>
                <a:spcPts val="0"/>
              </a:spcBef>
              <a:spcAft>
                <a:spcPts val="0"/>
              </a:spcAft>
              <a:buFont typeface="Wingdings" panose="05000000000000000000" pitchFamily="2" charset="2"/>
              <a:buChar char="Ø"/>
              <a:defRPr/>
            </a:pPr>
            <a:r>
              <a:rPr lang="en-US" sz="1800" dirty="0">
                <a:solidFill>
                  <a:prstClr val="black"/>
                </a:solidFill>
                <a:ea typeface="+mn-ea"/>
                <a:cs typeface="Arial" charset="0"/>
              </a:rPr>
              <a:t>Option #2 (new): Flat tables for member months, premiums, and claims reporting</a:t>
            </a:r>
          </a:p>
          <a:p>
            <a:pPr marL="0" lvl="1" defTabSz="914400" fontAlgn="auto">
              <a:spcBef>
                <a:spcPts val="0"/>
              </a:spcBef>
              <a:spcAft>
                <a:spcPts val="0"/>
              </a:spcAft>
              <a:defRPr/>
            </a:pPr>
            <a:endParaRPr lang="en-US" sz="1800" dirty="0">
              <a:solidFill>
                <a:prstClr val="black"/>
              </a:solidFill>
              <a:ea typeface="+mn-ea"/>
              <a:cs typeface="Arial" charset="0"/>
            </a:endParaRPr>
          </a:p>
          <a:p>
            <a:pPr marL="285750" indent="-285750" defTabSz="914400" fontAlgn="auto">
              <a:spcBef>
                <a:spcPts val="0"/>
              </a:spcBef>
              <a:spcAft>
                <a:spcPts val="0"/>
              </a:spcAft>
              <a:buFont typeface="Wingdings" panose="05000000000000000000" pitchFamily="2" charset="2"/>
              <a:buChar char="q"/>
              <a:defRPr/>
            </a:pPr>
            <a:endParaRPr lang="en-US" sz="1800" dirty="0">
              <a:solidFill>
                <a:prstClr val="black"/>
              </a:solidFill>
              <a:latin typeface="Calibri"/>
              <a:ea typeface="+mn-ea"/>
              <a:cs typeface="Arial" charset="0"/>
            </a:endParaRPr>
          </a:p>
          <a:p>
            <a:pPr defTabSz="914400" fontAlgn="auto">
              <a:spcBef>
                <a:spcPts val="0"/>
              </a:spcBef>
              <a:spcAft>
                <a:spcPts val="0"/>
              </a:spcAft>
              <a:defRPr/>
            </a:pPr>
            <a:endParaRPr lang="en-US" sz="1800" dirty="0">
              <a:solidFill>
                <a:prstClr val="black"/>
              </a:solidFill>
              <a:latin typeface="Calibri"/>
              <a:ea typeface="+mn-ea"/>
              <a:cs typeface="Arial" charset="0"/>
            </a:endParaRPr>
          </a:p>
        </p:txBody>
      </p:sp>
      <p:sp>
        <p:nvSpPr>
          <p:cNvPr id="17411"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Format &amp; Submission Option Enhancements</a:t>
            </a:r>
          </a:p>
        </p:txBody>
      </p:sp>
    </p:spTree>
    <p:extLst>
      <p:ext uri="{BB962C8B-B14F-4D97-AF65-F5344CB8AC3E}">
        <p14:creationId xmlns:p14="http://schemas.microsoft.com/office/powerpoint/2010/main" val="29177053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Option #2: Flat Tables</a:t>
            </a:r>
          </a:p>
        </p:txBody>
      </p:sp>
      <p:pic>
        <p:nvPicPr>
          <p:cNvPr id="1843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600200"/>
            <a:ext cx="8858250" cy="1114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43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725" y="3352800"/>
            <a:ext cx="8286750" cy="2543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437" name="TextBox 1"/>
          <p:cNvSpPr txBox="1">
            <a:spLocks noChangeArrowheads="1"/>
          </p:cNvSpPr>
          <p:nvPr/>
        </p:nvSpPr>
        <p:spPr bwMode="auto">
          <a:xfrm>
            <a:off x="304800" y="3048000"/>
            <a:ext cx="259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800" b="1" smtClean="0">
                <a:solidFill>
                  <a:prstClr val="black"/>
                </a:solidFill>
                <a:ea typeface="+mn-ea"/>
                <a:cs typeface="Arial" charset="0"/>
              </a:rPr>
              <a:t>Submission Guidelines:</a:t>
            </a:r>
          </a:p>
        </p:txBody>
      </p:sp>
      <p:sp>
        <p:nvSpPr>
          <p:cNvPr id="18438" name="TextBox 6"/>
          <p:cNvSpPr txBox="1">
            <a:spLocks noChangeArrowheads="1"/>
          </p:cNvSpPr>
          <p:nvPr/>
        </p:nvSpPr>
        <p:spPr bwMode="auto">
          <a:xfrm>
            <a:off x="304800" y="1143000"/>
            <a:ext cx="259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800" b="1" smtClean="0">
                <a:solidFill>
                  <a:prstClr val="black"/>
                </a:solidFill>
                <a:ea typeface="+mn-ea"/>
                <a:cs typeface="Arial" charset="0"/>
              </a:rPr>
              <a:t>Submission Format:</a:t>
            </a:r>
          </a:p>
        </p:txBody>
      </p:sp>
      <p:sp>
        <p:nvSpPr>
          <p:cNvPr id="18439" name="TextBox 3"/>
          <p:cNvSpPr txBox="1">
            <a:spLocks noChangeArrowheads="1"/>
          </p:cNvSpPr>
          <p:nvPr/>
        </p:nvSpPr>
        <p:spPr bwMode="auto">
          <a:xfrm rot="-1066882">
            <a:off x="3671888" y="2587625"/>
            <a:ext cx="20907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5400" b="1" smtClean="0">
                <a:solidFill>
                  <a:srgbClr val="FF0000"/>
                </a:solidFill>
                <a:ea typeface="+mn-ea"/>
                <a:cs typeface="Arial" charset="0"/>
              </a:rPr>
              <a:t>DRAFT</a:t>
            </a:r>
          </a:p>
        </p:txBody>
      </p:sp>
    </p:spTree>
    <p:extLst>
      <p:ext uri="{BB962C8B-B14F-4D97-AF65-F5344CB8AC3E}">
        <p14:creationId xmlns:p14="http://schemas.microsoft.com/office/powerpoint/2010/main" val="24068364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Timeline</a:t>
            </a:r>
          </a:p>
        </p:txBody>
      </p:sp>
      <p:graphicFrame>
        <p:nvGraphicFramePr>
          <p:cNvPr id="4" name="Table 3"/>
          <p:cNvGraphicFramePr>
            <a:graphicFrameLocks noGrp="1"/>
          </p:cNvGraphicFramePr>
          <p:nvPr/>
        </p:nvGraphicFramePr>
        <p:xfrm>
          <a:off x="381000" y="1905000"/>
          <a:ext cx="8656638" cy="3648075"/>
        </p:xfrm>
        <a:graphic>
          <a:graphicData uri="http://schemas.openxmlformats.org/drawingml/2006/table">
            <a:tbl>
              <a:tblPr firstRow="1" bandRow="1">
                <a:tableStyleId>{5940675A-B579-460E-94D1-54222C63F5DA}</a:tableStyleId>
              </a:tblPr>
              <a:tblGrid>
                <a:gridCol w="1752726"/>
                <a:gridCol w="1828931"/>
                <a:gridCol w="1676520"/>
                <a:gridCol w="152411"/>
                <a:gridCol w="1524109"/>
                <a:gridCol w="116863"/>
                <a:gridCol w="1605078"/>
              </a:tblGrid>
              <a:tr h="901070">
                <a:tc>
                  <a:txBody>
                    <a:bodyPr/>
                    <a:lstStyle/>
                    <a:p>
                      <a:pPr algn="ctr"/>
                      <a:r>
                        <a:rPr lang="en-US" sz="1800" b="1" dirty="0" smtClean="0"/>
                        <a:t>Jan. 2016</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Feb. 2016</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March 2016</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smtClean="0"/>
                        <a:t>April</a:t>
                      </a:r>
                      <a:r>
                        <a:rPr lang="en-US" sz="1800" b="1" baseline="0" dirty="0" smtClean="0"/>
                        <a:t> 2016</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800" b="1" dirty="0"/>
                    </a:p>
                  </a:txBody>
                  <a:tcPr marL="91455" marR="91455" marT="45717" marB="45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smtClean="0"/>
                        <a:t>May 2016</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800" b="1" dirty="0"/>
                    </a:p>
                  </a:txBody>
                  <a:tcPr marL="91455" marR="91455" marT="45717" marB="45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9448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mn-lt"/>
                          <a:ea typeface="+mn-ea"/>
                          <a:cs typeface="+mn-cs"/>
                        </a:rPr>
                        <a:t>Draft Data Submission Manual distributed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(late January)</a:t>
                      </a: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mn-lt"/>
                          <a:ea typeface="+mn-ea"/>
                          <a:cs typeface="+mn-cs"/>
                        </a:rPr>
                        <a:t>Finalized Data Submission Manual posted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(mid February)</a:t>
                      </a: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gridSpan="5">
                  <a:txBody>
                    <a:bodyPr/>
                    <a:lstStyle/>
                    <a:p>
                      <a:endParaRPr lang="en-US" sz="180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01070">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solidFill>
                          <a:schemeClr val="tx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solidFill>
                          <a:schemeClr val="tx1"/>
                        </a:solidFill>
                      </a:endParaRPr>
                    </a:p>
                  </a:txBody>
                  <a:tcPr marL="91455" marR="91455" marT="45717" marB="45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n-US" sz="1400" b="1" dirty="0" smtClean="0">
                          <a:solidFill>
                            <a:schemeClr val="bg1"/>
                          </a:solidFill>
                        </a:rPr>
                        <a:t>Payer TAG</a:t>
                      </a:r>
                      <a:r>
                        <a:rPr lang="en-US" sz="1400" b="1" baseline="0" dirty="0" smtClean="0">
                          <a:solidFill>
                            <a:schemeClr val="bg1"/>
                          </a:solidFill>
                        </a:rPr>
                        <a:t> </a:t>
                      </a:r>
                      <a:r>
                        <a:rPr lang="en-US" sz="1400" b="1" dirty="0" smtClean="0">
                          <a:solidFill>
                            <a:schemeClr val="bg1"/>
                          </a:solidFill>
                        </a:rPr>
                        <a:t>#1</a:t>
                      </a:r>
                    </a:p>
                    <a:p>
                      <a:pPr algn="ctr"/>
                      <a:r>
                        <a:rPr lang="en-US" sz="1400" b="0" dirty="0" smtClean="0">
                          <a:solidFill>
                            <a:schemeClr val="bg1"/>
                          </a:solidFill>
                        </a:rPr>
                        <a:t>(March</a:t>
                      </a:r>
                      <a:r>
                        <a:rPr lang="en-US" sz="1400" b="0" baseline="0" dirty="0" smtClean="0">
                          <a:solidFill>
                            <a:schemeClr val="bg1"/>
                          </a:solidFill>
                        </a:rPr>
                        <a:t> 8</a:t>
                      </a:r>
                      <a:r>
                        <a:rPr lang="en-US" sz="1400" b="0" baseline="30000" dirty="0" smtClean="0">
                          <a:solidFill>
                            <a:schemeClr val="bg1"/>
                          </a:solidFill>
                        </a:rPr>
                        <a:t>th</a:t>
                      </a:r>
                      <a:r>
                        <a:rPr lang="en-US" sz="1400" b="0" baseline="0" dirty="0" smtClean="0">
                          <a:solidFill>
                            <a:schemeClr val="bg1"/>
                          </a:solidFill>
                        </a:rPr>
                        <a:t>)</a:t>
                      </a:r>
                      <a:endParaRPr lang="en-US" sz="1400" b="0" dirty="0" smtClean="0">
                        <a:solidFill>
                          <a:schemeClr val="bg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lang="en-US"/>
                    </a:p>
                  </a:txBody>
                  <a:tcPr/>
                </a:tc>
                <a:tc gridSpan="2">
                  <a:txBody>
                    <a:bodyPr/>
                    <a:lstStyle/>
                    <a:p>
                      <a:pPr algn="ctr"/>
                      <a:r>
                        <a:rPr lang="en-US" sz="1400" b="1" dirty="0" smtClean="0">
                          <a:solidFill>
                            <a:schemeClr val="bg1"/>
                          </a:solidFill>
                        </a:rPr>
                        <a:t>Payer TAG</a:t>
                      </a:r>
                      <a:r>
                        <a:rPr lang="en-US" sz="1400" b="1" baseline="0" dirty="0" smtClean="0">
                          <a:solidFill>
                            <a:schemeClr val="bg1"/>
                          </a:solidFill>
                        </a:rPr>
                        <a:t> </a:t>
                      </a:r>
                      <a:r>
                        <a:rPr lang="en-US" sz="1400" b="1" dirty="0" smtClean="0">
                          <a:solidFill>
                            <a:schemeClr val="bg1"/>
                          </a:solidFill>
                        </a:rPr>
                        <a:t>#2</a:t>
                      </a:r>
                    </a:p>
                    <a:p>
                      <a:pPr algn="ctr"/>
                      <a:r>
                        <a:rPr lang="en-US" sz="1400" b="0" dirty="0" smtClean="0">
                          <a:solidFill>
                            <a:schemeClr val="bg1"/>
                          </a:solidFill>
                        </a:rPr>
                        <a:t>(April 12</a:t>
                      </a:r>
                      <a:r>
                        <a:rPr lang="en-US" sz="1400" b="0" baseline="30000" dirty="0" smtClean="0">
                          <a:solidFill>
                            <a:schemeClr val="bg1"/>
                          </a:solidFill>
                        </a:rPr>
                        <a:t>th</a:t>
                      </a:r>
                      <a:r>
                        <a:rPr lang="en-US" sz="1400" b="0" dirty="0" smtClean="0">
                          <a:solidFill>
                            <a:schemeClr val="bg1"/>
                          </a:solidFill>
                        </a:rPr>
                        <a:t>)</a:t>
                      </a: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lang="en-US"/>
                    </a:p>
                  </a:txBody>
                  <a:tcPr/>
                </a:tc>
                <a:tc>
                  <a:txBody>
                    <a:bodyPr/>
                    <a:lstStyle/>
                    <a:p>
                      <a:endParaRPr lang="en-US" sz="180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901070">
                <a:tc gridSpan="6">
                  <a:txBody>
                    <a:bodyPr/>
                    <a:lstStyle/>
                    <a:p>
                      <a:pPr algn="ctr"/>
                      <a:endParaRPr lang="en-US" sz="140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sz="1800" dirty="0"/>
                    </a:p>
                  </a:txBody>
                  <a:tcPr marL="91455" marR="91455" marT="45717" marB="45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sz="1800" dirty="0"/>
                    </a:p>
                  </a:txBody>
                  <a:tcPr marL="91455" marR="91455" marT="45717" marB="45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r>
                        <a:rPr lang="en-US" sz="1400" b="1" dirty="0" smtClean="0">
                          <a:solidFill>
                            <a:schemeClr val="bg1"/>
                          </a:solidFill>
                        </a:rPr>
                        <a:t>Submissions</a:t>
                      </a:r>
                      <a:r>
                        <a:rPr lang="en-US" sz="1400" b="1" baseline="0" dirty="0" smtClean="0">
                          <a:solidFill>
                            <a:schemeClr val="bg1"/>
                          </a:solidFill>
                        </a:rPr>
                        <a:t> Due</a:t>
                      </a:r>
                    </a:p>
                    <a:p>
                      <a:pPr algn="ctr"/>
                      <a:r>
                        <a:rPr lang="en-US" sz="1400" b="0" baseline="0" dirty="0" smtClean="0">
                          <a:solidFill>
                            <a:schemeClr val="bg1"/>
                          </a:solidFill>
                        </a:rPr>
                        <a:t>(May 10</a:t>
                      </a:r>
                      <a:r>
                        <a:rPr lang="en-US" sz="1400" b="0" baseline="30000" dirty="0" smtClean="0">
                          <a:solidFill>
                            <a:schemeClr val="bg1"/>
                          </a:solidFill>
                        </a:rPr>
                        <a:t>th</a:t>
                      </a:r>
                      <a:r>
                        <a:rPr lang="en-US" sz="1400" b="0" baseline="0" dirty="0" smtClean="0">
                          <a:solidFill>
                            <a:schemeClr val="bg1"/>
                          </a:solidFill>
                        </a:rPr>
                        <a:t>)</a:t>
                      </a:r>
                      <a:endParaRPr lang="en-US" sz="1400" b="0" dirty="0" smtClean="0">
                        <a:solidFill>
                          <a:schemeClr val="bg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bl>
          </a:graphicData>
        </a:graphic>
      </p:graphicFrame>
    </p:spTree>
    <p:extLst>
      <p:ext uri="{BB962C8B-B14F-4D97-AF65-F5344CB8AC3E}">
        <p14:creationId xmlns:p14="http://schemas.microsoft.com/office/powerpoint/2010/main" val="7760402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p:txBody>
          <a:bodyPr/>
          <a:lstStyle/>
          <a:p>
            <a:pPr marL="0" indent="0" algn="ctr">
              <a:buFont typeface="Arial" charset="0"/>
              <a:buNone/>
            </a:pPr>
            <a:endParaRPr lang="en-US" altLang="en-US" sz="4800" b="1" smtClean="0">
              <a:solidFill>
                <a:schemeClr val="tx2"/>
              </a:solidFill>
            </a:endParaRPr>
          </a:p>
          <a:p>
            <a:pPr marL="0" indent="0" algn="ctr">
              <a:buFont typeface="Arial" charset="0"/>
              <a:buNone/>
            </a:pPr>
            <a:r>
              <a:rPr lang="en-US" altLang="en-US" sz="4800" b="1" smtClean="0">
                <a:solidFill>
                  <a:schemeClr val="tx2"/>
                </a:solidFill>
              </a:rPr>
              <a:t>Enrollment Trends</a:t>
            </a:r>
          </a:p>
        </p:txBody>
      </p:sp>
    </p:spTree>
    <p:extLst>
      <p:ext uri="{BB962C8B-B14F-4D97-AF65-F5344CB8AC3E}">
        <p14:creationId xmlns:p14="http://schemas.microsoft.com/office/powerpoint/2010/main" val="42044993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defRPr/>
            </a:pPr>
            <a:r>
              <a:rPr lang="en-US" sz="3000" b="1" dirty="0" smtClean="0">
                <a:latin typeface="+mn-lt"/>
              </a:rPr>
              <a:t>Thank You</a:t>
            </a:r>
            <a:endParaRPr lang="en-US" sz="3000" b="1" dirty="0">
              <a:latin typeface="+mn-lt"/>
            </a:endParaRPr>
          </a:p>
        </p:txBody>
      </p:sp>
      <p:sp>
        <p:nvSpPr>
          <p:cNvPr id="21507" name="Content Placeholder 2"/>
          <p:cNvSpPr>
            <a:spLocks noGrp="1"/>
          </p:cNvSpPr>
          <p:nvPr>
            <p:ph idx="1"/>
          </p:nvPr>
        </p:nvSpPr>
        <p:spPr>
          <a:xfrm>
            <a:off x="457200" y="1447800"/>
            <a:ext cx="8229600" cy="4525963"/>
          </a:xfrm>
        </p:spPr>
        <p:txBody>
          <a:bodyPr/>
          <a:lstStyle/>
          <a:p>
            <a:pPr marL="0" indent="0">
              <a:buFont typeface="Arial" charset="0"/>
              <a:buNone/>
            </a:pPr>
            <a:r>
              <a:rPr lang="en-US" altLang="en-US" sz="2800" smtClean="0"/>
              <a:t>Payer support is critical to ensuring accurate, timely enrollment data reporting.</a:t>
            </a:r>
          </a:p>
          <a:p>
            <a:pPr marL="0" indent="0">
              <a:buFont typeface="Arial" charset="0"/>
              <a:buNone/>
            </a:pPr>
            <a:endParaRPr lang="en-US" altLang="en-US" sz="2800" smtClean="0"/>
          </a:p>
          <a:p>
            <a:pPr marL="0" indent="0">
              <a:buFont typeface="Arial" charset="0"/>
              <a:buNone/>
            </a:pPr>
            <a:r>
              <a:rPr lang="en-US" altLang="en-US" sz="2800" smtClean="0"/>
              <a:t>Membership verified through Enrollment Trends (Massachusetts residents with primary, medical coverage) will also serve as the foundation for claims-based reporting.</a:t>
            </a:r>
          </a:p>
          <a:p>
            <a:pPr marL="0" indent="0">
              <a:buFont typeface="Arial" charset="0"/>
              <a:buNone/>
            </a:pPr>
            <a:endParaRPr lang="en-US" altLang="en-US" sz="2800" smtClean="0"/>
          </a:p>
          <a:p>
            <a:pPr marL="0" indent="0">
              <a:buFont typeface="Arial" charset="0"/>
              <a:buNone/>
            </a:pPr>
            <a:endParaRPr lang="en-US" altLang="en-US" sz="2800" smtClean="0"/>
          </a:p>
          <a:p>
            <a:pPr marL="0" indent="0">
              <a:buFont typeface="Arial" charset="0"/>
              <a:buNone/>
            </a:pPr>
            <a:endParaRPr lang="en-US" altLang="en-US" sz="2800" smtClean="0"/>
          </a:p>
          <a:p>
            <a:pPr marL="0" indent="0">
              <a:buFont typeface="Arial" charset="0"/>
              <a:buNone/>
            </a:pPr>
            <a:endParaRPr lang="en-US" altLang="en-US" sz="2800" smtClean="0"/>
          </a:p>
        </p:txBody>
      </p:sp>
    </p:spTree>
    <p:extLst>
      <p:ext uri="{BB962C8B-B14F-4D97-AF65-F5344CB8AC3E}">
        <p14:creationId xmlns:p14="http://schemas.microsoft.com/office/powerpoint/2010/main" val="37291489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algn="l"/>
            <a:r>
              <a:rPr lang="en-US" altLang="en-US" sz="3000" b="1" smtClean="0"/>
              <a:t>Enrollment Trends Reporting (Preview)</a:t>
            </a:r>
          </a:p>
        </p:txBody>
      </p:sp>
      <p:sp>
        <p:nvSpPr>
          <p:cNvPr id="3" name="Content Placeholder 2"/>
          <p:cNvSpPr>
            <a:spLocks noGrp="1"/>
          </p:cNvSpPr>
          <p:nvPr>
            <p:ph idx="1"/>
          </p:nvPr>
        </p:nvSpPr>
        <p:spPr>
          <a:xfrm>
            <a:off x="457200" y="1600200"/>
            <a:ext cx="4267200" cy="4525963"/>
          </a:xfrm>
        </p:spPr>
        <p:txBody>
          <a:bodyPr/>
          <a:lstStyle/>
          <a:p>
            <a:pPr marL="0" indent="0">
              <a:buFont typeface="Arial" charset="0"/>
              <a:buNone/>
              <a:defRPr/>
            </a:pPr>
            <a:r>
              <a:rPr lang="en-US" dirty="0" smtClean="0"/>
              <a:t>January 2016 Release:</a:t>
            </a:r>
          </a:p>
          <a:p>
            <a:pPr>
              <a:defRPr/>
            </a:pPr>
            <a:r>
              <a:rPr lang="en-US" sz="2800" dirty="0" smtClean="0"/>
              <a:t>Report</a:t>
            </a:r>
          </a:p>
          <a:p>
            <a:pPr>
              <a:defRPr/>
            </a:pPr>
            <a:r>
              <a:rPr lang="en-US" sz="2800" dirty="0" smtClean="0"/>
              <a:t>Databook</a:t>
            </a:r>
          </a:p>
          <a:p>
            <a:pPr>
              <a:defRPr/>
            </a:pPr>
            <a:r>
              <a:rPr lang="en-US" sz="2800" dirty="0" smtClean="0"/>
              <a:t>Technical Notes</a:t>
            </a:r>
          </a:p>
          <a:p>
            <a:pPr>
              <a:defRPr/>
            </a:pPr>
            <a:r>
              <a:rPr lang="en-US" sz="2800" dirty="0" smtClean="0"/>
              <a:t>Programming Code</a:t>
            </a:r>
            <a:endParaRPr lang="en-US" sz="2800" dirty="0"/>
          </a:p>
        </p:txBody>
      </p:sp>
      <p:sp>
        <p:nvSpPr>
          <p:cNvPr id="22532" name="TextBox 3"/>
          <p:cNvSpPr txBox="1">
            <a:spLocks noChangeArrowheads="1"/>
          </p:cNvSpPr>
          <p:nvPr/>
        </p:nvSpPr>
        <p:spPr bwMode="auto">
          <a:xfrm>
            <a:off x="5605463" y="1139825"/>
            <a:ext cx="2955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defTabSz="914400" eaLnBrk="1" hangingPunct="1">
              <a:spcBef>
                <a:spcPct val="0"/>
              </a:spcBef>
              <a:buFontTx/>
              <a:buNone/>
            </a:pPr>
            <a:r>
              <a:rPr lang="en-US" altLang="en-US" sz="1400" b="1" smtClean="0">
                <a:solidFill>
                  <a:prstClr val="black"/>
                </a:solidFill>
                <a:ea typeface="+mn-ea"/>
                <a:cs typeface="Arial" charset="0"/>
              </a:rPr>
              <a:t>Total Massachusetts Enrollment</a:t>
            </a:r>
          </a:p>
          <a:p>
            <a:pPr algn="ctr" defTabSz="914400" eaLnBrk="1" hangingPunct="1">
              <a:spcBef>
                <a:spcPct val="0"/>
              </a:spcBef>
              <a:buFontTx/>
              <a:buNone/>
            </a:pPr>
            <a:r>
              <a:rPr lang="en-US" altLang="en-US" sz="1400" smtClean="0">
                <a:solidFill>
                  <a:prstClr val="black"/>
                </a:solidFill>
                <a:ea typeface="+mn-ea"/>
                <a:cs typeface="Arial" charset="0"/>
              </a:rPr>
              <a:t>(March 2014 – September 2015)</a:t>
            </a:r>
          </a:p>
        </p:txBody>
      </p:sp>
      <p:grpSp>
        <p:nvGrpSpPr>
          <p:cNvPr id="22533" name="Group 1"/>
          <p:cNvGrpSpPr>
            <a:grpSpLocks/>
          </p:cNvGrpSpPr>
          <p:nvPr/>
        </p:nvGrpSpPr>
        <p:grpSpPr bwMode="auto">
          <a:xfrm>
            <a:off x="5181600" y="1631950"/>
            <a:ext cx="3803650" cy="5194300"/>
            <a:chOff x="5181600" y="1631950"/>
            <a:chExt cx="3803650" cy="5194300"/>
          </a:xfrm>
        </p:grpSpPr>
        <p:pic>
          <p:nvPicPr>
            <p:cNvPr id="225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631950"/>
              <a:ext cx="3803650" cy="519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35" name="TextBox 5"/>
            <p:cNvSpPr txBox="1">
              <a:spLocks noChangeArrowheads="1"/>
            </p:cNvSpPr>
            <p:nvPr/>
          </p:nvSpPr>
          <p:spPr bwMode="auto">
            <a:xfrm rot="-1066882">
              <a:off x="6110849" y="3338843"/>
              <a:ext cx="2090637"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5400" b="1" smtClean="0">
                  <a:solidFill>
                    <a:srgbClr val="FF0000"/>
                  </a:solidFill>
                  <a:ea typeface="+mn-ea"/>
                  <a:cs typeface="Arial" charset="0"/>
                </a:rPr>
                <a:t>DRAFT</a:t>
              </a:r>
            </a:p>
          </p:txBody>
        </p:sp>
      </p:grpSp>
    </p:spTree>
    <p:extLst>
      <p:ext uri="{BB962C8B-B14F-4D97-AF65-F5344CB8AC3E}">
        <p14:creationId xmlns:p14="http://schemas.microsoft.com/office/powerpoint/2010/main" val="36449303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Enrollment Trends Timeline</a:t>
            </a:r>
          </a:p>
        </p:txBody>
      </p:sp>
      <p:graphicFrame>
        <p:nvGraphicFramePr>
          <p:cNvPr id="5" name="Table 4"/>
          <p:cNvGraphicFramePr>
            <a:graphicFrameLocks noGrp="1"/>
          </p:cNvGraphicFramePr>
          <p:nvPr/>
        </p:nvGraphicFramePr>
        <p:xfrm>
          <a:off x="430213" y="1371600"/>
          <a:ext cx="7799387" cy="3711576"/>
        </p:xfrm>
        <a:graphic>
          <a:graphicData uri="http://schemas.openxmlformats.org/drawingml/2006/table">
            <a:tbl>
              <a:tblPr firstRow="1" bandRow="1">
                <a:tableStyleId>{5940675A-B579-460E-94D1-54222C63F5DA}</a:tableStyleId>
              </a:tblPr>
              <a:tblGrid>
                <a:gridCol w="1141712"/>
                <a:gridCol w="1141712"/>
                <a:gridCol w="1141712"/>
                <a:gridCol w="1173851"/>
                <a:gridCol w="1045374"/>
                <a:gridCol w="1077513"/>
                <a:gridCol w="1077513"/>
              </a:tblGrid>
              <a:tr h="456920">
                <a:tc>
                  <a:txBody>
                    <a:bodyPr/>
                    <a:lstStyle/>
                    <a:p>
                      <a:pPr algn="ctr"/>
                      <a:r>
                        <a:rPr lang="en-US" sz="1600" b="1" dirty="0" smtClean="0"/>
                        <a:t>Jan. 2016</a:t>
                      </a:r>
                      <a:endParaRPr lang="en-US" sz="1600" b="1"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t>Feb. 2016</a:t>
                      </a:r>
                      <a:endParaRPr lang="en-US" sz="1600" b="1"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t>Mar. 2016</a:t>
                      </a:r>
                      <a:endParaRPr lang="en-US" sz="1600" b="1"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t>Apr. 2016</a:t>
                      </a:r>
                      <a:endParaRPr lang="en-US" sz="1600" b="1"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t>May 2016</a:t>
                      </a:r>
                      <a:endParaRPr lang="en-US" sz="1600" b="1"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t>June 2016</a:t>
                      </a:r>
                      <a:endParaRPr lang="en-US" sz="1600" b="1"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t>July 2016</a:t>
                      </a:r>
                      <a:endParaRPr lang="en-US" sz="1600" b="1"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84410">
                <a:tc>
                  <a:txBody>
                    <a:bodyPr/>
                    <a:lstStyle/>
                    <a:p>
                      <a:pPr algn="ctr"/>
                      <a:r>
                        <a:rPr lang="en-US" sz="1200" dirty="0" smtClean="0">
                          <a:solidFill>
                            <a:schemeClr val="bg1"/>
                          </a:solidFill>
                        </a:rPr>
                        <a:t>Reporting</a:t>
                      </a:r>
                      <a:endParaRPr lang="en-US" sz="1200" dirty="0">
                        <a:solidFill>
                          <a:schemeClr val="bg1"/>
                        </a:solidFill>
                      </a:endParaRPr>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34458">
                <a:tc gridSpan="4">
                  <a:txBody>
                    <a:bodyPr/>
                    <a:lstStyle/>
                    <a:p>
                      <a:pPr algn="ctr"/>
                      <a:r>
                        <a:rPr lang="en-US" sz="1200" dirty="0" smtClean="0"/>
                        <a:t>Work with remaining payers to fix MA APCD ME files; Validate new MA APCD fields for ongoing enrollment</a:t>
                      </a:r>
                      <a:r>
                        <a:rPr lang="en-US" sz="1200" baseline="0" dirty="0" smtClean="0"/>
                        <a:t> reporting</a:t>
                      </a: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lang="en-US"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smtClean="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algn="ct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40072">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t>March 2016 </a:t>
                      </a:r>
                    </a:p>
                    <a:p>
                      <a:pPr algn="ctr"/>
                      <a:r>
                        <a:rPr lang="en-US" sz="1200" dirty="0" smtClean="0"/>
                        <a:t>MA APCD </a:t>
                      </a:r>
                    </a:p>
                    <a:p>
                      <a:pPr algn="ctr"/>
                      <a:r>
                        <a:rPr lang="en-US" sz="1200" dirty="0" smtClean="0"/>
                        <a:t>file submissions</a:t>
                      </a: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22952">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1" dirty="0">
                        <a:solidFill>
                          <a:schemeClr val="tx1"/>
                        </a:solidFill>
                      </a:endParaRPr>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t>Supplemental reporting due (required </a:t>
                      </a:r>
                      <a:r>
                        <a:rPr lang="en-US" sz="1200" baseline="0" dirty="0" smtClean="0"/>
                        <a:t>payers)</a:t>
                      </a: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99554">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1" dirty="0">
                        <a:solidFill>
                          <a:schemeClr val="tx1"/>
                        </a:solidFill>
                      </a:endParaRPr>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n-US" sz="1200" dirty="0" smtClean="0"/>
                        <a:t>Payer data verification</a:t>
                      </a: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algn="ctr"/>
                      <a:endParaRPr lang="en-US" sz="12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3210">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solidFill>
                          <a:schemeClr val="bg1"/>
                        </a:solidFill>
                      </a:endParaRPr>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chemeClr val="bg1"/>
                        </a:solidFill>
                      </a:endParaRPr>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chemeClr val="bg1"/>
                          </a:solidFill>
                        </a:rPr>
                        <a:t>Reporting</a:t>
                      </a:r>
                      <a:endParaRPr lang="en-US" sz="1200" dirty="0">
                        <a:solidFill>
                          <a:schemeClr val="bg1"/>
                        </a:solidFill>
                      </a:endParaRPr>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r>
            </a:tbl>
          </a:graphicData>
        </a:graphic>
      </p:graphicFrame>
    </p:spTree>
    <p:extLst>
      <p:ext uri="{BB962C8B-B14F-4D97-AF65-F5344CB8AC3E}">
        <p14:creationId xmlns:p14="http://schemas.microsoft.com/office/powerpoint/2010/main" val="19834156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p:txBody>
          <a:bodyPr/>
          <a:lstStyle/>
          <a:p>
            <a:pPr marL="0" indent="0" algn="ctr">
              <a:buFont typeface="Arial" charset="0"/>
              <a:buNone/>
            </a:pPr>
            <a:endParaRPr lang="en-US" altLang="en-US" sz="4800" b="1" smtClean="0">
              <a:solidFill>
                <a:schemeClr val="tx2"/>
              </a:solidFill>
            </a:endParaRPr>
          </a:p>
          <a:p>
            <a:pPr marL="0" indent="0" algn="ctr">
              <a:buFont typeface="Arial" charset="0"/>
              <a:buNone/>
            </a:pPr>
            <a:r>
              <a:rPr lang="en-US" altLang="en-US" sz="4800" b="1" smtClean="0">
                <a:solidFill>
                  <a:schemeClr val="tx2"/>
                </a:solidFill>
              </a:rPr>
              <a:t>Medical Expenditure</a:t>
            </a:r>
          </a:p>
          <a:p>
            <a:pPr marL="0" indent="0" algn="ctr">
              <a:spcBef>
                <a:spcPct val="0"/>
              </a:spcBef>
              <a:buFont typeface="Arial" charset="0"/>
              <a:buNone/>
            </a:pPr>
            <a:r>
              <a:rPr lang="en-US" altLang="en-US" sz="4800" b="1" smtClean="0">
                <a:solidFill>
                  <a:schemeClr val="tx2"/>
                </a:solidFill>
              </a:rPr>
              <a:t>Trends</a:t>
            </a:r>
          </a:p>
        </p:txBody>
      </p:sp>
    </p:spTree>
    <p:extLst>
      <p:ext uri="{BB962C8B-B14F-4D97-AF65-F5344CB8AC3E}">
        <p14:creationId xmlns:p14="http://schemas.microsoft.com/office/powerpoint/2010/main" val="35406980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2900" y="1447800"/>
            <a:ext cx="8229600" cy="4924425"/>
          </a:xfrm>
          <a:prstGeom prst="rect">
            <a:avLst/>
          </a:prstGeom>
          <a:noFill/>
        </p:spPr>
        <p:txBody>
          <a:bodyPr>
            <a:spAutoFit/>
          </a:bodyPr>
          <a:lstStyle/>
          <a:p>
            <a:pPr marL="285750" indent="-285750" defTabSz="914400" fontAlgn="auto">
              <a:spcBef>
                <a:spcPts val="0"/>
              </a:spcBef>
              <a:spcAft>
                <a:spcPts val="1200"/>
              </a:spcAft>
              <a:buFont typeface="Arial" panose="020B0604020202020204" pitchFamily="34" charset="0"/>
              <a:buChar char="•"/>
              <a:defRPr/>
            </a:pPr>
            <a:r>
              <a:rPr lang="en-US" sz="1800" dirty="0">
                <a:solidFill>
                  <a:prstClr val="black"/>
                </a:solidFill>
                <a:latin typeface="Calibri"/>
                <a:ea typeface="+mn-ea"/>
                <a:cs typeface="Arial" charset="0"/>
              </a:rPr>
              <a:t>Enrollment Trends has produced accurate, reliable, reproducible membership data for each payer using payers’ Member Eligibility (ME) files</a:t>
            </a:r>
          </a:p>
          <a:p>
            <a:pPr marL="285750" indent="-285750" defTabSz="914400" fontAlgn="auto">
              <a:spcBef>
                <a:spcPts val="0"/>
              </a:spcBef>
              <a:spcAft>
                <a:spcPts val="1200"/>
              </a:spcAft>
              <a:buFont typeface="Arial" panose="020B0604020202020204" pitchFamily="34" charset="0"/>
              <a:buChar char="•"/>
              <a:defRPr/>
            </a:pPr>
            <a:r>
              <a:rPr lang="en-US" sz="1800" dirty="0">
                <a:solidFill>
                  <a:prstClr val="black"/>
                </a:solidFill>
                <a:latin typeface="Calibri"/>
                <a:ea typeface="+mn-ea"/>
                <a:cs typeface="Arial" charset="0"/>
              </a:rPr>
              <a:t>Next step is to assign and verify – for accuracy and completeness – those members’ medical claims, as submitted in payers’ Medical Claims (MC) files </a:t>
            </a:r>
          </a:p>
          <a:p>
            <a:pPr marL="285750" indent="-285750" defTabSz="914400" fontAlgn="auto">
              <a:spcBef>
                <a:spcPts val="0"/>
              </a:spcBef>
              <a:spcAft>
                <a:spcPts val="0"/>
              </a:spcAft>
              <a:buFont typeface="Arial" panose="020B0604020202020204" pitchFamily="34" charset="0"/>
              <a:buChar char="•"/>
              <a:defRPr/>
            </a:pPr>
            <a:endParaRPr lang="en-US" sz="1800" dirty="0">
              <a:solidFill>
                <a:prstClr val="black"/>
              </a:solidFill>
              <a:latin typeface="Calibri"/>
              <a:ea typeface="+mn-ea"/>
              <a:cs typeface="Arial" charset="0"/>
            </a:endParaRPr>
          </a:p>
          <a:p>
            <a:pPr defTabSz="914400" fontAlgn="auto">
              <a:spcBef>
                <a:spcPts val="0"/>
              </a:spcBef>
              <a:spcAft>
                <a:spcPts val="1200"/>
              </a:spcAft>
              <a:defRPr/>
            </a:pPr>
            <a:r>
              <a:rPr lang="en-US" b="1" dirty="0">
                <a:solidFill>
                  <a:prstClr val="black"/>
                </a:solidFill>
                <a:latin typeface="Calibri"/>
                <a:ea typeface="+mn-ea"/>
                <a:cs typeface="Arial" charset="0"/>
              </a:rPr>
              <a:t>Goal</a:t>
            </a:r>
          </a:p>
          <a:p>
            <a:pPr marL="285750" indent="-285750" defTabSz="914400" fontAlgn="auto">
              <a:spcBef>
                <a:spcPts val="0"/>
              </a:spcBef>
              <a:spcAft>
                <a:spcPts val="1200"/>
              </a:spcAft>
              <a:buFont typeface="Arial" panose="020B0604020202020204" pitchFamily="34" charset="0"/>
              <a:buChar char="•"/>
              <a:defRPr/>
            </a:pPr>
            <a:r>
              <a:rPr lang="en-US" sz="1800" dirty="0">
                <a:solidFill>
                  <a:prstClr val="black"/>
                </a:solidFill>
                <a:latin typeface="Calibri"/>
                <a:ea typeface="+mn-ea"/>
                <a:cs typeface="Arial" charset="0"/>
              </a:rPr>
              <a:t>To produce reliable, payer-verified per member per month (PMPM) measures of the cost of health care services for Massachusetts residents by enrollment subpopulations. For example:</a:t>
            </a:r>
          </a:p>
          <a:p>
            <a:pPr marL="1200150" lvl="2" indent="-285750" defTabSz="914400" fontAlgn="auto">
              <a:spcBef>
                <a:spcPts val="0"/>
              </a:spcBef>
              <a:spcAft>
                <a:spcPts val="1200"/>
              </a:spcAft>
              <a:buFont typeface="Wingdings" panose="05000000000000000000" pitchFamily="2" charset="2"/>
              <a:buChar char="q"/>
              <a:defRPr/>
            </a:pPr>
            <a:r>
              <a:rPr lang="en-US" sz="1600" dirty="0">
                <a:solidFill>
                  <a:prstClr val="black"/>
                </a:solidFill>
                <a:latin typeface="Calibri"/>
                <a:ea typeface="+mn-ea"/>
                <a:cs typeface="Arial" charset="0"/>
              </a:rPr>
              <a:t>Total monthly expenditures by market sector</a:t>
            </a:r>
          </a:p>
          <a:p>
            <a:pPr marL="1200150" lvl="2" indent="-285750" defTabSz="914400" fontAlgn="auto">
              <a:spcBef>
                <a:spcPts val="0"/>
              </a:spcBef>
              <a:spcAft>
                <a:spcPts val="1200"/>
              </a:spcAft>
              <a:buFont typeface="Wingdings" panose="05000000000000000000" pitchFamily="2" charset="2"/>
              <a:buChar char="q"/>
              <a:defRPr/>
            </a:pPr>
            <a:r>
              <a:rPr lang="en-US" sz="1600" dirty="0">
                <a:solidFill>
                  <a:prstClr val="black"/>
                </a:solidFill>
                <a:latin typeface="Calibri"/>
                <a:ea typeface="+mn-ea"/>
                <a:cs typeface="Arial" charset="0"/>
              </a:rPr>
              <a:t>Payer-paid PMPMs for fully-insured HMO enrollees:</a:t>
            </a:r>
            <a:endParaRPr lang="en-US" sz="1800" dirty="0">
              <a:solidFill>
                <a:prstClr val="black"/>
              </a:solidFill>
              <a:latin typeface="Calibri"/>
              <a:ea typeface="+mn-ea"/>
              <a:cs typeface="Arial" charset="0"/>
            </a:endParaRPr>
          </a:p>
          <a:p>
            <a:pPr defTabSz="914400" fontAlgn="auto">
              <a:spcBef>
                <a:spcPts val="0"/>
              </a:spcBef>
              <a:spcAft>
                <a:spcPts val="0"/>
              </a:spcAft>
              <a:defRPr/>
            </a:pPr>
            <a:endParaRPr lang="en-US" sz="1800" b="1" dirty="0">
              <a:solidFill>
                <a:prstClr val="black"/>
              </a:solidFill>
              <a:latin typeface="Calibri"/>
              <a:ea typeface="+mn-ea"/>
              <a:cs typeface="Arial" charset="0"/>
            </a:endParaRPr>
          </a:p>
          <a:p>
            <a:pPr marL="285750" indent="-285750" defTabSz="914400" fontAlgn="auto">
              <a:spcBef>
                <a:spcPts val="0"/>
              </a:spcBef>
              <a:spcAft>
                <a:spcPts val="0"/>
              </a:spcAft>
              <a:buFont typeface="Arial" panose="020B0604020202020204" pitchFamily="34" charset="0"/>
              <a:buChar char="•"/>
              <a:defRPr/>
            </a:pPr>
            <a:endParaRPr lang="en-US" sz="1800" dirty="0">
              <a:solidFill>
                <a:prstClr val="black"/>
              </a:solidFill>
              <a:latin typeface="Calibri"/>
              <a:ea typeface="+mn-ea"/>
              <a:cs typeface="Arial" charset="0"/>
            </a:endParaRPr>
          </a:p>
          <a:p>
            <a:pPr marL="285750" indent="-285750" defTabSz="914400" fontAlgn="auto">
              <a:spcBef>
                <a:spcPts val="0"/>
              </a:spcBef>
              <a:spcAft>
                <a:spcPts val="0"/>
              </a:spcAft>
              <a:buFont typeface="Arial" panose="020B0604020202020204" pitchFamily="34" charset="0"/>
              <a:buChar char="•"/>
              <a:defRPr/>
            </a:pPr>
            <a:endParaRPr lang="en-US" sz="1800" b="1" dirty="0">
              <a:solidFill>
                <a:prstClr val="black"/>
              </a:solidFill>
              <a:latin typeface="Calibri"/>
              <a:ea typeface="+mn-ea"/>
              <a:cs typeface="Arial" charset="0"/>
            </a:endParaRPr>
          </a:p>
        </p:txBody>
      </p:sp>
      <p:sp>
        <p:nvSpPr>
          <p:cNvPr id="25603"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Medical Expenditure Trends</a:t>
            </a:r>
          </a:p>
        </p:txBody>
      </p:sp>
      <p:pic>
        <p:nvPicPr>
          <p:cNvPr id="2560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5438775"/>
            <a:ext cx="6505575"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583084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600200"/>
            <a:ext cx="8229600" cy="4478338"/>
          </a:xfrm>
          <a:prstGeom prst="rect">
            <a:avLst/>
          </a:prstGeom>
          <a:noFill/>
        </p:spPr>
        <p:txBody>
          <a:bodyPr>
            <a:spAutoFit/>
          </a:bodyPr>
          <a:lstStyle/>
          <a:p>
            <a:pPr marL="285750" indent="-285750" defTabSz="914400" fontAlgn="auto">
              <a:spcBef>
                <a:spcPts val="0"/>
              </a:spcBef>
              <a:spcAft>
                <a:spcPts val="0"/>
              </a:spcAft>
              <a:buFont typeface="Arial" panose="020B0604020202020204" pitchFamily="34" charset="0"/>
              <a:buChar char="•"/>
              <a:defRPr/>
            </a:pPr>
            <a:r>
              <a:rPr lang="en-US" sz="1800" dirty="0">
                <a:solidFill>
                  <a:prstClr val="black"/>
                </a:solidFill>
                <a:latin typeface="Calibri"/>
                <a:ea typeface="+mn-ea"/>
                <a:cs typeface="Arial" charset="0"/>
              </a:rPr>
              <a:t>Payers’ Medical Claims (MC) data merged to Member Eligibility (ME) data on </a:t>
            </a:r>
            <a:r>
              <a:rPr lang="en-US" sz="1800" b="1" dirty="0">
                <a:solidFill>
                  <a:prstClr val="black"/>
                </a:solidFill>
                <a:latin typeface="Calibri"/>
                <a:ea typeface="+mn-ea"/>
                <a:cs typeface="Arial" charset="0"/>
              </a:rPr>
              <a:t>Carrier Specific Unique Member ID (ME107) </a:t>
            </a:r>
            <a:r>
              <a:rPr lang="en-US" sz="1800" dirty="0">
                <a:solidFill>
                  <a:prstClr val="black"/>
                </a:solidFill>
                <a:latin typeface="Calibri"/>
                <a:ea typeface="+mn-ea"/>
                <a:cs typeface="Arial" charset="0"/>
              </a:rPr>
              <a:t>for:</a:t>
            </a:r>
          </a:p>
          <a:p>
            <a:pPr marL="1200150" lvl="2" indent="-285750" defTabSz="914400" fontAlgn="auto">
              <a:spcBef>
                <a:spcPts val="600"/>
              </a:spcBef>
              <a:spcAft>
                <a:spcPts val="0"/>
              </a:spcAft>
              <a:buFont typeface="Wingdings" panose="05000000000000000000" pitchFamily="2" charset="2"/>
              <a:buChar char="q"/>
              <a:defRPr/>
            </a:pPr>
            <a:r>
              <a:rPr lang="en-US" sz="1800" dirty="0">
                <a:solidFill>
                  <a:prstClr val="black"/>
                </a:solidFill>
                <a:latin typeface="Calibri"/>
                <a:ea typeface="+mn-ea"/>
                <a:cs typeface="Arial" charset="0"/>
              </a:rPr>
              <a:t>The Enrollment Trends population</a:t>
            </a:r>
          </a:p>
          <a:p>
            <a:pPr marL="1200150" lvl="2" indent="-285750" defTabSz="914400" fontAlgn="auto">
              <a:spcBef>
                <a:spcPts val="600"/>
              </a:spcBef>
              <a:spcAft>
                <a:spcPts val="0"/>
              </a:spcAft>
              <a:buFont typeface="Wingdings" panose="05000000000000000000" pitchFamily="2" charset="2"/>
              <a:buChar char="q"/>
              <a:defRPr/>
            </a:pPr>
            <a:r>
              <a:rPr lang="en-US" sz="1800" dirty="0">
                <a:solidFill>
                  <a:prstClr val="black"/>
                </a:solidFill>
                <a:latin typeface="Calibri"/>
                <a:ea typeface="+mn-ea"/>
                <a:cs typeface="Arial" charset="0"/>
              </a:rPr>
              <a:t>Claims with dates of services in State Fiscal Year 2014 (July 2013 – June 2014)</a:t>
            </a:r>
          </a:p>
          <a:p>
            <a:pPr marL="1200150" lvl="2" indent="-285750" defTabSz="914400" fontAlgn="auto">
              <a:spcBef>
                <a:spcPts val="600"/>
              </a:spcBef>
              <a:spcAft>
                <a:spcPts val="0"/>
              </a:spcAft>
              <a:buFont typeface="Wingdings" panose="05000000000000000000" pitchFamily="2" charset="2"/>
              <a:buChar char="q"/>
              <a:defRPr/>
            </a:pPr>
            <a:r>
              <a:rPr lang="en-US" sz="1800" dirty="0">
                <a:solidFill>
                  <a:prstClr val="black"/>
                </a:solidFill>
                <a:latin typeface="Calibri"/>
                <a:ea typeface="+mn-ea"/>
                <a:cs typeface="Arial" charset="0"/>
              </a:rPr>
              <a:t>Run out into CY2015</a:t>
            </a:r>
          </a:p>
          <a:p>
            <a:pPr defTabSz="914400" fontAlgn="auto">
              <a:spcBef>
                <a:spcPts val="0"/>
              </a:spcBef>
              <a:spcAft>
                <a:spcPts val="0"/>
              </a:spcAft>
              <a:defRPr/>
            </a:pPr>
            <a:endParaRPr lang="en-US" sz="1800" dirty="0">
              <a:solidFill>
                <a:prstClr val="black"/>
              </a:solidFill>
              <a:latin typeface="Calibri"/>
              <a:ea typeface="+mn-ea"/>
              <a:cs typeface="Arial" charset="0"/>
            </a:endParaRPr>
          </a:p>
          <a:p>
            <a:pPr marL="285750" indent="-285750" defTabSz="914400" fontAlgn="auto">
              <a:spcBef>
                <a:spcPts val="0"/>
              </a:spcBef>
              <a:spcAft>
                <a:spcPts val="0"/>
              </a:spcAft>
              <a:buFont typeface="Arial" panose="020B0604020202020204" pitchFamily="34" charset="0"/>
              <a:buChar char="•"/>
              <a:defRPr/>
            </a:pPr>
            <a:r>
              <a:rPr lang="en-US" sz="1800" dirty="0">
                <a:solidFill>
                  <a:prstClr val="black"/>
                </a:solidFill>
                <a:latin typeface="Calibri"/>
                <a:ea typeface="+mn-ea"/>
                <a:cs typeface="Arial" charset="0"/>
              </a:rPr>
              <a:t>Analysis restricted to “final versioned” medical claims, using logic developed in partnership with payers</a:t>
            </a:r>
          </a:p>
          <a:p>
            <a:pPr marL="285750" indent="-285750" defTabSz="914400" fontAlgn="auto">
              <a:spcBef>
                <a:spcPts val="0"/>
              </a:spcBef>
              <a:spcAft>
                <a:spcPts val="0"/>
              </a:spcAft>
              <a:buFont typeface="Arial" panose="020B0604020202020204" pitchFamily="34" charset="0"/>
              <a:buChar char="•"/>
              <a:defRPr/>
            </a:pPr>
            <a:endParaRPr lang="en-US" sz="1800" dirty="0">
              <a:solidFill>
                <a:prstClr val="black"/>
              </a:solidFill>
              <a:latin typeface="Calibri"/>
              <a:ea typeface="+mn-ea"/>
              <a:cs typeface="Arial" charset="0"/>
            </a:endParaRPr>
          </a:p>
          <a:p>
            <a:pPr marL="285750" indent="-285750" defTabSz="914400" fontAlgn="auto">
              <a:spcBef>
                <a:spcPts val="0"/>
              </a:spcBef>
              <a:spcAft>
                <a:spcPts val="0"/>
              </a:spcAft>
              <a:buFont typeface="Arial" panose="020B0604020202020204" pitchFamily="34" charset="0"/>
              <a:buChar char="•"/>
              <a:defRPr/>
            </a:pPr>
            <a:r>
              <a:rPr lang="en-US" sz="1800" dirty="0">
                <a:solidFill>
                  <a:prstClr val="black"/>
                </a:solidFill>
                <a:latin typeface="Calibri"/>
                <a:ea typeface="+mn-ea"/>
                <a:cs typeface="Arial" charset="0"/>
              </a:rPr>
              <a:t>Like enrollment, claims data will be able to be aggregated and analyzed by Funding Type, Product Type, and Market Sector for commercial, MassHealth MCO, and Medicare Advantage populations.</a:t>
            </a:r>
          </a:p>
          <a:p>
            <a:pPr marL="285750" indent="-285750" defTabSz="914400" fontAlgn="auto">
              <a:spcBef>
                <a:spcPts val="0"/>
              </a:spcBef>
              <a:spcAft>
                <a:spcPts val="0"/>
              </a:spcAft>
              <a:buFont typeface="Arial" panose="020B0604020202020204" pitchFamily="34" charset="0"/>
              <a:buChar char="•"/>
              <a:defRPr/>
            </a:pPr>
            <a:endParaRPr lang="en-US" sz="1800" dirty="0">
              <a:solidFill>
                <a:prstClr val="black"/>
              </a:solidFill>
              <a:latin typeface="Calibri"/>
              <a:ea typeface="+mn-ea"/>
              <a:cs typeface="Arial" charset="0"/>
            </a:endParaRPr>
          </a:p>
          <a:p>
            <a:pPr marL="285750" indent="-285750" defTabSz="914400" fontAlgn="auto">
              <a:spcBef>
                <a:spcPts val="0"/>
              </a:spcBef>
              <a:spcAft>
                <a:spcPts val="0"/>
              </a:spcAft>
              <a:buFont typeface="Arial" panose="020B0604020202020204" pitchFamily="34" charset="0"/>
              <a:buChar char="•"/>
              <a:defRPr/>
            </a:pPr>
            <a:endParaRPr lang="en-US" sz="1800" dirty="0">
              <a:solidFill>
                <a:prstClr val="black"/>
              </a:solidFill>
              <a:latin typeface="Calibri"/>
              <a:ea typeface="+mn-ea"/>
              <a:cs typeface="Arial" charset="0"/>
            </a:endParaRPr>
          </a:p>
        </p:txBody>
      </p:sp>
      <p:sp>
        <p:nvSpPr>
          <p:cNvPr id="26627"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Methods</a:t>
            </a:r>
          </a:p>
        </p:txBody>
      </p:sp>
    </p:spTree>
    <p:extLst>
      <p:ext uri="{BB962C8B-B14F-4D97-AF65-F5344CB8AC3E}">
        <p14:creationId xmlns:p14="http://schemas.microsoft.com/office/powerpoint/2010/main" val="21296806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Housekeeping	</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Pharmacy Claims Versioning</a:t>
            </a:r>
          </a:p>
          <a:p>
            <a:endParaRPr lang="en-US" dirty="0" smtClean="0"/>
          </a:p>
          <a:p>
            <a:pPr marL="342900" indent="-342900">
              <a:buFont typeface="Arial" panose="020B0604020202020204" pitchFamily="34" charset="0"/>
              <a:buChar char="•"/>
            </a:pPr>
            <a:r>
              <a:rPr lang="en-US" dirty="0" smtClean="0"/>
              <a:t>Supplemental </a:t>
            </a:r>
            <a:r>
              <a:rPr lang="en-US" dirty="0"/>
              <a:t>Diagnosis File for Risk </a:t>
            </a:r>
            <a:r>
              <a:rPr lang="en-US" dirty="0" smtClean="0"/>
              <a:t>Adjustment</a:t>
            </a:r>
          </a:p>
          <a:p>
            <a:endParaRPr lang="en-US" dirty="0"/>
          </a:p>
          <a:p>
            <a:pPr marL="342900" indent="-342900">
              <a:buFont typeface="Arial" panose="020B0604020202020204" pitchFamily="34" charset="0"/>
              <a:buChar char="•"/>
            </a:pPr>
            <a:r>
              <a:rPr lang="en-US" dirty="0" smtClean="0"/>
              <a:t>Upcoming File Submission Deadlines</a:t>
            </a:r>
            <a:endParaRPr lang="en-US" dirty="0"/>
          </a:p>
          <a:p>
            <a:endParaRPr lang="en-US" dirty="0"/>
          </a:p>
        </p:txBody>
      </p:sp>
    </p:spTree>
    <p:extLst>
      <p:ext uri="{BB962C8B-B14F-4D97-AF65-F5344CB8AC3E}">
        <p14:creationId xmlns:p14="http://schemas.microsoft.com/office/powerpoint/2010/main" val="9822179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Methods</a:t>
            </a:r>
          </a:p>
        </p:txBody>
      </p:sp>
      <p:sp>
        <p:nvSpPr>
          <p:cNvPr id="6" name="Content Placeholder 5"/>
          <p:cNvSpPr>
            <a:spLocks noGrp="1"/>
          </p:cNvSpPr>
          <p:nvPr/>
        </p:nvSpPr>
        <p:spPr bwMode="auto">
          <a:xfrm>
            <a:off x="296863" y="3886200"/>
            <a:ext cx="86106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ctr" defTabSz="457200" rtl="0" eaLnBrk="0" fontAlgn="base" hangingPunct="0">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0" fontAlgn="base" hangingPunct="0">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Arial" charset="0"/>
                <a:cs typeface="Arial"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Arial" charset="0"/>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1200"/>
              </a:spcBef>
              <a:buFont typeface="Arial" panose="020B0604020202020204" pitchFamily="34" charset="0"/>
              <a:buChar char="•"/>
              <a:defRPr/>
            </a:pPr>
            <a:r>
              <a:rPr lang="en-US" sz="1800" dirty="0" smtClean="0">
                <a:solidFill>
                  <a:prstClr val="black"/>
                </a:solidFill>
                <a:latin typeface="Calibri"/>
              </a:rPr>
              <a:t>Working internally and with payers to understand how each payer populates these APCD fields</a:t>
            </a:r>
          </a:p>
          <a:p>
            <a:pPr algn="l">
              <a:spcBef>
                <a:spcPts val="1200"/>
              </a:spcBef>
              <a:buFont typeface="Arial" panose="020B0604020202020204" pitchFamily="34" charset="0"/>
              <a:buChar char="•"/>
              <a:defRPr/>
            </a:pPr>
            <a:r>
              <a:rPr lang="en-US" sz="1800" dirty="0" smtClean="0">
                <a:solidFill>
                  <a:prstClr val="black"/>
                </a:solidFill>
                <a:latin typeface="Calibri"/>
              </a:rPr>
              <a:t>Understanding how individual financial fields may be building blocks to total medical expenditures (PMPM)</a:t>
            </a:r>
          </a:p>
          <a:p>
            <a:pPr algn="l">
              <a:spcBef>
                <a:spcPts val="1200"/>
              </a:spcBef>
              <a:buFont typeface="Arial" panose="020B0604020202020204" pitchFamily="34" charset="0"/>
              <a:buChar char="•"/>
              <a:defRPr/>
            </a:pPr>
            <a:r>
              <a:rPr lang="en-US" sz="1800" dirty="0" smtClean="0">
                <a:solidFill>
                  <a:prstClr val="black"/>
                </a:solidFill>
                <a:latin typeface="Calibri"/>
              </a:rPr>
              <a:t>Comparing against quality control totals (e.g. Premiums Data Request, Total Medical Expenses, Milliman, HPC) to ensure completeness</a:t>
            </a:r>
          </a:p>
          <a:p>
            <a:pPr algn="l">
              <a:spcBef>
                <a:spcPts val="1200"/>
              </a:spcBef>
              <a:buFont typeface="Arial" panose="020B0604020202020204" pitchFamily="34" charset="0"/>
              <a:buChar char="•"/>
              <a:defRPr/>
            </a:pPr>
            <a:endParaRPr lang="en-US" sz="1800" dirty="0">
              <a:solidFill>
                <a:prstClr val="black"/>
              </a:solidFill>
              <a:latin typeface="Calibri"/>
            </a:endParaRPr>
          </a:p>
        </p:txBody>
      </p:sp>
      <p:pic>
        <p:nvPicPr>
          <p:cNvPr id="2765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9713" y="1447800"/>
            <a:ext cx="87249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61386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600200"/>
            <a:ext cx="8229600" cy="3232150"/>
          </a:xfrm>
          <a:prstGeom prst="rect">
            <a:avLst/>
          </a:prstGeom>
          <a:noFill/>
        </p:spPr>
        <p:txBody>
          <a:bodyPr>
            <a:spAutoFit/>
          </a:bodyPr>
          <a:lstStyle/>
          <a:p>
            <a:pPr defTabSz="914400" fontAlgn="auto">
              <a:spcBef>
                <a:spcPts val="0"/>
              </a:spcBef>
              <a:spcAft>
                <a:spcPts val="0"/>
              </a:spcAft>
              <a:defRPr/>
            </a:pPr>
            <a:r>
              <a:rPr lang="en-US" dirty="0">
                <a:solidFill>
                  <a:prstClr val="black"/>
                </a:solidFill>
                <a:latin typeface="Calibri"/>
                <a:ea typeface="+mn-ea"/>
                <a:cs typeface="Arial" charset="0"/>
              </a:rPr>
              <a:t>Payer Input Needed:</a:t>
            </a:r>
          </a:p>
          <a:p>
            <a:pPr defTabSz="914400" fontAlgn="auto">
              <a:spcBef>
                <a:spcPts val="0"/>
              </a:spcBef>
              <a:spcAft>
                <a:spcPts val="0"/>
              </a:spcAft>
              <a:defRPr/>
            </a:pPr>
            <a:endParaRPr lang="en-US" dirty="0">
              <a:solidFill>
                <a:prstClr val="black"/>
              </a:solidFill>
              <a:latin typeface="Calibri"/>
              <a:ea typeface="+mn-ea"/>
              <a:cs typeface="Arial" charset="0"/>
            </a:endParaRPr>
          </a:p>
          <a:p>
            <a:pPr marL="285750" indent="-285750" defTabSz="914400" fontAlgn="auto">
              <a:spcBef>
                <a:spcPts val="0"/>
              </a:spcBef>
              <a:spcAft>
                <a:spcPts val="0"/>
              </a:spcAft>
              <a:buFont typeface="Arial" panose="020B0604020202020204" pitchFamily="34" charset="0"/>
              <a:buChar char="•"/>
              <a:defRPr/>
            </a:pPr>
            <a:r>
              <a:rPr lang="en-US" dirty="0">
                <a:solidFill>
                  <a:prstClr val="black"/>
                </a:solidFill>
                <a:latin typeface="Calibri"/>
                <a:ea typeface="+mn-ea"/>
                <a:cs typeface="Arial" charset="0"/>
              </a:rPr>
              <a:t>Payer Financial Benchmarks</a:t>
            </a:r>
          </a:p>
          <a:p>
            <a:pPr defTabSz="914400" fontAlgn="auto">
              <a:spcBef>
                <a:spcPts val="0"/>
              </a:spcBef>
              <a:spcAft>
                <a:spcPts val="0"/>
              </a:spcAft>
              <a:defRPr/>
            </a:pPr>
            <a:endParaRPr lang="en-US" dirty="0">
              <a:solidFill>
                <a:prstClr val="black"/>
              </a:solidFill>
              <a:latin typeface="Calibri"/>
              <a:ea typeface="+mn-ea"/>
              <a:cs typeface="Arial" charset="0"/>
            </a:endParaRPr>
          </a:p>
          <a:p>
            <a:pPr marL="285750" indent="-285750" defTabSz="914400" fontAlgn="auto">
              <a:spcBef>
                <a:spcPts val="0"/>
              </a:spcBef>
              <a:spcAft>
                <a:spcPts val="0"/>
              </a:spcAft>
              <a:buFont typeface="Arial" panose="020B0604020202020204" pitchFamily="34" charset="0"/>
              <a:buChar char="•"/>
              <a:defRPr/>
            </a:pPr>
            <a:r>
              <a:rPr lang="en-US" dirty="0">
                <a:solidFill>
                  <a:prstClr val="black"/>
                </a:solidFill>
                <a:latin typeface="Calibri"/>
                <a:ea typeface="+mn-ea"/>
                <a:cs typeface="Arial" charset="0"/>
              </a:rPr>
              <a:t>MA APCD Field Assessment and Data Summary</a:t>
            </a:r>
          </a:p>
          <a:p>
            <a:pPr defTabSz="914400" fontAlgn="auto">
              <a:spcBef>
                <a:spcPts val="0"/>
              </a:spcBef>
              <a:spcAft>
                <a:spcPts val="0"/>
              </a:spcAft>
              <a:defRPr/>
            </a:pPr>
            <a:endParaRPr lang="en-US" dirty="0">
              <a:solidFill>
                <a:prstClr val="black"/>
              </a:solidFill>
              <a:latin typeface="Calibri"/>
              <a:ea typeface="+mn-ea"/>
              <a:cs typeface="Arial" charset="0"/>
            </a:endParaRPr>
          </a:p>
          <a:p>
            <a:pPr marL="285750" indent="-285750" defTabSz="914400" fontAlgn="auto">
              <a:spcBef>
                <a:spcPts val="0"/>
              </a:spcBef>
              <a:spcAft>
                <a:spcPts val="0"/>
              </a:spcAft>
              <a:buFont typeface="Arial" panose="020B0604020202020204" pitchFamily="34" charset="0"/>
              <a:buChar char="•"/>
              <a:defRPr/>
            </a:pPr>
            <a:endParaRPr lang="en-US" dirty="0">
              <a:solidFill>
                <a:prstClr val="black"/>
              </a:solidFill>
              <a:latin typeface="Calibri"/>
              <a:ea typeface="+mn-ea"/>
              <a:cs typeface="Arial" charset="0"/>
            </a:endParaRPr>
          </a:p>
          <a:p>
            <a:pPr defTabSz="914400" fontAlgn="auto">
              <a:spcBef>
                <a:spcPts val="0"/>
              </a:spcBef>
              <a:spcAft>
                <a:spcPts val="0"/>
              </a:spcAft>
              <a:defRPr/>
            </a:pPr>
            <a:endParaRPr lang="en-US" sz="1800" dirty="0">
              <a:solidFill>
                <a:prstClr val="black"/>
              </a:solidFill>
              <a:latin typeface="Calibri"/>
              <a:ea typeface="+mn-ea"/>
              <a:cs typeface="Arial" charset="0"/>
            </a:endParaRPr>
          </a:p>
          <a:p>
            <a:pPr marL="285750" indent="-285750" defTabSz="914400" fontAlgn="auto">
              <a:spcBef>
                <a:spcPts val="0"/>
              </a:spcBef>
              <a:spcAft>
                <a:spcPts val="0"/>
              </a:spcAft>
              <a:buFont typeface="Arial" panose="020B0604020202020204" pitchFamily="34" charset="0"/>
              <a:buChar char="•"/>
              <a:defRPr/>
            </a:pPr>
            <a:endParaRPr lang="en-US" sz="1800" dirty="0">
              <a:solidFill>
                <a:prstClr val="black"/>
              </a:solidFill>
              <a:latin typeface="Calibri"/>
              <a:ea typeface="+mn-ea"/>
              <a:cs typeface="Arial" charset="0"/>
            </a:endParaRPr>
          </a:p>
        </p:txBody>
      </p:sp>
      <p:sp>
        <p:nvSpPr>
          <p:cNvPr id="28675"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MA APCD Validation: Payer Partnership</a:t>
            </a:r>
          </a:p>
        </p:txBody>
      </p:sp>
    </p:spTree>
    <p:extLst>
      <p:ext uri="{BB962C8B-B14F-4D97-AF65-F5344CB8AC3E}">
        <p14:creationId xmlns:p14="http://schemas.microsoft.com/office/powerpoint/2010/main" val="13411036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447800"/>
            <a:ext cx="8229600" cy="4094163"/>
          </a:xfrm>
          <a:prstGeom prst="rect">
            <a:avLst/>
          </a:prstGeom>
          <a:noFill/>
        </p:spPr>
        <p:txBody>
          <a:bodyPr>
            <a:spAutoFit/>
          </a:bodyPr>
          <a:lstStyle/>
          <a:p>
            <a:pPr defTabSz="914400" fontAlgn="auto">
              <a:spcBef>
                <a:spcPts val="0"/>
              </a:spcBef>
              <a:spcAft>
                <a:spcPts val="0"/>
              </a:spcAft>
              <a:defRPr/>
            </a:pPr>
            <a:r>
              <a:rPr lang="en-US" sz="2000" b="1" u="sng" dirty="0">
                <a:solidFill>
                  <a:prstClr val="black"/>
                </a:solidFill>
                <a:latin typeface="Calibri"/>
                <a:ea typeface="+mn-ea"/>
                <a:cs typeface="Arial" charset="0"/>
              </a:rPr>
              <a:t>Request:</a:t>
            </a:r>
            <a:r>
              <a:rPr lang="en-US" sz="2000" b="1" dirty="0">
                <a:solidFill>
                  <a:prstClr val="black"/>
                </a:solidFill>
                <a:latin typeface="Calibri"/>
                <a:ea typeface="+mn-ea"/>
                <a:cs typeface="Arial" charset="0"/>
              </a:rPr>
              <a:t> </a:t>
            </a:r>
          </a:p>
          <a:p>
            <a:pPr defTabSz="914400" fontAlgn="auto">
              <a:spcBef>
                <a:spcPts val="0"/>
              </a:spcBef>
              <a:spcAft>
                <a:spcPts val="0"/>
              </a:spcAft>
              <a:defRPr/>
            </a:pPr>
            <a:r>
              <a:rPr lang="en-US" sz="2000" dirty="0">
                <a:solidFill>
                  <a:prstClr val="black"/>
                </a:solidFill>
                <a:latin typeface="Calibri"/>
                <a:ea typeface="+mn-ea"/>
                <a:cs typeface="Arial" charset="0"/>
              </a:rPr>
              <a:t>CHIA will send (via your payer liaison) an Excel workbook in which we will ask you to provide certain key per member per month financial values generated from your internal reporting systems.</a:t>
            </a:r>
          </a:p>
          <a:p>
            <a:pPr defTabSz="914400" fontAlgn="auto">
              <a:spcBef>
                <a:spcPts val="0"/>
              </a:spcBef>
              <a:spcAft>
                <a:spcPts val="0"/>
              </a:spcAft>
              <a:defRPr/>
            </a:pPr>
            <a:endParaRPr lang="en-US" sz="2000" dirty="0">
              <a:solidFill>
                <a:prstClr val="black"/>
              </a:solidFill>
              <a:latin typeface="Calibri"/>
              <a:ea typeface="+mn-ea"/>
              <a:cs typeface="Arial" charset="0"/>
            </a:endParaRPr>
          </a:p>
          <a:p>
            <a:pPr defTabSz="914400" fontAlgn="auto">
              <a:spcBef>
                <a:spcPts val="0"/>
              </a:spcBef>
              <a:spcAft>
                <a:spcPts val="0"/>
              </a:spcAft>
              <a:defRPr/>
            </a:pPr>
            <a:endParaRPr lang="en-US" sz="2000" b="1" u="sng" dirty="0">
              <a:solidFill>
                <a:prstClr val="black"/>
              </a:solidFill>
              <a:latin typeface="Calibri"/>
              <a:ea typeface="+mn-ea"/>
              <a:cs typeface="Arial" charset="0"/>
            </a:endParaRPr>
          </a:p>
          <a:p>
            <a:pPr defTabSz="914400" fontAlgn="auto">
              <a:spcBef>
                <a:spcPts val="0"/>
              </a:spcBef>
              <a:spcAft>
                <a:spcPts val="0"/>
              </a:spcAft>
              <a:defRPr/>
            </a:pPr>
            <a:r>
              <a:rPr lang="en-US" sz="2000" b="1" u="sng" dirty="0">
                <a:solidFill>
                  <a:prstClr val="black"/>
                </a:solidFill>
                <a:latin typeface="Calibri"/>
                <a:ea typeface="+mn-ea"/>
                <a:cs typeface="Arial" charset="0"/>
              </a:rPr>
              <a:t>Purpose:</a:t>
            </a:r>
            <a:r>
              <a:rPr lang="en-US" sz="2000" b="1" dirty="0">
                <a:solidFill>
                  <a:prstClr val="black"/>
                </a:solidFill>
                <a:latin typeface="Calibri"/>
                <a:ea typeface="+mn-ea"/>
                <a:cs typeface="Arial" charset="0"/>
              </a:rPr>
              <a:t> </a:t>
            </a:r>
          </a:p>
          <a:p>
            <a:pPr defTabSz="914400" fontAlgn="auto">
              <a:spcBef>
                <a:spcPts val="0"/>
              </a:spcBef>
              <a:spcAft>
                <a:spcPts val="0"/>
              </a:spcAft>
              <a:defRPr/>
            </a:pPr>
            <a:r>
              <a:rPr lang="en-US" sz="2000" dirty="0">
                <a:solidFill>
                  <a:prstClr val="black"/>
                </a:solidFill>
                <a:latin typeface="Calibri"/>
                <a:ea typeface="+mn-ea"/>
                <a:cs typeface="Arial" charset="0"/>
              </a:rPr>
              <a:t>These “benchmark” PMPMs will help CHIA verify that the PMPM figures sourced from the APCD are accurate and comprehensive.</a:t>
            </a:r>
          </a:p>
          <a:p>
            <a:pPr defTabSz="914400" fontAlgn="auto">
              <a:spcBef>
                <a:spcPts val="0"/>
              </a:spcBef>
              <a:spcAft>
                <a:spcPts val="0"/>
              </a:spcAft>
              <a:defRPr/>
            </a:pPr>
            <a:endParaRPr lang="en-US" sz="2000" dirty="0">
              <a:solidFill>
                <a:prstClr val="black"/>
              </a:solidFill>
              <a:latin typeface="Calibri"/>
              <a:ea typeface="+mn-ea"/>
              <a:cs typeface="Arial" charset="0"/>
            </a:endParaRPr>
          </a:p>
          <a:p>
            <a:pPr defTabSz="914400" fontAlgn="auto">
              <a:spcBef>
                <a:spcPts val="0"/>
              </a:spcBef>
              <a:spcAft>
                <a:spcPts val="0"/>
              </a:spcAft>
              <a:defRPr/>
            </a:pPr>
            <a:endParaRPr lang="en-US" sz="2000" b="1" u="sng" dirty="0">
              <a:solidFill>
                <a:prstClr val="black"/>
              </a:solidFill>
              <a:latin typeface="Calibri"/>
              <a:ea typeface="+mn-ea"/>
              <a:cs typeface="Arial" charset="0"/>
            </a:endParaRPr>
          </a:p>
          <a:p>
            <a:pPr defTabSz="914400" fontAlgn="auto">
              <a:spcBef>
                <a:spcPts val="0"/>
              </a:spcBef>
              <a:spcAft>
                <a:spcPts val="0"/>
              </a:spcAft>
              <a:defRPr/>
            </a:pPr>
            <a:r>
              <a:rPr lang="en-US" sz="2000" b="1" u="sng" dirty="0">
                <a:solidFill>
                  <a:prstClr val="black"/>
                </a:solidFill>
                <a:latin typeface="Calibri"/>
                <a:ea typeface="+mn-ea"/>
                <a:cs typeface="Arial" charset="0"/>
              </a:rPr>
              <a:t>Timeline:</a:t>
            </a:r>
            <a:r>
              <a:rPr lang="en-US" sz="2000" dirty="0">
                <a:solidFill>
                  <a:prstClr val="black"/>
                </a:solidFill>
                <a:latin typeface="Calibri"/>
                <a:ea typeface="+mn-ea"/>
                <a:cs typeface="Arial" charset="0"/>
              </a:rPr>
              <a:t> </a:t>
            </a:r>
          </a:p>
          <a:p>
            <a:pPr defTabSz="914400" fontAlgn="auto">
              <a:spcBef>
                <a:spcPts val="0"/>
              </a:spcBef>
              <a:spcAft>
                <a:spcPts val="0"/>
              </a:spcAft>
              <a:defRPr/>
            </a:pPr>
            <a:r>
              <a:rPr lang="en-US" sz="2000" dirty="0">
                <a:solidFill>
                  <a:prstClr val="black"/>
                </a:solidFill>
                <a:latin typeface="Calibri"/>
                <a:ea typeface="+mn-ea"/>
                <a:cs typeface="Arial" charset="0"/>
              </a:rPr>
              <a:t>Sent within the next week; return requested within 3-4 weeks.</a:t>
            </a:r>
            <a:endParaRPr lang="en-US" sz="2000" b="1" u="sng" dirty="0">
              <a:solidFill>
                <a:prstClr val="black"/>
              </a:solidFill>
              <a:latin typeface="Calibri"/>
              <a:ea typeface="+mn-ea"/>
              <a:cs typeface="Arial" charset="0"/>
            </a:endParaRPr>
          </a:p>
        </p:txBody>
      </p:sp>
      <p:sp>
        <p:nvSpPr>
          <p:cNvPr id="29699"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Payer Financial Benchmarks</a:t>
            </a:r>
          </a:p>
        </p:txBody>
      </p:sp>
    </p:spTree>
    <p:extLst>
      <p:ext uri="{BB962C8B-B14F-4D97-AF65-F5344CB8AC3E}">
        <p14:creationId xmlns:p14="http://schemas.microsoft.com/office/powerpoint/2010/main" val="29497261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Financial Benchmarks Workbook</a:t>
            </a:r>
          </a:p>
        </p:txBody>
      </p:sp>
      <p:pic>
        <p:nvPicPr>
          <p:cNvPr id="3072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362075"/>
            <a:ext cx="8886825" cy="402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0724" name="TextBox 3"/>
          <p:cNvSpPr txBox="1">
            <a:spLocks noChangeArrowheads="1"/>
          </p:cNvSpPr>
          <p:nvPr/>
        </p:nvSpPr>
        <p:spPr bwMode="auto">
          <a:xfrm rot="-1066882">
            <a:off x="3748088" y="3192463"/>
            <a:ext cx="20907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5400" b="1" smtClean="0">
                <a:solidFill>
                  <a:srgbClr val="FF0000"/>
                </a:solidFill>
                <a:ea typeface="+mn-ea"/>
                <a:cs typeface="Arial" charset="0"/>
              </a:rPr>
              <a:t>DRAFT</a:t>
            </a:r>
          </a:p>
        </p:txBody>
      </p:sp>
    </p:spTree>
    <p:extLst>
      <p:ext uri="{BB962C8B-B14F-4D97-AF65-F5344CB8AC3E}">
        <p14:creationId xmlns:p14="http://schemas.microsoft.com/office/powerpoint/2010/main" val="41350039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447800"/>
            <a:ext cx="8229600" cy="5448300"/>
          </a:xfrm>
          <a:prstGeom prst="rect">
            <a:avLst/>
          </a:prstGeom>
          <a:noFill/>
        </p:spPr>
        <p:txBody>
          <a:bodyPr>
            <a:spAutoFit/>
          </a:bodyPr>
          <a:lstStyle/>
          <a:p>
            <a:pPr defTabSz="914400" fontAlgn="auto">
              <a:spcBef>
                <a:spcPts val="0"/>
              </a:spcBef>
              <a:spcAft>
                <a:spcPts val="0"/>
              </a:spcAft>
              <a:defRPr/>
            </a:pPr>
            <a:r>
              <a:rPr lang="en-US" sz="2000" b="1" u="sng" dirty="0">
                <a:solidFill>
                  <a:prstClr val="black"/>
                </a:solidFill>
                <a:latin typeface="Calibri"/>
                <a:ea typeface="+mn-ea"/>
                <a:cs typeface="Arial" charset="0"/>
              </a:rPr>
              <a:t>Request:</a:t>
            </a:r>
            <a:endParaRPr lang="en-US" sz="2000" dirty="0">
              <a:solidFill>
                <a:prstClr val="black"/>
              </a:solidFill>
              <a:latin typeface="Calibri"/>
              <a:ea typeface="+mn-ea"/>
              <a:cs typeface="Arial" charset="0"/>
            </a:endParaRPr>
          </a:p>
          <a:p>
            <a:pPr marL="914400" lvl="1" indent="-457200" defTabSz="914400" fontAlgn="auto">
              <a:spcBef>
                <a:spcPts val="0"/>
              </a:spcBef>
              <a:spcAft>
                <a:spcPts val="0"/>
              </a:spcAft>
              <a:buFontTx/>
              <a:buAutoNum type="arabicParenR"/>
              <a:defRPr/>
            </a:pPr>
            <a:r>
              <a:rPr lang="en-US" sz="2000" dirty="0">
                <a:solidFill>
                  <a:prstClr val="black"/>
                </a:solidFill>
                <a:latin typeface="Calibri"/>
                <a:ea typeface="+mn-ea"/>
                <a:cs typeface="Arial" charset="0"/>
              </a:rPr>
              <a:t>Indicate which APCD Medical Claims (MC) financial fields your payer populates</a:t>
            </a:r>
          </a:p>
          <a:p>
            <a:pPr marL="914400" lvl="1" indent="-457200" defTabSz="914400" fontAlgn="auto">
              <a:spcBef>
                <a:spcPts val="0"/>
              </a:spcBef>
              <a:spcAft>
                <a:spcPts val="0"/>
              </a:spcAft>
              <a:buFontTx/>
              <a:buAutoNum type="arabicParenR"/>
              <a:defRPr/>
            </a:pPr>
            <a:r>
              <a:rPr lang="en-US" sz="2000" dirty="0">
                <a:solidFill>
                  <a:prstClr val="black"/>
                </a:solidFill>
                <a:latin typeface="Calibri"/>
                <a:ea typeface="+mn-ea"/>
                <a:cs typeface="Arial" charset="0"/>
              </a:rPr>
              <a:t>Briefly answer several contextual questions related to how the MC file captures medical expenditures (e.g. in relation to global payments)</a:t>
            </a:r>
          </a:p>
          <a:p>
            <a:pPr marL="914400" lvl="1" indent="-457200" defTabSz="914400" fontAlgn="auto">
              <a:spcBef>
                <a:spcPts val="0"/>
              </a:spcBef>
              <a:spcAft>
                <a:spcPts val="0"/>
              </a:spcAft>
              <a:buFontTx/>
              <a:buAutoNum type="arabicParenR"/>
              <a:defRPr/>
            </a:pPr>
            <a:r>
              <a:rPr lang="en-US" sz="2000" dirty="0">
                <a:solidFill>
                  <a:prstClr val="black"/>
                </a:solidFill>
                <a:latin typeface="Calibri"/>
                <a:ea typeface="+mn-ea"/>
                <a:cs typeface="Arial" charset="0"/>
              </a:rPr>
              <a:t>Verify that CHIA’s APCD-generated PMPM amounts are accurate</a:t>
            </a:r>
          </a:p>
          <a:p>
            <a:pPr marL="914400" lvl="1" indent="-457200" defTabSz="914400" fontAlgn="auto">
              <a:spcBef>
                <a:spcPts val="0"/>
              </a:spcBef>
              <a:spcAft>
                <a:spcPts val="0"/>
              </a:spcAft>
              <a:buFontTx/>
              <a:buAutoNum type="arabicParenR"/>
              <a:defRPr/>
            </a:pPr>
            <a:endParaRPr lang="en-US" sz="2000" dirty="0">
              <a:solidFill>
                <a:prstClr val="black"/>
              </a:solidFill>
              <a:latin typeface="Calibri"/>
              <a:ea typeface="+mn-ea"/>
              <a:cs typeface="Arial" charset="0"/>
            </a:endParaRPr>
          </a:p>
          <a:p>
            <a:pPr defTabSz="914400" fontAlgn="auto">
              <a:spcBef>
                <a:spcPts val="0"/>
              </a:spcBef>
              <a:spcAft>
                <a:spcPts val="0"/>
              </a:spcAft>
              <a:defRPr/>
            </a:pPr>
            <a:r>
              <a:rPr lang="en-US" sz="2000" b="1" u="sng" dirty="0">
                <a:solidFill>
                  <a:prstClr val="black"/>
                </a:solidFill>
                <a:latin typeface="Calibri"/>
                <a:ea typeface="+mn-ea"/>
                <a:cs typeface="Arial" charset="0"/>
              </a:rPr>
              <a:t>Purpose:</a:t>
            </a:r>
            <a:r>
              <a:rPr lang="en-US" sz="2000" dirty="0">
                <a:solidFill>
                  <a:prstClr val="black"/>
                </a:solidFill>
                <a:latin typeface="Calibri"/>
                <a:ea typeface="+mn-ea"/>
                <a:cs typeface="Arial" charset="0"/>
              </a:rPr>
              <a:t> </a:t>
            </a:r>
          </a:p>
          <a:p>
            <a:pPr defTabSz="914400" fontAlgn="auto">
              <a:spcBef>
                <a:spcPts val="0"/>
              </a:spcBef>
              <a:spcAft>
                <a:spcPts val="0"/>
              </a:spcAft>
              <a:defRPr/>
            </a:pPr>
            <a:r>
              <a:rPr lang="en-US" sz="2000" dirty="0">
                <a:solidFill>
                  <a:prstClr val="black"/>
                </a:solidFill>
                <a:latin typeface="Calibri"/>
                <a:ea typeface="+mn-ea"/>
                <a:cs typeface="Arial" charset="0"/>
              </a:rPr>
              <a:t>To ensure that CHIA knows how to use payers’ APCD data to arrive at accurate and comprehensive measures of medical expenditures.</a:t>
            </a:r>
          </a:p>
          <a:p>
            <a:pPr defTabSz="914400" fontAlgn="auto">
              <a:spcBef>
                <a:spcPts val="0"/>
              </a:spcBef>
              <a:spcAft>
                <a:spcPts val="0"/>
              </a:spcAft>
              <a:defRPr/>
            </a:pPr>
            <a:endParaRPr lang="en-US" sz="2000" dirty="0">
              <a:solidFill>
                <a:prstClr val="black"/>
              </a:solidFill>
              <a:latin typeface="Calibri"/>
              <a:ea typeface="+mn-ea"/>
              <a:cs typeface="Arial" charset="0"/>
            </a:endParaRPr>
          </a:p>
          <a:p>
            <a:pPr defTabSz="914400" fontAlgn="auto">
              <a:spcBef>
                <a:spcPts val="0"/>
              </a:spcBef>
              <a:spcAft>
                <a:spcPts val="0"/>
              </a:spcAft>
              <a:defRPr/>
            </a:pPr>
            <a:r>
              <a:rPr lang="en-US" sz="2000" b="1" u="sng" dirty="0">
                <a:solidFill>
                  <a:prstClr val="black"/>
                </a:solidFill>
                <a:latin typeface="Calibri"/>
                <a:ea typeface="+mn-ea"/>
                <a:cs typeface="Arial" charset="0"/>
              </a:rPr>
              <a:t>Timeline:</a:t>
            </a:r>
          </a:p>
          <a:p>
            <a:pPr defTabSz="914400" fontAlgn="auto">
              <a:spcBef>
                <a:spcPts val="0"/>
              </a:spcBef>
              <a:spcAft>
                <a:spcPts val="0"/>
              </a:spcAft>
              <a:defRPr/>
            </a:pPr>
            <a:r>
              <a:rPr lang="en-US" sz="2000" dirty="0">
                <a:solidFill>
                  <a:prstClr val="black"/>
                </a:solidFill>
                <a:latin typeface="Calibri"/>
                <a:ea typeface="+mn-ea"/>
                <a:cs typeface="Arial" charset="0"/>
              </a:rPr>
              <a:t>Sent two weeks after Financial Benchmarks request; return requested early to mid-March.</a:t>
            </a:r>
          </a:p>
          <a:p>
            <a:pPr defTabSz="914400" fontAlgn="auto">
              <a:spcBef>
                <a:spcPts val="0"/>
              </a:spcBef>
              <a:spcAft>
                <a:spcPts val="0"/>
              </a:spcAft>
              <a:defRPr/>
            </a:pPr>
            <a:r>
              <a:rPr lang="en-US" dirty="0">
                <a:solidFill>
                  <a:prstClr val="black"/>
                </a:solidFill>
                <a:latin typeface="Calibri"/>
                <a:ea typeface="+mn-ea"/>
                <a:cs typeface="Arial" charset="0"/>
              </a:rPr>
              <a:t> </a:t>
            </a:r>
          </a:p>
          <a:p>
            <a:pPr defTabSz="914400" fontAlgn="auto">
              <a:spcBef>
                <a:spcPts val="0"/>
              </a:spcBef>
              <a:spcAft>
                <a:spcPts val="0"/>
              </a:spcAft>
              <a:defRPr/>
            </a:pPr>
            <a:endParaRPr lang="en-US" dirty="0">
              <a:solidFill>
                <a:prstClr val="black"/>
              </a:solidFill>
              <a:latin typeface="Calibri"/>
              <a:ea typeface="+mn-ea"/>
              <a:cs typeface="Arial" charset="0"/>
            </a:endParaRPr>
          </a:p>
        </p:txBody>
      </p:sp>
      <p:sp>
        <p:nvSpPr>
          <p:cNvPr id="31747"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MA APCD Field Assessment &amp; Data Summary</a:t>
            </a:r>
          </a:p>
        </p:txBody>
      </p:sp>
    </p:spTree>
    <p:extLst>
      <p:ext uri="{BB962C8B-B14F-4D97-AF65-F5344CB8AC3E}">
        <p14:creationId xmlns:p14="http://schemas.microsoft.com/office/powerpoint/2010/main" val="39158302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MA APCD Field Assessment</a:t>
            </a:r>
          </a:p>
        </p:txBody>
      </p:sp>
      <p:pic>
        <p:nvPicPr>
          <p:cNvPr id="3277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5263" y="1143000"/>
            <a:ext cx="8739187" cy="5567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772" name="TextBox 3"/>
          <p:cNvSpPr txBox="1">
            <a:spLocks noChangeArrowheads="1"/>
          </p:cNvSpPr>
          <p:nvPr/>
        </p:nvSpPr>
        <p:spPr bwMode="auto">
          <a:xfrm>
            <a:off x="3429000" y="1524000"/>
            <a:ext cx="20907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5400" b="1" smtClean="0">
                <a:solidFill>
                  <a:srgbClr val="FF0000"/>
                </a:solidFill>
                <a:ea typeface="+mn-ea"/>
                <a:cs typeface="Arial" charset="0"/>
              </a:rPr>
              <a:t>DRAFT</a:t>
            </a:r>
          </a:p>
        </p:txBody>
      </p:sp>
    </p:spTree>
    <p:extLst>
      <p:ext uri="{BB962C8B-B14F-4D97-AF65-F5344CB8AC3E}">
        <p14:creationId xmlns:p14="http://schemas.microsoft.com/office/powerpoint/2010/main" val="26775685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MA APCD Data Summary</a:t>
            </a:r>
          </a:p>
        </p:txBody>
      </p:sp>
      <p:pic>
        <p:nvPicPr>
          <p:cNvPr id="3379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2209800"/>
            <a:ext cx="8791575" cy="3117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3796" name="TextBox 3"/>
          <p:cNvSpPr txBox="1">
            <a:spLocks noChangeArrowheads="1"/>
          </p:cNvSpPr>
          <p:nvPr/>
        </p:nvSpPr>
        <p:spPr bwMode="auto">
          <a:xfrm rot="-1066882">
            <a:off x="1233488" y="2963863"/>
            <a:ext cx="20907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5400" b="1" smtClean="0">
                <a:solidFill>
                  <a:srgbClr val="FF0000"/>
                </a:solidFill>
                <a:ea typeface="+mn-ea"/>
                <a:cs typeface="Arial" charset="0"/>
              </a:rPr>
              <a:t>DRAFT</a:t>
            </a:r>
          </a:p>
        </p:txBody>
      </p:sp>
    </p:spTree>
    <p:extLst>
      <p:ext uri="{BB962C8B-B14F-4D97-AF65-F5344CB8AC3E}">
        <p14:creationId xmlns:p14="http://schemas.microsoft.com/office/powerpoint/2010/main" val="35971507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Timeline</a:t>
            </a:r>
          </a:p>
        </p:txBody>
      </p:sp>
      <p:graphicFrame>
        <p:nvGraphicFramePr>
          <p:cNvPr id="4" name="Table 3"/>
          <p:cNvGraphicFramePr>
            <a:graphicFrameLocks noGrp="1"/>
          </p:cNvGraphicFramePr>
          <p:nvPr/>
        </p:nvGraphicFramePr>
        <p:xfrm>
          <a:off x="228600" y="1447800"/>
          <a:ext cx="8467725" cy="4389438"/>
        </p:xfrm>
        <a:graphic>
          <a:graphicData uri="http://schemas.openxmlformats.org/drawingml/2006/table">
            <a:tbl>
              <a:tblPr firstRow="1" bandRow="1">
                <a:tableStyleId>{5940675A-B579-460E-94D1-54222C63F5DA}</a:tableStyleId>
              </a:tblPr>
              <a:tblGrid>
                <a:gridCol w="457217"/>
                <a:gridCol w="304811"/>
                <a:gridCol w="116847"/>
                <a:gridCol w="721383"/>
                <a:gridCol w="157492"/>
                <a:gridCol w="492775"/>
                <a:gridCol w="457217"/>
                <a:gridCol w="1295447"/>
                <a:gridCol w="838230"/>
                <a:gridCol w="1452939"/>
                <a:gridCol w="2173367"/>
              </a:tblGrid>
              <a:tr h="731573">
                <a:tc gridSpan="3">
                  <a:txBody>
                    <a:bodyPr/>
                    <a:lstStyle/>
                    <a:p>
                      <a:pPr algn="ctr"/>
                      <a:r>
                        <a:rPr lang="en-US" sz="1800" b="1" dirty="0" smtClean="0"/>
                        <a:t>Jan. 2016</a:t>
                      </a:r>
                      <a:endParaRPr lang="en-US" sz="1800" b="1" dirty="0"/>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800" b="1"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b="1" dirty="0" smtClean="0"/>
                        <a:t>Feb. 2016</a:t>
                      </a:r>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b="1" dirty="0" smtClean="0"/>
                        <a:t>March</a:t>
                      </a:r>
                      <a:r>
                        <a:rPr lang="en-US" sz="1800" b="1" baseline="0" dirty="0" smtClean="0"/>
                        <a:t> 2016</a:t>
                      </a:r>
                      <a:endParaRPr lang="en-US" sz="1800" b="1" dirty="0" smtClean="0"/>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3">
                  <a:txBody>
                    <a:bodyPr/>
                    <a:lstStyle/>
                    <a:p>
                      <a:pPr algn="ctr"/>
                      <a:r>
                        <a:rPr lang="en-US" sz="1800" b="1" dirty="0" smtClean="0"/>
                        <a:t>Q2</a:t>
                      </a:r>
                      <a:r>
                        <a:rPr lang="en-US" sz="1800" b="1" baseline="0" dirty="0" smtClean="0"/>
                        <a:t> – Q3 2016 </a:t>
                      </a:r>
                      <a:endParaRPr lang="en-US" sz="1800" b="1" dirty="0"/>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a:r>
                        <a:rPr lang="en-US" sz="1800" b="1" dirty="0" smtClean="0"/>
                        <a:t>Q4 2016 </a:t>
                      </a:r>
                      <a:endParaRPr lang="en-US" sz="1800" b="1" dirty="0"/>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731573">
                <a:tc gridSpan="3">
                  <a:txBody>
                    <a:bodyPr/>
                    <a:lstStyle/>
                    <a:p>
                      <a:pPr algn="ctr"/>
                      <a:r>
                        <a:rPr lang="en-US" sz="1200" b="0" dirty="0" smtClean="0"/>
                        <a:t>CHIA</a:t>
                      </a:r>
                      <a:r>
                        <a:rPr lang="en-US" sz="1200" b="0" baseline="0" dirty="0" smtClean="0"/>
                        <a:t> payer data review</a:t>
                      </a:r>
                      <a:endParaRPr lang="en-US" sz="1200" b="0" dirty="0"/>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algn="ctr"/>
                      <a:endParaRPr lang="en-US" sz="1400"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gridSpan="7">
                  <a:txBody>
                    <a:bodyPr/>
                    <a:lstStyle/>
                    <a:p>
                      <a:endParaRPr lang="en-US" dirty="0"/>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1800"/>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31573">
                <a:tc>
                  <a:txBody>
                    <a:bodyPr/>
                    <a:lstStyle/>
                    <a:p>
                      <a:pPr algn="ctr"/>
                      <a:endParaRPr lang="en-US" sz="1400" b="0" dirty="0"/>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baseline="0" dirty="0" smtClean="0"/>
                        <a:t>Payer Financial Benchmark request</a:t>
                      </a:r>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US"/>
                    </a:p>
                  </a:txBody>
                  <a:tcPr/>
                </a:tc>
                <a:tc hMerge="1">
                  <a:txBody>
                    <a:bodyPr/>
                    <a:lstStyle/>
                    <a:p>
                      <a:endParaRPr lang="en-US"/>
                    </a:p>
                  </a:txBody>
                  <a:tcPr/>
                </a:tc>
                <a:tc gridSpan="6">
                  <a:txBody>
                    <a:bodyPr/>
                    <a:lstStyle/>
                    <a:p>
                      <a:endParaRPr lang="en-US" b="0" dirty="0"/>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1800" dirty="0"/>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31573">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sz="1400" b="1"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t>MA</a:t>
                      </a:r>
                      <a:r>
                        <a:rPr lang="en-US" sz="1200" b="0" baseline="0" dirty="0" smtClean="0"/>
                        <a:t> APCD Field Assessment &amp; Data Summary request</a:t>
                      </a:r>
                      <a:endParaRPr lang="en-US" sz="1200" b="0" dirty="0" smtClean="0"/>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b="0" dirty="0" smtClean="0"/>
                    </a:p>
                  </a:txBody>
                  <a:tcPr marL="91443" marR="91443"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lang="en-US"/>
                    </a:p>
                  </a:txBody>
                  <a:tcPr/>
                </a:tc>
                <a:tc hMerge="1">
                  <a:txBody>
                    <a:bodyPr/>
                    <a:lstStyle/>
                    <a:p>
                      <a:endParaRPr lang="en-US" dirty="0"/>
                    </a:p>
                  </a:txBody>
                  <a:tcPr marL="91443" marR="91443"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endParaRPr lang="en-US" dirty="0"/>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endParaRPr lang="en-US" sz="1400" dirty="0"/>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731573">
                <a:tc gridSpan="6">
                  <a:txBody>
                    <a:bodyPr/>
                    <a:lstStyle/>
                    <a:p>
                      <a:pPr algn="ctr"/>
                      <a:endParaRPr lang="en-US" sz="1400" dirty="0"/>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endParaRPr lang="en-US" sz="1400" b="0" dirty="0">
                        <a:solidFill>
                          <a:schemeClr val="bg1"/>
                        </a:solidFill>
                      </a:endParaRPr>
                    </a:p>
                  </a:txBody>
                  <a:tcPr marL="91443" marR="91443"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gridSpan="4">
                  <a:txBody>
                    <a:bodyPr/>
                    <a:lstStyle/>
                    <a:p>
                      <a:pPr algn="ctr"/>
                      <a:r>
                        <a:rPr lang="en-US" sz="1400" b="0" dirty="0" smtClean="0">
                          <a:solidFill>
                            <a:schemeClr val="bg1"/>
                          </a:solidFill>
                        </a:rPr>
                        <a:t>CHIA data</a:t>
                      </a:r>
                      <a:r>
                        <a:rPr lang="en-US" sz="1400" b="0" baseline="0" dirty="0" smtClean="0">
                          <a:solidFill>
                            <a:schemeClr val="bg1"/>
                          </a:solidFill>
                        </a:rPr>
                        <a:t> anomaly resolution and product development</a:t>
                      </a:r>
                      <a:endParaRPr lang="en-US" sz="1400" b="0" dirty="0">
                        <a:solidFill>
                          <a:schemeClr val="bg1"/>
                        </a:solidFill>
                      </a:endParaRPr>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endParaRPr lang="en-US" sz="1400" b="1" dirty="0" smtClean="0">
                        <a:solidFill>
                          <a:schemeClr val="bg1"/>
                        </a:solidFill>
                      </a:endParaRPr>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31573">
                <a:tc gridSpan="8">
                  <a:txBody>
                    <a:bodyPr/>
                    <a:lstStyle/>
                    <a:p>
                      <a:pPr algn="ctr"/>
                      <a:endParaRPr lang="en-US" sz="1400" dirty="0"/>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400"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r>
                        <a:rPr lang="en-US" sz="1400" dirty="0" smtClean="0">
                          <a:solidFill>
                            <a:schemeClr val="bg1"/>
                          </a:solidFill>
                        </a:rPr>
                        <a:t>Product preview</a:t>
                      </a:r>
                      <a:endParaRPr lang="en-US" sz="1400" dirty="0">
                        <a:solidFill>
                          <a:schemeClr val="bg1"/>
                        </a:solidFill>
                      </a:endParaRPr>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endParaRPr lang="en-US" sz="1400" dirty="0"/>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rPr>
                        <a:t>Public Reporting</a:t>
                      </a:r>
                    </a:p>
                  </a:txBody>
                  <a:tcPr marL="91446" marR="91446"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50000"/>
                      </a:schemeClr>
                    </a:solidFill>
                  </a:tcPr>
                </a:tc>
              </a:tr>
            </a:tbl>
          </a:graphicData>
        </a:graphic>
      </p:graphicFrame>
    </p:spTree>
    <p:extLst>
      <p:ext uri="{BB962C8B-B14F-4D97-AF65-F5344CB8AC3E}">
        <p14:creationId xmlns:p14="http://schemas.microsoft.com/office/powerpoint/2010/main" val="174075635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Contact Information</a:t>
            </a:r>
          </a:p>
        </p:txBody>
      </p:sp>
      <p:sp>
        <p:nvSpPr>
          <p:cNvPr id="35843" name="TextBox 2"/>
          <p:cNvSpPr txBox="1">
            <a:spLocks noChangeArrowheads="1"/>
          </p:cNvSpPr>
          <p:nvPr/>
        </p:nvSpPr>
        <p:spPr bwMode="auto">
          <a:xfrm>
            <a:off x="838200" y="1828800"/>
            <a:ext cx="74676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800" b="1" smtClean="0">
                <a:solidFill>
                  <a:prstClr val="black"/>
                </a:solidFill>
                <a:ea typeface="+mn-ea"/>
                <a:cs typeface="Arial" charset="0"/>
              </a:rPr>
              <a:t>For questions about Annual Premiums:</a:t>
            </a:r>
          </a:p>
          <a:p>
            <a:pPr defTabSz="914400" eaLnBrk="1" hangingPunct="1">
              <a:spcBef>
                <a:spcPct val="0"/>
              </a:spcBef>
              <a:buFontTx/>
              <a:buNone/>
            </a:pPr>
            <a:r>
              <a:rPr lang="en-US" altLang="en-US" sz="1800" smtClean="0">
                <a:solidFill>
                  <a:prstClr val="black"/>
                </a:solidFill>
                <a:ea typeface="+mn-ea"/>
                <a:cs typeface="Arial" charset="0"/>
              </a:rPr>
              <a:t>Contact</a:t>
            </a:r>
            <a:r>
              <a:rPr lang="en-US" altLang="en-US" sz="1800" i="1" smtClean="0">
                <a:solidFill>
                  <a:prstClr val="black"/>
                </a:solidFill>
                <a:ea typeface="+mn-ea"/>
                <a:cs typeface="Arial" charset="0"/>
              </a:rPr>
              <a:t> </a:t>
            </a:r>
            <a:r>
              <a:rPr lang="en-US" altLang="en-US" sz="1800" smtClean="0">
                <a:solidFill>
                  <a:prstClr val="black"/>
                </a:solidFill>
                <a:ea typeface="+mn-ea"/>
                <a:cs typeface="Arial" charset="0"/>
              </a:rPr>
              <a:t>your </a:t>
            </a:r>
            <a:r>
              <a:rPr lang="en-US" altLang="en-US" sz="1800" u="sng" smtClean="0">
                <a:solidFill>
                  <a:prstClr val="black"/>
                </a:solidFill>
                <a:ea typeface="+mn-ea"/>
                <a:cs typeface="Arial" charset="0"/>
              </a:rPr>
              <a:t>CHIA liaison </a:t>
            </a:r>
            <a:r>
              <a:rPr lang="en-US" altLang="en-US" sz="1800" smtClean="0">
                <a:solidFill>
                  <a:prstClr val="black"/>
                </a:solidFill>
                <a:ea typeface="+mn-ea"/>
                <a:cs typeface="Arial" charset="0"/>
              </a:rPr>
              <a:t>and Kevin Meives at </a:t>
            </a:r>
            <a:r>
              <a:rPr lang="en-US" altLang="en-US" sz="1800" smtClean="0">
                <a:solidFill>
                  <a:prstClr val="black"/>
                </a:solidFill>
                <a:ea typeface="+mn-ea"/>
                <a:cs typeface="Arial" charset="0"/>
                <a:hlinkClick r:id="rId3"/>
              </a:rPr>
              <a:t>kevin.meives@state.ma.us</a:t>
            </a:r>
            <a:endParaRPr lang="en-US" altLang="en-US" sz="1800" smtClean="0">
              <a:solidFill>
                <a:prstClr val="black"/>
              </a:solidFill>
              <a:ea typeface="+mn-ea"/>
              <a:cs typeface="Arial" charset="0"/>
            </a:endParaRPr>
          </a:p>
          <a:p>
            <a:pPr defTabSz="914400" eaLnBrk="1" hangingPunct="1">
              <a:spcBef>
                <a:spcPct val="0"/>
              </a:spcBef>
              <a:buFontTx/>
              <a:buNone/>
            </a:pPr>
            <a:endParaRPr lang="en-US" altLang="en-US" sz="1800" b="1" smtClean="0">
              <a:solidFill>
                <a:prstClr val="black"/>
              </a:solidFill>
              <a:ea typeface="+mn-ea"/>
              <a:cs typeface="Arial" charset="0"/>
            </a:endParaRPr>
          </a:p>
          <a:p>
            <a:pPr defTabSz="914400" eaLnBrk="1" hangingPunct="1">
              <a:spcBef>
                <a:spcPct val="0"/>
              </a:spcBef>
              <a:buFontTx/>
              <a:buNone/>
            </a:pPr>
            <a:endParaRPr lang="en-US" altLang="en-US" sz="1800" b="1" smtClean="0">
              <a:solidFill>
                <a:prstClr val="black"/>
              </a:solidFill>
              <a:ea typeface="+mn-ea"/>
              <a:cs typeface="Arial" charset="0"/>
            </a:endParaRPr>
          </a:p>
          <a:p>
            <a:pPr defTabSz="914400" eaLnBrk="1" hangingPunct="1">
              <a:spcBef>
                <a:spcPct val="0"/>
              </a:spcBef>
              <a:buFontTx/>
              <a:buNone/>
            </a:pPr>
            <a:r>
              <a:rPr lang="en-US" altLang="en-US" sz="1800" b="1" smtClean="0">
                <a:solidFill>
                  <a:prstClr val="black"/>
                </a:solidFill>
                <a:ea typeface="+mn-ea"/>
                <a:cs typeface="Arial" charset="0"/>
              </a:rPr>
              <a:t>For questions about Enrollment Trends:</a:t>
            </a:r>
          </a:p>
          <a:p>
            <a:pPr defTabSz="914400" eaLnBrk="1" hangingPunct="1">
              <a:spcBef>
                <a:spcPct val="0"/>
              </a:spcBef>
              <a:buFontTx/>
              <a:buNone/>
            </a:pPr>
            <a:r>
              <a:rPr lang="en-US" altLang="en-US" sz="1800" smtClean="0">
                <a:solidFill>
                  <a:prstClr val="black"/>
                </a:solidFill>
                <a:ea typeface="+mn-ea"/>
                <a:cs typeface="Arial" charset="0"/>
              </a:rPr>
              <a:t>Contact</a:t>
            </a:r>
            <a:r>
              <a:rPr lang="en-US" altLang="en-US" sz="1800" i="1" smtClean="0">
                <a:solidFill>
                  <a:prstClr val="black"/>
                </a:solidFill>
                <a:ea typeface="+mn-ea"/>
                <a:cs typeface="Arial" charset="0"/>
              </a:rPr>
              <a:t> </a:t>
            </a:r>
            <a:r>
              <a:rPr lang="en-US" altLang="en-US" sz="1800" smtClean="0">
                <a:solidFill>
                  <a:prstClr val="black"/>
                </a:solidFill>
                <a:ea typeface="+mn-ea"/>
                <a:cs typeface="Arial" charset="0"/>
              </a:rPr>
              <a:t>your </a:t>
            </a:r>
            <a:r>
              <a:rPr lang="en-US" altLang="en-US" sz="1800" u="sng" smtClean="0">
                <a:solidFill>
                  <a:prstClr val="black"/>
                </a:solidFill>
                <a:ea typeface="+mn-ea"/>
                <a:cs typeface="Arial" charset="0"/>
              </a:rPr>
              <a:t>CHIA liaison </a:t>
            </a:r>
            <a:r>
              <a:rPr lang="en-US" altLang="en-US" sz="1800" smtClean="0">
                <a:solidFill>
                  <a:prstClr val="black"/>
                </a:solidFill>
                <a:ea typeface="+mn-ea"/>
                <a:cs typeface="Arial" charset="0"/>
              </a:rPr>
              <a:t>and Ashley Storms at </a:t>
            </a:r>
            <a:r>
              <a:rPr lang="en-US" altLang="en-US" sz="1800" smtClean="0">
                <a:solidFill>
                  <a:prstClr val="black"/>
                </a:solidFill>
                <a:ea typeface="+mn-ea"/>
                <a:cs typeface="Arial" charset="0"/>
                <a:hlinkClick r:id="rId4"/>
              </a:rPr>
              <a:t>ashley.storms@state.ma.us</a:t>
            </a:r>
            <a:endParaRPr lang="en-US" altLang="en-US" sz="1800" smtClean="0">
              <a:solidFill>
                <a:prstClr val="black"/>
              </a:solidFill>
              <a:ea typeface="+mn-ea"/>
              <a:cs typeface="Arial" charset="0"/>
            </a:endParaRPr>
          </a:p>
          <a:p>
            <a:pPr defTabSz="914400" eaLnBrk="1" hangingPunct="1">
              <a:spcBef>
                <a:spcPct val="0"/>
              </a:spcBef>
              <a:buFontTx/>
              <a:buNone/>
            </a:pPr>
            <a:endParaRPr lang="en-US" altLang="en-US" sz="1800" smtClean="0">
              <a:solidFill>
                <a:prstClr val="black"/>
              </a:solidFill>
              <a:ea typeface="+mn-ea"/>
              <a:cs typeface="Arial" charset="0"/>
            </a:endParaRPr>
          </a:p>
          <a:p>
            <a:pPr defTabSz="914400" eaLnBrk="1" hangingPunct="1">
              <a:spcBef>
                <a:spcPct val="0"/>
              </a:spcBef>
              <a:buFontTx/>
              <a:buNone/>
            </a:pPr>
            <a:endParaRPr lang="en-US" altLang="en-US" sz="1800" b="1" smtClean="0">
              <a:solidFill>
                <a:prstClr val="black"/>
              </a:solidFill>
              <a:ea typeface="+mn-ea"/>
              <a:cs typeface="Arial" charset="0"/>
            </a:endParaRPr>
          </a:p>
          <a:p>
            <a:pPr defTabSz="914400" eaLnBrk="1" hangingPunct="1">
              <a:spcBef>
                <a:spcPct val="0"/>
              </a:spcBef>
              <a:buFontTx/>
              <a:buNone/>
            </a:pPr>
            <a:r>
              <a:rPr lang="en-US" altLang="en-US" sz="1800" b="1" smtClean="0">
                <a:solidFill>
                  <a:prstClr val="black"/>
                </a:solidFill>
                <a:ea typeface="+mn-ea"/>
                <a:cs typeface="Arial" charset="0"/>
              </a:rPr>
              <a:t>For questions about Medical Expenditure Trends:</a:t>
            </a:r>
          </a:p>
          <a:p>
            <a:pPr defTabSz="914400" eaLnBrk="1" hangingPunct="1">
              <a:spcBef>
                <a:spcPct val="0"/>
              </a:spcBef>
              <a:buFontTx/>
              <a:buNone/>
            </a:pPr>
            <a:r>
              <a:rPr lang="en-US" altLang="en-US" sz="1800" smtClean="0">
                <a:solidFill>
                  <a:prstClr val="black"/>
                </a:solidFill>
                <a:ea typeface="+mn-ea"/>
                <a:cs typeface="Arial" charset="0"/>
              </a:rPr>
              <a:t>Contact</a:t>
            </a:r>
            <a:r>
              <a:rPr lang="en-US" altLang="en-US" sz="1800" i="1" smtClean="0">
                <a:solidFill>
                  <a:prstClr val="black"/>
                </a:solidFill>
                <a:ea typeface="+mn-ea"/>
                <a:cs typeface="Arial" charset="0"/>
              </a:rPr>
              <a:t> </a:t>
            </a:r>
            <a:r>
              <a:rPr lang="en-US" altLang="en-US" sz="1800" smtClean="0">
                <a:solidFill>
                  <a:prstClr val="black"/>
                </a:solidFill>
                <a:ea typeface="+mn-ea"/>
                <a:cs typeface="Arial" charset="0"/>
              </a:rPr>
              <a:t>your </a:t>
            </a:r>
            <a:r>
              <a:rPr lang="en-US" altLang="en-US" sz="1800" u="sng" smtClean="0">
                <a:solidFill>
                  <a:prstClr val="black"/>
                </a:solidFill>
                <a:ea typeface="+mn-ea"/>
                <a:cs typeface="Arial" charset="0"/>
              </a:rPr>
              <a:t>CHIA liaison </a:t>
            </a:r>
            <a:r>
              <a:rPr lang="en-US" altLang="en-US" sz="1800" smtClean="0">
                <a:solidFill>
                  <a:prstClr val="black"/>
                </a:solidFill>
                <a:ea typeface="+mn-ea"/>
                <a:cs typeface="Arial" charset="0"/>
              </a:rPr>
              <a:t>and Nathan Bosdet at </a:t>
            </a:r>
            <a:r>
              <a:rPr lang="en-US" altLang="en-US" sz="1800" smtClean="0">
                <a:solidFill>
                  <a:prstClr val="black"/>
                </a:solidFill>
                <a:ea typeface="+mn-ea"/>
                <a:cs typeface="Arial" charset="0"/>
                <a:hlinkClick r:id="rId5"/>
              </a:rPr>
              <a:t>nathan.bosdet@state.ma.us</a:t>
            </a:r>
            <a:endParaRPr lang="en-US" altLang="en-US" sz="1800" smtClean="0">
              <a:solidFill>
                <a:prstClr val="black"/>
              </a:solidFill>
              <a:ea typeface="+mn-ea"/>
              <a:cs typeface="Arial" charset="0"/>
            </a:endParaRPr>
          </a:p>
          <a:p>
            <a:pPr defTabSz="914400" eaLnBrk="1" hangingPunct="1">
              <a:spcBef>
                <a:spcPct val="0"/>
              </a:spcBef>
              <a:buFontTx/>
              <a:buNone/>
            </a:pPr>
            <a:endParaRPr lang="en-US" altLang="en-US" sz="1800" i="1" smtClean="0">
              <a:solidFill>
                <a:prstClr val="black"/>
              </a:solidFill>
              <a:ea typeface="+mn-ea"/>
              <a:cs typeface="Arial" charset="0"/>
            </a:endParaRPr>
          </a:p>
          <a:p>
            <a:pPr defTabSz="914400" eaLnBrk="1" hangingPunct="1">
              <a:spcBef>
                <a:spcPct val="0"/>
              </a:spcBef>
              <a:buFontTx/>
              <a:buNone/>
            </a:pPr>
            <a:endParaRPr lang="en-US" altLang="en-US" sz="1800" smtClean="0">
              <a:solidFill>
                <a:prstClr val="black"/>
              </a:solidFill>
              <a:ea typeface="+mn-ea"/>
              <a:cs typeface="Arial" charset="0"/>
            </a:endParaRPr>
          </a:p>
        </p:txBody>
      </p:sp>
    </p:spTree>
    <p:extLst>
      <p:ext uri="{BB962C8B-B14F-4D97-AF65-F5344CB8AC3E}">
        <p14:creationId xmlns:p14="http://schemas.microsoft.com/office/powerpoint/2010/main" val="71776558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Intake Version </a:t>
            </a:r>
            <a:r>
              <a:rPr lang="en-US" dirty="0" smtClean="0"/>
              <a:t>5.0</a:t>
            </a:r>
            <a:endParaRPr lang="en-US" dirty="0"/>
          </a:p>
        </p:txBody>
      </p:sp>
      <p:sp>
        <p:nvSpPr>
          <p:cNvPr id="3" name="Subtitle 2"/>
          <p:cNvSpPr>
            <a:spLocks noGrp="1"/>
          </p:cNvSpPr>
          <p:nvPr>
            <p:ph type="subTitle"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710773692"/>
              </p:ext>
            </p:extLst>
          </p:nvPr>
        </p:nvGraphicFramePr>
        <p:xfrm>
          <a:off x="485415" y="1895492"/>
          <a:ext cx="7747360" cy="3475160"/>
        </p:xfrm>
        <a:graphic>
          <a:graphicData uri="http://schemas.openxmlformats.org/drawingml/2006/table">
            <a:tbl>
              <a:tblPr firstRow="1" firstCol="1" bandRow="1">
                <a:tableStyleId>{5C22544A-7EE6-4342-B048-85BDC9FD1C3A}</a:tableStyleId>
              </a:tblPr>
              <a:tblGrid>
                <a:gridCol w="5170449"/>
                <a:gridCol w="2576911"/>
              </a:tblGrid>
              <a:tr h="347516">
                <a:tc>
                  <a:txBody>
                    <a:bodyPr/>
                    <a:lstStyle/>
                    <a:p>
                      <a:pPr marL="0" marR="0">
                        <a:lnSpc>
                          <a:spcPct val="107000"/>
                        </a:lnSpc>
                        <a:spcBef>
                          <a:spcPts val="0"/>
                        </a:spcBef>
                        <a:spcAft>
                          <a:spcPts val="0"/>
                        </a:spcAft>
                      </a:pPr>
                      <a:r>
                        <a:rPr lang="en-US" sz="1100" dirty="0">
                          <a:effectLst/>
                        </a:rPr>
                        <a:t>MA APCD Intake Process</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1842135" algn="r"/>
                        </a:tabLst>
                      </a:pPr>
                      <a:r>
                        <a:rPr lang="en-US" sz="1100">
                          <a:effectLst/>
                        </a:rPr>
                        <a:t>Timeline</a:t>
                      </a:r>
                      <a:endParaRPr lang="en-US" sz="110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a:effectLst/>
                        </a:rPr>
                        <a:t>Data Partners Propose Version 5 Updates</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November 2015 </a:t>
                      </a:r>
                      <a:endParaRPr lang="en-US" sz="1100" dirty="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dirty="0">
                          <a:effectLst/>
                        </a:rPr>
                        <a:t>Proposals Shared/Discussed with Carriers</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December 2015</a:t>
                      </a:r>
                      <a:endParaRPr lang="en-US" sz="110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dirty="0">
                          <a:effectLst/>
                        </a:rPr>
                        <a:t>Draft Submission Guides published</a:t>
                      </a:r>
                      <a:endParaRPr lang="en-US" sz="1100" dirty="0">
                        <a:effectLst/>
                        <a:latin typeface="Calibri"/>
                        <a:ea typeface="Calibri"/>
                        <a:cs typeface="Times New Roman"/>
                      </a:endParaRPr>
                    </a:p>
                  </a:txBody>
                  <a:tcPr marL="68580" marR="68580" marT="0" marB="0">
                    <a:solidFill>
                      <a:schemeClr val="accent1"/>
                    </a:solidFill>
                  </a:tcPr>
                </a:tc>
                <a:tc>
                  <a:txBody>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mn-lt"/>
                          <a:ea typeface="+mn-ea"/>
                          <a:cs typeface="+mn-cs"/>
                        </a:rPr>
                        <a:t>January 2016</a:t>
                      </a:r>
                    </a:p>
                  </a:txBody>
                  <a:tcPr marL="68580" marR="68580" marT="0" marB="0">
                    <a:solidFill>
                      <a:schemeClr val="accent1">
                        <a:lumMod val="20000"/>
                        <a:lumOff val="80000"/>
                      </a:schemeClr>
                    </a:solidFill>
                  </a:tcPr>
                </a:tc>
              </a:tr>
              <a:tr h="347516">
                <a:tc>
                  <a:txBody>
                    <a:bodyPr/>
                    <a:lstStyle/>
                    <a:p>
                      <a:pPr marL="0" marR="0">
                        <a:lnSpc>
                          <a:spcPct val="107000"/>
                        </a:lnSpc>
                        <a:spcBef>
                          <a:spcPts val="0"/>
                        </a:spcBef>
                        <a:spcAft>
                          <a:spcPts val="0"/>
                        </a:spcAft>
                      </a:pPr>
                      <a:r>
                        <a:rPr lang="en-US" sz="1100" dirty="0">
                          <a:effectLst/>
                        </a:rPr>
                        <a:t>Guides Reviewed at Technical Advisory Group</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nSpc>
                          <a:spcPct val="107000"/>
                        </a:lnSpc>
                        <a:spcBef>
                          <a:spcPts val="0"/>
                        </a:spcBef>
                        <a:spcAft>
                          <a:spcPts val="0"/>
                        </a:spcAft>
                      </a:pPr>
                      <a:r>
                        <a:rPr lang="en-US" sz="1100" dirty="0">
                          <a:effectLst/>
                        </a:rPr>
                        <a:t>January 2016</a:t>
                      </a:r>
                      <a:endParaRPr lang="en-US" sz="1100" dirty="0">
                        <a:effectLst/>
                        <a:latin typeface="Calibri"/>
                        <a:ea typeface="Calibri"/>
                        <a:cs typeface="Times New Roman"/>
                      </a:endParaRPr>
                    </a:p>
                  </a:txBody>
                  <a:tcPr marL="68580" marR="68580" marT="0" marB="0">
                    <a:solidFill>
                      <a:srgbClr val="FF0000"/>
                    </a:solidFill>
                  </a:tcPr>
                </a:tc>
              </a:tr>
              <a:tr h="347516">
                <a:tc>
                  <a:txBody>
                    <a:bodyPr/>
                    <a:lstStyle/>
                    <a:p>
                      <a:pPr marL="0" marR="0">
                        <a:lnSpc>
                          <a:spcPct val="107000"/>
                        </a:lnSpc>
                        <a:spcBef>
                          <a:spcPts val="0"/>
                        </a:spcBef>
                        <a:spcAft>
                          <a:spcPts val="0"/>
                        </a:spcAft>
                      </a:pPr>
                      <a:r>
                        <a:rPr lang="en-US" sz="1100" dirty="0">
                          <a:effectLst/>
                        </a:rPr>
                        <a:t>Carrier Comment Period</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January 2016</a:t>
                      </a:r>
                      <a:endParaRPr lang="en-US" sz="1100" dirty="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dirty="0">
                          <a:effectLst/>
                        </a:rPr>
                        <a:t>Administrative Bulletin and Guides Adopted</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February 2016</a:t>
                      </a:r>
                      <a:endParaRPr lang="en-US" sz="110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dirty="0">
                          <a:effectLst/>
                        </a:rPr>
                        <a:t>Development/Testing</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March/June 2016</a:t>
                      </a:r>
                      <a:endParaRPr lang="en-US" sz="110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a:effectLst/>
                        </a:rPr>
                        <a:t>Carrier Testing</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July 2016</a:t>
                      </a:r>
                      <a:endParaRPr lang="en-US" sz="110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a:effectLst/>
                        </a:rPr>
                        <a:t>MA APCD Intake Version 5 Production</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August 2016</a:t>
                      </a:r>
                      <a:endParaRPr lang="en-US"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594945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Supplemental Diagnosis File	</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Inform your liaison if you plan on submitting this file type for Risk Adjustment final settlement</a:t>
            </a:r>
          </a:p>
          <a:p>
            <a:endParaRPr lang="en-US" dirty="0" smtClean="0"/>
          </a:p>
          <a:p>
            <a:pPr marL="342900" indent="-342900">
              <a:buFont typeface="Arial" panose="020B0604020202020204" pitchFamily="34" charset="0"/>
              <a:buChar char="•"/>
            </a:pPr>
            <a:r>
              <a:rPr lang="en-US" dirty="0" smtClean="0"/>
              <a:t>Consider submitting a December 2015 file to work out any issues before final settlement</a:t>
            </a:r>
          </a:p>
          <a:p>
            <a:pPr marL="342900" indent="-342900">
              <a:buFont typeface="Arial" panose="020B0604020202020204" pitchFamily="34" charset="0"/>
              <a:buChar char="•"/>
            </a:pPr>
            <a:endParaRPr lang="en-US" dirty="0" smtClean="0"/>
          </a:p>
          <a:p>
            <a:endParaRPr lang="en-US" dirty="0" smtClean="0"/>
          </a:p>
          <a:p>
            <a:endParaRPr lang="en-US" dirty="0"/>
          </a:p>
        </p:txBody>
      </p:sp>
    </p:spTree>
    <p:extLst>
      <p:ext uri="{BB962C8B-B14F-4D97-AF65-F5344CB8AC3E}">
        <p14:creationId xmlns:p14="http://schemas.microsoft.com/office/powerpoint/2010/main" val="244989511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Next Meetings</a:t>
            </a:r>
            <a:endParaRPr lang="en-US" dirty="0"/>
          </a:p>
        </p:txBody>
      </p:sp>
      <p:sp>
        <p:nvSpPr>
          <p:cNvPr id="3" name="Subtitle 2"/>
          <p:cNvSpPr>
            <a:spLocks noGrp="1"/>
          </p:cNvSpPr>
          <p:nvPr>
            <p:ph type="subTitle" idx="1"/>
          </p:nvPr>
        </p:nvSpPr>
        <p:spPr/>
        <p:txBody>
          <a:bodyPr/>
          <a:lstStyle/>
          <a:p>
            <a:pPr algn="ctr"/>
            <a:endParaRPr lang="en-US" sz="4000" dirty="0" smtClean="0"/>
          </a:p>
          <a:p>
            <a:pPr algn="ctr"/>
            <a:r>
              <a:rPr lang="en-US" sz="4000" dirty="0" smtClean="0"/>
              <a:t>February 9, 2016 </a:t>
            </a:r>
            <a:r>
              <a:rPr lang="en-US" sz="4000" dirty="0"/>
              <a:t>@ 2:00 pm</a:t>
            </a:r>
          </a:p>
          <a:p>
            <a:pPr algn="ctr"/>
            <a:endParaRPr lang="en-US" sz="4000" dirty="0" smtClean="0"/>
          </a:p>
          <a:p>
            <a:pPr algn="ctr"/>
            <a:r>
              <a:rPr lang="en-US" sz="4000" dirty="0" smtClean="0"/>
              <a:t>March 8, 2016 @ 2:00 pm</a:t>
            </a:r>
            <a:endParaRPr lang="en-US" sz="4000" dirty="0"/>
          </a:p>
        </p:txBody>
      </p:sp>
    </p:spTree>
    <p:extLst>
      <p:ext uri="{BB962C8B-B14F-4D97-AF65-F5344CB8AC3E}">
        <p14:creationId xmlns:p14="http://schemas.microsoft.com/office/powerpoint/2010/main" val="19376748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a:p>
            <a:endParaRPr lang="en-US" dirty="0" smtClean="0"/>
          </a:p>
          <a:p>
            <a:endParaRPr lang="en-US" dirty="0"/>
          </a:p>
          <a:p>
            <a:pPr lvl="0" algn="ctr"/>
            <a:r>
              <a:rPr lang="en-US" sz="4800" dirty="0" smtClean="0"/>
              <a:t>Questions?</a:t>
            </a:r>
            <a:endParaRPr lang="en-US" dirty="0" smtClean="0"/>
          </a:p>
          <a:p>
            <a:endParaRPr lang="en-US" dirty="0"/>
          </a:p>
        </p:txBody>
      </p:sp>
    </p:spTree>
    <p:extLst>
      <p:ext uri="{BB962C8B-B14F-4D97-AF65-F5344CB8AC3E}">
        <p14:creationId xmlns:p14="http://schemas.microsoft.com/office/powerpoint/2010/main" val="3975147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	</a:t>
            </a:r>
            <a:r>
              <a:rPr lang="en-US" sz="3100" dirty="0" smtClean="0"/>
              <a:t>Upcoming File Submission Deadlines</a:t>
            </a:r>
            <a:endParaRPr lang="en-US" sz="3100"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Files (through December 2015) for the next Risk Adjustment simulation must be in and passed intake edits by 1/31/2016.</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Files (through </a:t>
            </a:r>
            <a:r>
              <a:rPr lang="en-US" dirty="0" smtClean="0"/>
              <a:t>March </a:t>
            </a:r>
            <a:r>
              <a:rPr lang="en-US" dirty="0" smtClean="0"/>
              <a:t>2016) for the next </a:t>
            </a:r>
            <a:r>
              <a:rPr lang="en-US" dirty="0" smtClean="0"/>
              <a:t>CHIA data </a:t>
            </a:r>
            <a:r>
              <a:rPr lang="en-US" dirty="0" smtClean="0"/>
              <a:t>release must be in and passed intake edits by </a:t>
            </a:r>
            <a:r>
              <a:rPr lang="en-US" dirty="0" smtClean="0"/>
              <a:t>4/30/2016</a:t>
            </a:r>
            <a:r>
              <a:rPr lang="en-US" dirty="0" smtClean="0"/>
              <a:t>. This also coincides with </a:t>
            </a:r>
            <a:r>
              <a:rPr lang="en-US" dirty="0" smtClean="0"/>
              <a:t>the </a:t>
            </a:r>
            <a:r>
              <a:rPr lang="en-US" dirty="0" smtClean="0"/>
              <a:t>Risk Adjustment </a:t>
            </a:r>
            <a:r>
              <a:rPr lang="en-US" dirty="0" smtClean="0"/>
              <a:t>final settlement.</a:t>
            </a: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V5 submission guides go into effect in August for July 2016 </a:t>
            </a:r>
            <a:r>
              <a:rPr lang="en-US" dirty="0" smtClean="0"/>
              <a:t>data and any resubmissions back to October 2013.</a:t>
            </a:r>
            <a:endParaRPr lang="en-US" dirty="0" smtClean="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1426661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coverfinal-01.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3538"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76200" y="1403350"/>
            <a:ext cx="8382000" cy="1038225"/>
          </a:xfrm>
          <a:prstGeom prst="rect">
            <a:avLst/>
          </a:prstGeom>
        </p:spPr>
        <p:txBody>
          <a:bodyPr anchor="ctr">
            <a:normAutofit fontScale="90000" lnSpcReduction="2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dirty="0" smtClean="0">
                <a:solidFill>
                  <a:prstClr val="white"/>
                </a:solidFill>
                <a:latin typeface="Calibri"/>
                <a:cs typeface="Arial" panose="020B0604020202020204" pitchFamily="34" charset="0"/>
              </a:rPr>
              <a:t>CHIA Reporting Updates:</a:t>
            </a:r>
            <a:endParaRPr lang="en-US" dirty="0">
              <a:solidFill>
                <a:prstClr val="white"/>
              </a:solidFill>
              <a:latin typeface="Calibri"/>
              <a:cs typeface="Arial" panose="020B0604020202020204" pitchFamily="34" charset="0"/>
            </a:endParaRPr>
          </a:p>
          <a:p>
            <a:pPr algn="r">
              <a:defRPr/>
            </a:pPr>
            <a:r>
              <a:rPr lang="en-US" b="0" dirty="0" smtClean="0">
                <a:solidFill>
                  <a:prstClr val="white"/>
                </a:solidFill>
                <a:latin typeface="Calibri"/>
                <a:cs typeface="Arial" panose="020B0604020202020204" pitchFamily="34" charset="0"/>
              </a:rPr>
              <a:t>Annual Premiums Data Request, Enrollment Trends, and Medical Expenditure Trends</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prstClr val="white">
                  <a:lumMod val="65000"/>
                </a:prstClr>
              </a:solidFill>
              <a:cs typeface="Arial"/>
            </a:endParaRPr>
          </a:p>
        </p:txBody>
      </p:sp>
      <p:sp>
        <p:nvSpPr>
          <p:cNvPr id="7" name="Subtitle 2"/>
          <p:cNvSpPr txBox="1">
            <a:spLocks/>
          </p:cNvSpPr>
          <p:nvPr/>
        </p:nvSpPr>
        <p:spPr>
          <a:xfrm>
            <a:off x="2114550" y="4227513"/>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prstClr val="white">
                    <a:lumMod val="65000"/>
                  </a:prstClr>
                </a:solidFill>
                <a:cs typeface="Times New Roman"/>
              </a:rPr>
              <a:t>January 12</a:t>
            </a:r>
            <a:r>
              <a:rPr lang="en-US" sz="1600" baseline="30000" dirty="0" smtClean="0">
                <a:solidFill>
                  <a:prstClr val="white">
                    <a:lumMod val="65000"/>
                  </a:prstClr>
                </a:solidFill>
                <a:cs typeface="Times New Roman"/>
              </a:rPr>
              <a:t>th</a:t>
            </a:r>
            <a:r>
              <a:rPr lang="en-US" sz="1600" dirty="0" smtClean="0">
                <a:solidFill>
                  <a:prstClr val="white">
                    <a:lumMod val="65000"/>
                  </a:prstClr>
                </a:solidFill>
                <a:cs typeface="Times New Roman"/>
              </a:rPr>
              <a:t>, 2016</a:t>
            </a:r>
            <a:endParaRPr lang="en-US" sz="1600" dirty="0">
              <a:solidFill>
                <a:prstClr val="white">
                  <a:lumMod val="65000"/>
                </a:prstClr>
              </a:solidFill>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prstClr val="white">
                  <a:lumMod val="65000"/>
                </a:prstClr>
              </a:solidFill>
              <a:latin typeface="Arial"/>
              <a:cs typeface="Times New Roman"/>
            </a:endParaRPr>
          </a:p>
        </p:txBody>
      </p:sp>
      <p:sp>
        <p:nvSpPr>
          <p:cNvPr id="10" name="Subtitle 2"/>
          <p:cNvSpPr txBox="1">
            <a:spLocks/>
          </p:cNvSpPr>
          <p:nvPr/>
        </p:nvSpPr>
        <p:spPr>
          <a:xfrm>
            <a:off x="2095500" y="2895600"/>
            <a:ext cx="6400800" cy="1179513"/>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a:solidFill>
                  <a:prstClr val="white">
                    <a:lumMod val="65000"/>
                  </a:prstClr>
                </a:solidFill>
                <a:cs typeface="Times New Roman"/>
              </a:rPr>
              <a:t>Kevin Meives  |  </a:t>
            </a:r>
            <a:r>
              <a:rPr lang="en-US" sz="1600" i="1" dirty="0">
                <a:solidFill>
                  <a:prstClr val="white">
                    <a:lumMod val="65000"/>
                  </a:prstClr>
                </a:solidFill>
                <a:cs typeface="Times New Roman"/>
              </a:rPr>
              <a:t>Senior Health System Policy </a:t>
            </a:r>
            <a:r>
              <a:rPr lang="en-US" sz="1600" i="1" dirty="0" smtClean="0">
                <a:solidFill>
                  <a:prstClr val="white">
                    <a:lumMod val="65000"/>
                  </a:prstClr>
                </a:solidFill>
                <a:cs typeface="Times New Roman"/>
              </a:rPr>
              <a:t>Analyst</a:t>
            </a:r>
            <a:endParaRPr lang="en-US" sz="1600" dirty="0" smtClean="0">
              <a:solidFill>
                <a:prstClr val="white">
                  <a:lumMod val="65000"/>
                </a:prstClr>
              </a:solidFill>
              <a:cs typeface="Times New Roman"/>
            </a:endParaRPr>
          </a:p>
          <a:p>
            <a:pPr algn="r">
              <a:defRPr/>
            </a:pPr>
            <a:r>
              <a:rPr lang="en-US" sz="1600" dirty="0" smtClean="0">
                <a:solidFill>
                  <a:prstClr val="white">
                    <a:lumMod val="65000"/>
                  </a:prstClr>
                </a:solidFill>
                <a:cs typeface="Times New Roman"/>
              </a:rPr>
              <a:t>Ashley Storms  |  </a:t>
            </a:r>
            <a:r>
              <a:rPr lang="en-US" sz="1600" i="1" dirty="0" smtClean="0">
                <a:solidFill>
                  <a:prstClr val="white">
                    <a:lumMod val="65000"/>
                  </a:prstClr>
                </a:solidFill>
                <a:cs typeface="Times New Roman"/>
              </a:rPr>
              <a:t>Senior Health System Policy Analyst</a:t>
            </a:r>
          </a:p>
          <a:p>
            <a:pPr algn="r">
              <a:defRPr/>
            </a:pPr>
            <a:r>
              <a:rPr lang="en-US" sz="1600" dirty="0" smtClean="0">
                <a:solidFill>
                  <a:prstClr val="white">
                    <a:lumMod val="65000"/>
                  </a:prstClr>
                </a:solidFill>
                <a:cs typeface="Times New Roman"/>
              </a:rPr>
              <a:t>Nathan Bosdet |  </a:t>
            </a:r>
            <a:r>
              <a:rPr lang="en-US" sz="1600" i="1" dirty="0">
                <a:solidFill>
                  <a:prstClr val="white">
                    <a:lumMod val="65000"/>
                  </a:prstClr>
                </a:solidFill>
                <a:cs typeface="Times New Roman"/>
              </a:rPr>
              <a:t>Senior Health System Policy Analyst</a:t>
            </a:r>
          </a:p>
          <a:p>
            <a:pPr algn="r">
              <a:defRPr/>
            </a:pPr>
            <a:endParaRPr lang="en-US" sz="1600" i="1" dirty="0" smtClean="0">
              <a:solidFill>
                <a:prstClr val="white">
                  <a:lumMod val="65000"/>
                </a:prstClr>
              </a:solidFill>
              <a:cs typeface="Times New Roman"/>
            </a:endParaRPr>
          </a:p>
          <a:p>
            <a:pPr algn="r">
              <a:defRPr/>
            </a:pPr>
            <a:endParaRPr lang="en-US" sz="1600" i="1" dirty="0">
              <a:solidFill>
                <a:prstClr val="white">
                  <a:lumMod val="65000"/>
                </a:prstClr>
              </a:solidFill>
              <a:cs typeface="Times New Roman"/>
            </a:endParaRPr>
          </a:p>
        </p:txBody>
      </p:sp>
    </p:spTree>
    <p:extLst>
      <p:ext uri="{BB962C8B-B14F-4D97-AF65-F5344CB8AC3E}">
        <p14:creationId xmlns:p14="http://schemas.microsoft.com/office/powerpoint/2010/main" val="6441306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p:txBody>
          <a:bodyPr/>
          <a:lstStyle/>
          <a:p>
            <a:pPr marL="0" indent="0" algn="ctr">
              <a:buFont typeface="Arial" charset="0"/>
              <a:buNone/>
            </a:pPr>
            <a:endParaRPr lang="en-US" altLang="en-US" sz="4800" b="1" smtClean="0">
              <a:solidFill>
                <a:schemeClr val="tx2"/>
              </a:solidFill>
            </a:endParaRPr>
          </a:p>
          <a:p>
            <a:pPr marL="0" indent="0" algn="ctr">
              <a:buFont typeface="Arial" charset="0"/>
              <a:buNone/>
            </a:pPr>
            <a:r>
              <a:rPr lang="en-US" altLang="en-US" sz="4800" b="1" smtClean="0">
                <a:solidFill>
                  <a:schemeClr val="tx2"/>
                </a:solidFill>
              </a:rPr>
              <a:t>Annual Premiums Data Request</a:t>
            </a:r>
          </a:p>
        </p:txBody>
      </p:sp>
    </p:spTree>
    <p:extLst>
      <p:ext uri="{BB962C8B-B14F-4D97-AF65-F5344CB8AC3E}">
        <p14:creationId xmlns:p14="http://schemas.microsoft.com/office/powerpoint/2010/main" val="28016165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328738"/>
            <a:ext cx="8229600" cy="3786187"/>
          </a:xfrm>
          <a:prstGeom prst="rect">
            <a:avLst/>
          </a:prstGeom>
          <a:noFill/>
        </p:spPr>
        <p:txBody>
          <a:bodyPr>
            <a:spAutoFit/>
          </a:bodyPr>
          <a:lstStyle/>
          <a:p>
            <a:pPr defTabSz="914400" fontAlgn="auto">
              <a:spcBef>
                <a:spcPts val="0"/>
              </a:spcBef>
              <a:spcAft>
                <a:spcPts val="0"/>
              </a:spcAft>
              <a:defRPr/>
            </a:pPr>
            <a:r>
              <a:rPr lang="en-US" b="1" dirty="0">
                <a:solidFill>
                  <a:prstClr val="black"/>
                </a:solidFill>
                <a:latin typeface="Calibri"/>
                <a:ea typeface="+mn-ea"/>
                <a:cs typeface="Arial" charset="0"/>
              </a:rPr>
              <a:t>Updated Regulation</a:t>
            </a:r>
          </a:p>
          <a:p>
            <a:pPr defTabSz="914400" fontAlgn="auto">
              <a:spcBef>
                <a:spcPts val="0"/>
              </a:spcBef>
              <a:spcAft>
                <a:spcPts val="0"/>
              </a:spcAft>
              <a:defRPr/>
            </a:pPr>
            <a:endParaRPr lang="en-US" b="1" dirty="0">
              <a:solidFill>
                <a:prstClr val="black"/>
              </a:solidFill>
              <a:latin typeface="Calibri"/>
              <a:ea typeface="+mn-ea"/>
              <a:cs typeface="Arial" charset="0"/>
            </a:endParaRPr>
          </a:p>
          <a:p>
            <a:pPr defTabSz="914400" fontAlgn="auto">
              <a:spcBef>
                <a:spcPts val="0"/>
              </a:spcBef>
              <a:spcAft>
                <a:spcPts val="0"/>
              </a:spcAft>
              <a:defRPr/>
            </a:pPr>
            <a:r>
              <a:rPr lang="en-US" b="1" dirty="0">
                <a:solidFill>
                  <a:prstClr val="black"/>
                </a:solidFill>
                <a:latin typeface="Calibri"/>
                <a:ea typeface="+mn-ea"/>
                <a:cs typeface="Arial" charset="0"/>
              </a:rPr>
              <a:t>Data Request Overview</a:t>
            </a:r>
          </a:p>
          <a:p>
            <a:pPr defTabSz="914400" fontAlgn="auto">
              <a:spcBef>
                <a:spcPts val="0"/>
              </a:spcBef>
              <a:spcAft>
                <a:spcPts val="0"/>
              </a:spcAft>
              <a:defRPr/>
            </a:pPr>
            <a:endParaRPr lang="en-US" b="1" dirty="0">
              <a:solidFill>
                <a:prstClr val="black"/>
              </a:solidFill>
              <a:latin typeface="Calibri"/>
              <a:ea typeface="+mn-ea"/>
              <a:cs typeface="Arial" charset="0"/>
            </a:endParaRPr>
          </a:p>
          <a:p>
            <a:pPr defTabSz="914400" fontAlgn="auto">
              <a:spcBef>
                <a:spcPts val="0"/>
              </a:spcBef>
              <a:spcAft>
                <a:spcPts val="0"/>
              </a:spcAft>
              <a:defRPr/>
            </a:pPr>
            <a:r>
              <a:rPr lang="en-US" b="1" dirty="0">
                <a:solidFill>
                  <a:prstClr val="black"/>
                </a:solidFill>
                <a:latin typeface="Calibri"/>
                <a:ea typeface="+mn-ea"/>
                <a:cs typeface="Arial" charset="0"/>
              </a:rPr>
              <a:t>Data Request Content Changes from 2015</a:t>
            </a:r>
          </a:p>
          <a:p>
            <a:pPr defTabSz="914400" fontAlgn="auto">
              <a:spcBef>
                <a:spcPts val="0"/>
              </a:spcBef>
              <a:spcAft>
                <a:spcPts val="0"/>
              </a:spcAft>
              <a:defRPr/>
            </a:pPr>
            <a:endParaRPr lang="en-US" b="1" dirty="0">
              <a:solidFill>
                <a:prstClr val="black"/>
              </a:solidFill>
              <a:latin typeface="Calibri"/>
              <a:ea typeface="+mn-ea"/>
              <a:cs typeface="Arial" charset="0"/>
            </a:endParaRPr>
          </a:p>
          <a:p>
            <a:pPr defTabSz="914400" fontAlgn="auto">
              <a:spcBef>
                <a:spcPts val="0"/>
              </a:spcBef>
              <a:spcAft>
                <a:spcPts val="0"/>
              </a:spcAft>
              <a:defRPr/>
            </a:pPr>
            <a:r>
              <a:rPr lang="en-US" b="1" dirty="0">
                <a:solidFill>
                  <a:prstClr val="black"/>
                </a:solidFill>
                <a:latin typeface="Calibri"/>
                <a:ea typeface="+mn-ea"/>
                <a:cs typeface="Arial" charset="0"/>
              </a:rPr>
              <a:t>Data Request Format &amp; Submission Enhancements</a:t>
            </a:r>
          </a:p>
          <a:p>
            <a:pPr defTabSz="914400" fontAlgn="auto">
              <a:spcBef>
                <a:spcPts val="0"/>
              </a:spcBef>
              <a:spcAft>
                <a:spcPts val="0"/>
              </a:spcAft>
              <a:defRPr/>
            </a:pPr>
            <a:endParaRPr lang="en-US" b="1" dirty="0">
              <a:solidFill>
                <a:prstClr val="black"/>
              </a:solidFill>
              <a:latin typeface="Calibri"/>
              <a:ea typeface="+mn-ea"/>
              <a:cs typeface="Arial" charset="0"/>
            </a:endParaRPr>
          </a:p>
          <a:p>
            <a:pPr defTabSz="914400" fontAlgn="auto">
              <a:spcBef>
                <a:spcPts val="0"/>
              </a:spcBef>
              <a:spcAft>
                <a:spcPts val="0"/>
              </a:spcAft>
              <a:defRPr/>
            </a:pPr>
            <a:r>
              <a:rPr lang="en-US" b="1" dirty="0">
                <a:solidFill>
                  <a:prstClr val="black"/>
                </a:solidFill>
                <a:latin typeface="Calibri"/>
                <a:ea typeface="+mn-ea"/>
                <a:cs typeface="Arial" charset="0"/>
              </a:rPr>
              <a:t>Timeline</a:t>
            </a:r>
          </a:p>
          <a:p>
            <a:pPr defTabSz="914400" fontAlgn="auto">
              <a:spcBef>
                <a:spcPts val="0"/>
              </a:spcBef>
              <a:spcAft>
                <a:spcPts val="0"/>
              </a:spcAft>
              <a:defRPr/>
            </a:pPr>
            <a:endParaRPr lang="en-US" b="1" dirty="0">
              <a:solidFill>
                <a:prstClr val="black"/>
              </a:solidFill>
              <a:latin typeface="Calibri"/>
              <a:ea typeface="+mn-ea"/>
              <a:cs typeface="Arial" charset="0"/>
            </a:endParaRPr>
          </a:p>
        </p:txBody>
      </p:sp>
      <p:sp>
        <p:nvSpPr>
          <p:cNvPr id="5123"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Agenda</a:t>
            </a:r>
          </a:p>
        </p:txBody>
      </p:sp>
      <p:sp>
        <p:nvSpPr>
          <p:cNvPr id="2" name="TextBox 1"/>
          <p:cNvSpPr txBox="1"/>
          <p:nvPr/>
        </p:nvSpPr>
        <p:spPr>
          <a:xfrm>
            <a:off x="1600200" y="5105400"/>
            <a:ext cx="5943600" cy="1477963"/>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defTabSz="914400">
              <a:defRPr/>
            </a:pPr>
            <a:r>
              <a:rPr lang="en-US" sz="1800" dirty="0">
                <a:solidFill>
                  <a:prstClr val="white"/>
                </a:solidFill>
              </a:rPr>
              <a:t>Please deliver any initial comments to Kevin Meives at kevin.meives@state.ma.us by </a:t>
            </a:r>
            <a:r>
              <a:rPr lang="en-US" sz="1800" b="1" dirty="0">
                <a:solidFill>
                  <a:prstClr val="white"/>
                </a:solidFill>
              </a:rPr>
              <a:t>January 15</a:t>
            </a:r>
            <a:r>
              <a:rPr lang="en-US" sz="1800" b="1" baseline="30000" dirty="0">
                <a:solidFill>
                  <a:prstClr val="white"/>
                </a:solidFill>
              </a:rPr>
              <a:t>th</a:t>
            </a:r>
            <a:r>
              <a:rPr lang="en-US" sz="1800" dirty="0">
                <a:solidFill>
                  <a:prstClr val="white"/>
                </a:solidFill>
              </a:rPr>
              <a:t>.</a:t>
            </a:r>
          </a:p>
          <a:p>
            <a:pPr algn="ctr" defTabSz="914400">
              <a:defRPr/>
            </a:pPr>
            <a:endParaRPr lang="en-US" sz="1800" b="1" dirty="0">
              <a:solidFill>
                <a:prstClr val="white"/>
              </a:solidFill>
            </a:endParaRPr>
          </a:p>
          <a:p>
            <a:pPr algn="ctr" defTabSz="914400">
              <a:defRPr/>
            </a:pPr>
            <a:r>
              <a:rPr lang="en-US" sz="1800" dirty="0">
                <a:solidFill>
                  <a:prstClr val="white"/>
                </a:solidFill>
              </a:rPr>
              <a:t>Payers will also have the opportunity to comment on the draft submission materials themselves.</a:t>
            </a:r>
          </a:p>
        </p:txBody>
      </p:sp>
    </p:spTree>
    <p:extLst>
      <p:ext uri="{BB962C8B-B14F-4D97-AF65-F5344CB8AC3E}">
        <p14:creationId xmlns:p14="http://schemas.microsoft.com/office/powerpoint/2010/main" val="3180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600200"/>
            <a:ext cx="8229600" cy="3970338"/>
          </a:xfrm>
          <a:prstGeom prst="rect">
            <a:avLst/>
          </a:prstGeom>
          <a:noFill/>
        </p:spPr>
        <p:txBody>
          <a:bodyPr>
            <a:spAutoFit/>
          </a:bodyPr>
          <a:lstStyle/>
          <a:p>
            <a:pPr marL="285750" indent="-285750" defTabSz="914400" fontAlgn="auto">
              <a:spcBef>
                <a:spcPts val="0"/>
              </a:spcBef>
              <a:spcAft>
                <a:spcPts val="0"/>
              </a:spcAft>
              <a:buFont typeface="Wingdings" panose="05000000000000000000" pitchFamily="2" charset="2"/>
              <a:buChar char="Ø"/>
              <a:defRPr/>
            </a:pPr>
            <a:r>
              <a:rPr lang="en-US" sz="1800" dirty="0">
                <a:solidFill>
                  <a:prstClr val="black"/>
                </a:solidFill>
                <a:latin typeface="Calibri"/>
                <a:ea typeface="+mn-ea"/>
                <a:cs typeface="Arial" charset="0"/>
              </a:rPr>
              <a:t>Reporting requirements remain largely unchanged</a:t>
            </a:r>
          </a:p>
          <a:p>
            <a:pPr marL="285750" indent="-285750" defTabSz="914400" fontAlgn="auto">
              <a:spcBef>
                <a:spcPts val="0"/>
              </a:spcBef>
              <a:spcAft>
                <a:spcPts val="0"/>
              </a:spcAft>
              <a:buFont typeface="Wingdings" panose="05000000000000000000" pitchFamily="2" charset="2"/>
              <a:buChar char="Ø"/>
              <a:defRPr/>
            </a:pPr>
            <a:endParaRPr lang="en-US" sz="1800" dirty="0">
              <a:solidFill>
                <a:prstClr val="black"/>
              </a:solidFill>
              <a:latin typeface="Calibri"/>
              <a:ea typeface="+mn-ea"/>
              <a:cs typeface="Arial" charset="0"/>
            </a:endParaRPr>
          </a:p>
          <a:p>
            <a:pPr marL="285750" indent="-285750" defTabSz="914400" fontAlgn="auto">
              <a:spcBef>
                <a:spcPts val="0"/>
              </a:spcBef>
              <a:spcAft>
                <a:spcPts val="0"/>
              </a:spcAft>
              <a:buFont typeface="Wingdings" panose="05000000000000000000" pitchFamily="2" charset="2"/>
              <a:buChar char="Ø"/>
              <a:defRPr/>
            </a:pPr>
            <a:r>
              <a:rPr lang="en-US" sz="1800" dirty="0">
                <a:solidFill>
                  <a:prstClr val="black"/>
                </a:solidFill>
                <a:ea typeface="+mn-ea"/>
                <a:cs typeface="Arial" charset="0"/>
              </a:rPr>
              <a:t>Proposed regulation : </a:t>
            </a:r>
            <a:r>
              <a:rPr lang="en-US" sz="1800" dirty="0">
                <a:solidFill>
                  <a:prstClr val="black"/>
                </a:solidFill>
                <a:latin typeface="Calibri"/>
                <a:ea typeface="+mn-ea"/>
                <a:cs typeface="Arial" charset="0"/>
              </a:rPr>
              <a:t>957 CMR 10.00: Health Care Payers Premiums and Claims Data Reporting Requirements</a:t>
            </a:r>
          </a:p>
          <a:p>
            <a:pPr marL="742950" lvl="1" indent="-285750" defTabSz="914400" fontAlgn="auto">
              <a:spcBef>
                <a:spcPts val="0"/>
              </a:spcBef>
              <a:spcAft>
                <a:spcPts val="0"/>
              </a:spcAft>
              <a:buFont typeface="Wingdings" panose="05000000000000000000" pitchFamily="2" charset="2"/>
              <a:buChar char="q"/>
              <a:defRPr/>
            </a:pPr>
            <a:r>
              <a:rPr lang="en-US" sz="1800" dirty="0">
                <a:solidFill>
                  <a:prstClr val="black"/>
                </a:solidFill>
                <a:latin typeface="Calibri"/>
                <a:ea typeface="+mn-ea"/>
                <a:cs typeface="Arial" charset="0"/>
              </a:rPr>
              <a:t>Available at </a:t>
            </a:r>
            <a:r>
              <a:rPr lang="en-US" sz="1800" dirty="0">
                <a:solidFill>
                  <a:prstClr val="black"/>
                </a:solidFill>
                <a:latin typeface="Calibri"/>
                <a:ea typeface="+mn-ea"/>
                <a:cs typeface="Arial" charset="0"/>
                <a:hlinkClick r:id="rId3"/>
              </a:rPr>
              <a:t>http://www.chiamass.gov/regulations/</a:t>
            </a:r>
            <a:endParaRPr lang="en-US" sz="1800" dirty="0">
              <a:solidFill>
                <a:prstClr val="black"/>
              </a:solidFill>
              <a:latin typeface="Calibri"/>
              <a:ea typeface="+mn-ea"/>
              <a:cs typeface="Arial" charset="0"/>
            </a:endParaRPr>
          </a:p>
          <a:p>
            <a:pPr marL="742950" lvl="1" indent="-285750" defTabSz="914400" fontAlgn="auto">
              <a:spcBef>
                <a:spcPts val="0"/>
              </a:spcBef>
              <a:spcAft>
                <a:spcPts val="0"/>
              </a:spcAft>
              <a:buFont typeface="Wingdings" panose="05000000000000000000" pitchFamily="2" charset="2"/>
              <a:buChar char="q"/>
              <a:defRPr/>
            </a:pPr>
            <a:r>
              <a:rPr lang="en-US" sz="1800" dirty="0">
                <a:solidFill>
                  <a:prstClr val="black"/>
                </a:solidFill>
                <a:latin typeface="Calibri"/>
                <a:ea typeface="+mn-ea"/>
                <a:cs typeface="Arial" charset="0"/>
              </a:rPr>
              <a:t>Subjects payers with at least 25,000 commercial members in Massachusetts, per Enrollment Trends, to reporting requirements</a:t>
            </a:r>
          </a:p>
          <a:p>
            <a:pPr marL="285750" indent="-285750" defTabSz="914400" fontAlgn="auto">
              <a:spcBef>
                <a:spcPts val="0"/>
              </a:spcBef>
              <a:spcAft>
                <a:spcPts val="0"/>
              </a:spcAft>
              <a:buFont typeface="Wingdings" panose="05000000000000000000" pitchFamily="2" charset="2"/>
              <a:buChar char="Ø"/>
              <a:defRPr/>
            </a:pPr>
            <a:endParaRPr lang="en-US" sz="1800" dirty="0">
              <a:solidFill>
                <a:prstClr val="black"/>
              </a:solidFill>
              <a:latin typeface="Calibri"/>
              <a:ea typeface="+mn-ea"/>
              <a:cs typeface="Arial" charset="0"/>
            </a:endParaRPr>
          </a:p>
          <a:p>
            <a:pPr marL="285750" indent="-285750" defTabSz="914400" fontAlgn="auto">
              <a:spcBef>
                <a:spcPts val="0"/>
              </a:spcBef>
              <a:spcAft>
                <a:spcPts val="0"/>
              </a:spcAft>
              <a:buFont typeface="Wingdings" panose="05000000000000000000" pitchFamily="2" charset="2"/>
              <a:buChar char="Ø"/>
              <a:defRPr/>
            </a:pPr>
            <a:r>
              <a:rPr lang="en-US" sz="1800" dirty="0">
                <a:solidFill>
                  <a:prstClr val="black"/>
                </a:solidFill>
                <a:ea typeface="+mn-ea"/>
                <a:cs typeface="Arial" charset="0"/>
              </a:rPr>
              <a:t>Comments:</a:t>
            </a:r>
          </a:p>
          <a:p>
            <a:pPr marL="742950" lvl="1" indent="-285750" defTabSz="914400" fontAlgn="auto">
              <a:spcBef>
                <a:spcPts val="0"/>
              </a:spcBef>
              <a:spcAft>
                <a:spcPts val="0"/>
              </a:spcAft>
              <a:buFont typeface="Wingdings" panose="05000000000000000000" pitchFamily="2" charset="2"/>
              <a:buChar char="q"/>
              <a:defRPr/>
            </a:pPr>
            <a:r>
              <a:rPr lang="en-US" sz="1800" dirty="0">
                <a:solidFill>
                  <a:prstClr val="black"/>
                </a:solidFill>
                <a:ea typeface="+mn-ea"/>
                <a:cs typeface="Arial" charset="0"/>
              </a:rPr>
              <a:t>Written comments may be submitted to </a:t>
            </a:r>
            <a:r>
              <a:rPr lang="en-US" sz="1800" dirty="0">
                <a:solidFill>
                  <a:prstClr val="black"/>
                </a:solidFill>
                <a:ea typeface="+mn-ea"/>
                <a:cs typeface="Arial" charset="0"/>
                <a:hlinkClick r:id="rId4"/>
              </a:rPr>
              <a:t>CHIA-Regulations@state.ma.us</a:t>
            </a:r>
            <a:endParaRPr lang="en-US" sz="1800" dirty="0">
              <a:solidFill>
                <a:prstClr val="black"/>
              </a:solidFill>
              <a:ea typeface="+mn-ea"/>
              <a:cs typeface="Arial" charset="0"/>
            </a:endParaRPr>
          </a:p>
          <a:p>
            <a:pPr marL="742950" lvl="1" indent="-285750" defTabSz="914400" fontAlgn="auto">
              <a:spcBef>
                <a:spcPts val="0"/>
              </a:spcBef>
              <a:spcAft>
                <a:spcPts val="0"/>
              </a:spcAft>
              <a:buFont typeface="Wingdings" panose="05000000000000000000" pitchFamily="2" charset="2"/>
              <a:buChar char="q"/>
              <a:defRPr/>
            </a:pPr>
            <a:r>
              <a:rPr lang="en-US" sz="1800" dirty="0">
                <a:solidFill>
                  <a:prstClr val="black"/>
                </a:solidFill>
                <a:ea typeface="+mn-ea"/>
                <a:cs typeface="Arial" charset="0"/>
              </a:rPr>
              <a:t>Public hearing January 27</a:t>
            </a:r>
            <a:r>
              <a:rPr lang="en-US" sz="1800" baseline="30000" dirty="0">
                <a:solidFill>
                  <a:prstClr val="black"/>
                </a:solidFill>
                <a:ea typeface="+mn-ea"/>
                <a:cs typeface="Arial" charset="0"/>
              </a:rPr>
              <a:t>th</a:t>
            </a:r>
            <a:r>
              <a:rPr lang="en-US" sz="1800" dirty="0">
                <a:solidFill>
                  <a:prstClr val="black"/>
                </a:solidFill>
                <a:ea typeface="+mn-ea"/>
                <a:cs typeface="Arial" charset="0"/>
              </a:rPr>
              <a:t>, 10:00am, 501 Boylston St.</a:t>
            </a:r>
          </a:p>
          <a:p>
            <a:pPr marL="742950" lvl="1" indent="-285750" defTabSz="914400" fontAlgn="auto">
              <a:spcBef>
                <a:spcPts val="0"/>
              </a:spcBef>
              <a:spcAft>
                <a:spcPts val="0"/>
              </a:spcAft>
              <a:buFont typeface="Wingdings" panose="05000000000000000000" pitchFamily="2" charset="2"/>
              <a:buChar char="q"/>
              <a:defRPr/>
            </a:pPr>
            <a:r>
              <a:rPr lang="en-US" sz="1800" dirty="0">
                <a:solidFill>
                  <a:prstClr val="black"/>
                </a:solidFill>
                <a:ea typeface="+mn-ea"/>
                <a:cs typeface="Arial" charset="0"/>
              </a:rPr>
              <a:t>More information available at </a:t>
            </a:r>
            <a:r>
              <a:rPr lang="en-US" sz="1800" dirty="0">
                <a:solidFill>
                  <a:prstClr val="black"/>
                </a:solidFill>
                <a:ea typeface="+mn-ea"/>
                <a:cs typeface="Arial" charset="0"/>
                <a:hlinkClick r:id="rId5"/>
              </a:rPr>
              <a:t>http://www.chiamass.gov/regulations/#publiccomments</a:t>
            </a:r>
            <a:endParaRPr lang="en-US" sz="1800" dirty="0">
              <a:solidFill>
                <a:prstClr val="black"/>
              </a:solidFill>
              <a:ea typeface="+mn-ea"/>
              <a:cs typeface="Arial" charset="0"/>
            </a:endParaRPr>
          </a:p>
          <a:p>
            <a:pPr defTabSz="914400" fontAlgn="auto">
              <a:spcBef>
                <a:spcPts val="0"/>
              </a:spcBef>
              <a:spcAft>
                <a:spcPts val="0"/>
              </a:spcAft>
              <a:defRPr/>
            </a:pPr>
            <a:endParaRPr lang="en-US" sz="1800" dirty="0">
              <a:solidFill>
                <a:prstClr val="black"/>
              </a:solidFill>
              <a:latin typeface="Calibri"/>
              <a:ea typeface="+mn-ea"/>
              <a:cs typeface="Arial" charset="0"/>
            </a:endParaRPr>
          </a:p>
        </p:txBody>
      </p:sp>
      <p:sp>
        <p:nvSpPr>
          <p:cNvPr id="6147"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Updated Regulation</a:t>
            </a:r>
          </a:p>
        </p:txBody>
      </p:sp>
    </p:spTree>
    <p:extLst>
      <p:ext uri="{BB962C8B-B14F-4D97-AF65-F5344CB8AC3E}">
        <p14:creationId xmlns:p14="http://schemas.microsoft.com/office/powerpoint/2010/main" val="285312935"/>
      </p:ext>
    </p:extLst>
  </p:cSld>
  <p:clrMapOvr>
    <a:masterClrMapping/>
  </p:clrMapOvr>
  <p:timing>
    <p:tnLst>
      <p:par>
        <p:cTn id="1" dur="indefinite" restart="never" nodeType="tmRoot"/>
      </p:par>
    </p:tnLst>
  </p:timing>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7376</TotalTime>
  <Words>1736</Words>
  <Application>Microsoft Office PowerPoint</Application>
  <PresentationFormat>On-screen Show (4:3)</PresentationFormat>
  <Paragraphs>399</Paragraphs>
  <Slides>41</Slides>
  <Notes>41</Notes>
  <HiddenSlides>0</HiddenSlides>
  <MMClips>0</MMClips>
  <ScaleCrop>false</ScaleCrop>
  <HeadingPairs>
    <vt:vector size="4" baseType="variant">
      <vt:variant>
        <vt:lpstr>Theme</vt:lpstr>
      </vt:variant>
      <vt:variant>
        <vt:i4>2</vt:i4>
      </vt:variant>
      <vt:variant>
        <vt:lpstr>Slide Titles</vt:lpstr>
      </vt:variant>
      <vt:variant>
        <vt:i4>41</vt:i4>
      </vt:variant>
    </vt:vector>
  </HeadingPairs>
  <TitlesOfParts>
    <vt:vector size="43" baseType="lpstr">
      <vt:lpstr>FINALPowerPointTEMPLATE</vt:lpstr>
      <vt:lpstr>Office Theme</vt:lpstr>
      <vt:lpstr>PowerPoint Presentation</vt:lpstr>
      <vt:lpstr>Agenda</vt:lpstr>
      <vt:lpstr>Housekeeping </vt:lpstr>
      <vt:lpstr>Supplemental Diagnosis File </vt:lpstr>
      <vt:lpstr> Upcoming File Submission Deadlines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lpstr>Enrollment Trends Reporting (Preview)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Intake Version 5.0</vt:lpstr>
      <vt:lpstr>Next Meetings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sysadmin</cp:lastModifiedBy>
  <cp:revision>510</cp:revision>
  <cp:lastPrinted>2016-01-12T17:32:03Z</cp:lastPrinted>
  <dcterms:created xsi:type="dcterms:W3CDTF">2014-02-09T20:57:02Z</dcterms:created>
  <dcterms:modified xsi:type="dcterms:W3CDTF">2016-01-12T17:39:33Z</dcterms:modified>
</cp:coreProperties>
</file>