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55" r:id="rId2"/>
    <p:sldMasterId id="2147483768" r:id="rId3"/>
  </p:sldMasterIdLst>
  <p:notesMasterIdLst>
    <p:notesMasterId r:id="rId23"/>
  </p:notesMasterIdLst>
  <p:handoutMasterIdLst>
    <p:handoutMasterId r:id="rId24"/>
  </p:handoutMasterIdLst>
  <p:sldIdLst>
    <p:sldId id="256" r:id="rId4"/>
    <p:sldId id="414" r:id="rId5"/>
    <p:sldId id="416" r:id="rId6"/>
    <p:sldId id="457" r:id="rId7"/>
    <p:sldId id="470" r:id="rId8"/>
    <p:sldId id="458" r:id="rId9"/>
    <p:sldId id="459" r:id="rId10"/>
    <p:sldId id="460" r:id="rId11"/>
    <p:sldId id="461" r:id="rId12"/>
    <p:sldId id="462" r:id="rId13"/>
    <p:sldId id="463" r:id="rId14"/>
    <p:sldId id="464" r:id="rId15"/>
    <p:sldId id="465" r:id="rId16"/>
    <p:sldId id="466" r:id="rId17"/>
    <p:sldId id="467" r:id="rId18"/>
    <p:sldId id="468" r:id="rId19"/>
    <p:sldId id="469" r:id="rId20"/>
    <p:sldId id="362" r:id="rId21"/>
    <p:sldId id="451" r:id="rId22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73398" autoAdjust="0"/>
  </p:normalViewPr>
  <p:slideViewPr>
    <p:cSldViewPr snapToGrid="0" snapToObjects="1" showGuides="1">
      <p:cViewPr>
        <p:scale>
          <a:sx n="82" d="100"/>
          <a:sy n="82" d="100"/>
        </p:scale>
        <p:origin x="-2460" y="-150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10/11/2016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10/11/2016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6257C384-44CF-464F-A3FD-86F6DAA42D6A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44076712-F7D6-4BF9-8D74-66537CE01425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07723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44245968-7515-450C-A957-137B2D65ABDA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EB871724-1269-48D5-BED5-1679E725D480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99379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82B12CCA-9847-4C4A-9B26-F8903CB23EF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313C06D3-2902-4525-A1B6-A1DC4C4253AA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4063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205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877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39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51113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08313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65513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22713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36234C79-D325-4C58-BAEE-120E5D901ECC}" type="slidenum">
              <a:rPr lang="en-US" altLang="en-US">
                <a:solidFill>
                  <a:prstClr val="black"/>
                </a:solidFill>
                <a:ea typeface="ＭＳ Ｐゴシック" pitchFamily="34" charset="-128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18844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A7C7D5D0-11A9-4C3D-9E5F-3EF06B29A14A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8620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A559A-FCF9-44B1-86EC-0E36B16A49C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5A349-6801-4F2B-A0E3-629B5678D3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2889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DAE66-EF1B-4E4D-A477-81A0B5EE27B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BF0D2-14D5-4FF4-97A6-080D62E0FE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9279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6E41A-F04C-4D3A-B944-0D7578921A0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62D19-13B1-4345-86DE-28C759E3A6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7073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494FB-D9F8-4C02-9893-27AC6DA5DF1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AB399-834A-4AF4-82B8-1D9D9CD9ED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83461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ED537-4B38-4FB4-8A22-0FD1AC3781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88904-EF22-423A-B37F-54336CB669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8719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1ADFD-055F-463A-82DA-3AAFADCD303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30F2D-B389-4991-8AD8-67A278F2DF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010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51894-F71E-4555-8DA3-34D2386194B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D0F78-004B-46F9-B955-F47AA9E204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05655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BE226-9531-487F-960D-DCF395185D7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91136-6A4E-4F32-8080-EE36951DF8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83878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/>
            </a:lvl1pPr>
          </a:lstStyle>
          <a:p>
            <a:pPr algn="l"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Title  |  Name, Position Title  |  Date     </a:t>
            </a:r>
          </a:p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22E97D0-DEE5-42BC-A067-29BFC4BCD8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72547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 defTabSz="914400">
              <a:defRPr/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defTabSz="914400">
              <a:defRPr smtClean="0"/>
            </a:lvl1pPr>
          </a:lstStyle>
          <a:p>
            <a:pPr>
              <a:defRPr/>
            </a:pPr>
            <a:fld id="{0E1B5E25-5C34-48D1-8F4B-E0BF218A79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850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 defTabSz="914400">
              <a:defRPr/>
            </a:lvl1pPr>
          </a:lstStyle>
          <a:p>
            <a:pPr>
              <a:defRPr/>
            </a:pPr>
            <a:r>
              <a:rPr lang="en-US"/>
              <a:t>Title  |  Name, Position Title  |  Date      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 smtClean="0"/>
            </a:lvl1pPr>
          </a:lstStyle>
          <a:p>
            <a:pPr>
              <a:defRPr/>
            </a:pPr>
            <a:fld id="{2531DA39-139B-4FE3-9890-D892D6CFE5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29759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2225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l" defTabSz="914400">
              <a:defRPr>
                <a:solidFill>
                  <a:prstClr val="white">
                    <a:lumMod val="50000"/>
                  </a:prstClr>
                </a:solidFill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 defTabSz="914400">
              <a:defRPr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6631E137-11B3-4849-8C29-E4930E82F8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2740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 defTabSz="914400">
              <a:defRPr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BF4334FE-028F-4E69-8F7E-756B122D25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05938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l" defTabSz="914400">
              <a:defRPr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 defTabSz="914400">
              <a:defRPr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65554E92-47FE-43FC-BC10-E420011D43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0502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0" hangingPunct="0">
              <a:defRPr sz="2400">
                <a:solidFill>
                  <a:prstClr val="black"/>
                </a:solidFill>
                <a:latin typeface="+mn-lt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Title  |  Name, Position Title  |  Date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 smtClean="0"/>
            </a:lvl1pPr>
          </a:lstStyle>
          <a:p>
            <a:pPr>
              <a:defRPr/>
            </a:pPr>
            <a:fld id="{96711C34-BA00-4888-966C-0C39B34E12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3751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1AFB5-30EE-4332-9125-CA0CD2DDED5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97FFF-A316-4EF4-8F4F-FC82B1EB70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2576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57423-F836-4B38-BB7F-273C671A04D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A2718-70A9-4854-8A89-5FA92CAB50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339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22FE4-39BA-4730-96DF-9ACFA4C64A6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D66E0-F7B5-4C97-8D5B-F74993F6B7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8366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A1491986-C237-4502-9C76-759A3EFF228D}" type="datetimeFigureOut">
              <a:rPr lang="en-US">
                <a:solidFill>
                  <a:prstClr val="black">
                    <a:tint val="75000"/>
                  </a:prstClr>
                </a:solidFill>
                <a:ea typeface="+mn-ea"/>
              </a:rPr>
              <a:pPr defTabSz="914400">
                <a:defRPr/>
              </a:pPr>
              <a:t>10/11/2016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defTabSz="914400">
              <a:defRPr/>
            </a:pPr>
            <a:fld id="{28FE1137-A1E5-4980-8825-2C1E7A6362BE}" type="slidenum">
              <a:rPr lang="en-US" altLang="en-US">
                <a:ea typeface="+mn-ea"/>
                <a:cs typeface="Arial" charset="0"/>
              </a:rPr>
              <a:pPr defTabSz="914400">
                <a:defRPr/>
              </a:pPr>
              <a:t>‹#›</a:t>
            </a:fld>
            <a:endParaRPr lang="en-US" altLang="en-US"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730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bottomborderfinal-04.tif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00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205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457200" eaLnBrk="1" hangingPunct="1">
              <a:defRPr sz="100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B30F6133-5716-40DA-85ED-4D6B0765C886}" type="slidenum">
              <a:rPr lang="en-US" altLang="en-US">
                <a:cs typeface="Arial" charset="0"/>
              </a:rPr>
              <a:pPr>
                <a:defRPr/>
              </a:pPr>
              <a:t>‹#›</a:t>
            </a:fld>
            <a:endParaRPr lang="en-US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789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ashley.storms@state.ma.us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October 11, 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2016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solidFill>
                  <a:schemeClr val="tx2"/>
                </a:solidFill>
                <a:latin typeface="+mj-lt"/>
              </a:rPr>
              <a:t>Enrollment Trends Update</a:t>
            </a:r>
            <a:endParaRPr lang="en-US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4339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039100" cy="3733800"/>
          </a:xfrm>
        </p:spPr>
        <p:txBody>
          <a:bodyPr/>
          <a:lstStyle/>
          <a:p>
            <a:pPr algn="l"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dirty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The next edition of Enrollment Trends, sourced from </a:t>
            </a:r>
            <a:r>
              <a:rPr lang="en-US" b="1" dirty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September 2016 </a:t>
            </a:r>
            <a:r>
              <a:rPr lang="en-US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MA APCD Member </a:t>
            </a:r>
            <a:r>
              <a:rPr lang="en-US" dirty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Eligibility data, will be released in </a:t>
            </a:r>
            <a:r>
              <a:rPr lang="en-US" b="1" dirty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January 2017</a:t>
            </a:r>
            <a:r>
              <a:rPr lang="en-US" dirty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.</a:t>
            </a:r>
          </a:p>
          <a:p>
            <a:pPr algn="l"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dirty="0">
              <a:solidFill>
                <a:srgbClr val="1F497D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algn="l"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dirty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Where populations cannot be sourced from the MA APCD, payers are asked to provide supplemental enrollment data by </a:t>
            </a:r>
            <a:r>
              <a:rPr lang="en-US" b="1" dirty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November 15</a:t>
            </a:r>
            <a:r>
              <a:rPr lang="en-US" b="1" baseline="30000" dirty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th</a:t>
            </a:r>
            <a:r>
              <a:rPr lang="en-US" dirty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.</a:t>
            </a:r>
          </a:p>
          <a:p>
            <a:pPr algn="l"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dirty="0">
              <a:solidFill>
                <a:srgbClr val="1F497D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algn="l"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dirty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Payers will be sent MA APCD-sourced enrollment counts for review in </a:t>
            </a:r>
            <a:r>
              <a:rPr lang="en-US" b="1" dirty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early December</a:t>
            </a:r>
            <a:r>
              <a:rPr lang="en-US" dirty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.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D7DFCAC5-1584-4764-AEA2-ADC40BEB6CE9}" type="slidenum">
              <a:rPr lang="en-US" altLang="en-US" sz="1000">
                <a:solidFill>
                  <a:srgbClr val="FFFFFF"/>
                </a:solidFill>
                <a:cs typeface="Arial" charset="0"/>
              </a:rPr>
              <a:pPr algn="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00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62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solidFill>
                  <a:schemeClr val="tx2"/>
                </a:solidFill>
                <a:latin typeface="+mj-lt"/>
              </a:rPr>
              <a:t>Enrollment Trends Timeline</a:t>
            </a:r>
            <a:endParaRPr lang="en-US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039100" cy="38766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9775">
                  <a:extLst>
                    <a:ext uri="{9D8B030D-6E8A-4147-A177-3AD203B41FA5}"/>
                  </a:extLst>
                </a:gridCol>
                <a:gridCol w="2009775">
                  <a:extLst>
                    <a:ext uri="{9D8B030D-6E8A-4147-A177-3AD203B41FA5}"/>
                  </a:extLst>
                </a:gridCol>
                <a:gridCol w="2009775">
                  <a:extLst>
                    <a:ext uri="{9D8B030D-6E8A-4147-A177-3AD203B41FA5}"/>
                  </a:extLst>
                </a:gridCol>
                <a:gridCol w="2009775">
                  <a:extLst>
                    <a:ext uri="{9D8B030D-6E8A-4147-A177-3AD203B41FA5}"/>
                  </a:extLst>
                </a:gridCol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Oct.</a:t>
                      </a:r>
                      <a:r>
                        <a:rPr lang="en-US" sz="2000" b="1" baseline="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2016</a:t>
                      </a:r>
                      <a:endParaRPr lang="en-US" sz="2000" b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Nov. 2016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Dec. 2016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Jan. </a:t>
                      </a:r>
                      <a:r>
                        <a:rPr lang="en-US" sz="2000" b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2017</a:t>
                      </a:r>
                      <a:endParaRPr lang="en-US" sz="2000" b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365833"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Data collection, profiling,</a:t>
                      </a:r>
                      <a:r>
                        <a:rPr lang="en-US" sz="18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and analysis</a:t>
                      </a:r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16" marB="45716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</a:tr>
              <a:tr h="91455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Sept.</a:t>
                      </a:r>
                      <a:r>
                        <a:rPr lang="en-US" sz="1800" baseline="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2016 Member Eligibility file submission</a:t>
                      </a:r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Supplemental reports due (identified</a:t>
                      </a:r>
                      <a:r>
                        <a:rPr lang="en-US" sz="1800" baseline="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payers)</a:t>
                      </a:r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Payer</a:t>
                      </a:r>
                      <a:r>
                        <a:rPr lang="en-US" sz="1800" baseline="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 review APCD enrollment counts</a:t>
                      </a:r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370873"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Reporting</a:t>
                      </a:r>
                    </a:p>
                  </a:txBody>
                  <a:tcPr marT="45724" marB="45724">
                    <a:solidFill>
                      <a:srgbClr val="0070C0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6424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7E8FCAFE-0AB3-4F3B-ABFC-12B054A30CBD}" type="slidenum">
              <a:rPr lang="en-US" altLang="en-US" sz="1000">
                <a:solidFill>
                  <a:srgbClr val="FFFFFF"/>
                </a:solidFill>
                <a:cs typeface="Arial" charset="0"/>
              </a:rPr>
              <a:pPr algn="r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00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95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449263" y="1646238"/>
            <a:ext cx="8039100" cy="3579812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en-US" altLang="en-US" sz="4000" b="1" smtClean="0">
                <a:solidFill>
                  <a:schemeClr val="tx2"/>
                </a:solidFill>
              </a:rPr>
              <a:t>Medical Expenditure Trends</a:t>
            </a:r>
          </a:p>
        </p:txBody>
      </p:sp>
    </p:spTree>
    <p:extLst>
      <p:ext uri="{BB962C8B-B14F-4D97-AF65-F5344CB8AC3E}">
        <p14:creationId xmlns:p14="http://schemas.microsoft.com/office/powerpoint/2010/main" val="346555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2"/>
                </a:solidFill>
                <a:latin typeface="+mj-lt"/>
              </a:rPr>
              <a:t>Medical Expenditure Trends Update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37489A8D-60F2-408E-8F75-A5828B7C83C6}" type="slidenum">
              <a:rPr lang="en-US" altLang="en-US" sz="1000">
                <a:solidFill>
                  <a:srgbClr val="FFFFFF"/>
                </a:solidFill>
                <a:cs typeface="Arial" charset="0"/>
              </a:rPr>
              <a:pPr algn="r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0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556" name="TextBox 7"/>
          <p:cNvSpPr txBox="1">
            <a:spLocks noChangeArrowheads="1"/>
          </p:cNvSpPr>
          <p:nvPr/>
        </p:nvSpPr>
        <p:spPr bwMode="auto">
          <a:xfrm>
            <a:off x="381000" y="1447800"/>
            <a:ext cx="8229600" cy="509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marL="342900" indent="-342900" algn="l" defTabSz="914400" eaLnBrk="1" hangingPunct="1">
              <a:lnSpc>
                <a:spcPts val="3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solidFill>
                  <a:srgbClr val="1F497D"/>
                </a:solidFill>
                <a:latin typeface="Helvetica" pitchFamily="34" charset="0"/>
                <a:cs typeface="Helvetica" pitchFamily="34" charset="0"/>
              </a:rPr>
              <a:t>CHIA’s first Medical Expenditure Trends report will be released in the coming weeks.</a:t>
            </a:r>
          </a:p>
          <a:p>
            <a:pPr algn="l" defTabSz="914400" eaLnBrk="1" hangingPunct="1">
              <a:lnSpc>
                <a:spcPts val="3000"/>
              </a:lnSpc>
              <a:spcBef>
                <a:spcPct val="0"/>
              </a:spcBef>
              <a:defRPr/>
            </a:pPr>
            <a:endParaRPr lang="en-US" altLang="en-US" dirty="0">
              <a:solidFill>
                <a:srgbClr val="1F497D"/>
              </a:solidFill>
              <a:latin typeface="Helvetica" pitchFamily="34" charset="0"/>
              <a:cs typeface="Helvetica" pitchFamily="34" charset="0"/>
            </a:endParaRPr>
          </a:p>
          <a:p>
            <a:pPr marL="342900" indent="-342900" algn="l" defTabSz="914400" eaLnBrk="1" hangingPunct="1">
              <a:lnSpc>
                <a:spcPts val="3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solidFill>
                  <a:srgbClr val="1F497D"/>
                </a:solidFill>
                <a:latin typeface="Helvetica" pitchFamily="34" charset="0"/>
                <a:cs typeface="Helvetica" pitchFamily="34" charset="0"/>
              </a:rPr>
              <a:t>Thank you for helping us move towards claims-based reporting from the MA APCD. </a:t>
            </a:r>
            <a:endParaRPr lang="en-US" altLang="en-US" dirty="0" smtClean="0">
              <a:solidFill>
                <a:srgbClr val="1F497D"/>
              </a:solidFill>
              <a:latin typeface="Helvetica" pitchFamily="34" charset="0"/>
              <a:cs typeface="Helvetica" pitchFamily="34" charset="0"/>
            </a:endParaRPr>
          </a:p>
          <a:p>
            <a:pPr algn="l" defTabSz="914400" eaLnBrk="1" hangingPunct="1">
              <a:lnSpc>
                <a:spcPts val="3000"/>
              </a:lnSpc>
              <a:spcBef>
                <a:spcPct val="0"/>
              </a:spcBef>
              <a:defRPr/>
            </a:pPr>
            <a:endParaRPr lang="en-US" altLang="en-US" dirty="0" smtClean="0">
              <a:solidFill>
                <a:srgbClr val="1F497D"/>
              </a:solidFill>
              <a:latin typeface="Helvetica" pitchFamily="34" charset="0"/>
              <a:cs typeface="Helvetica" pitchFamily="34" charset="0"/>
            </a:endParaRPr>
          </a:p>
          <a:p>
            <a:pPr marL="342900" indent="-342900" algn="l" defTabSz="914400" eaLnBrk="1" hangingPunct="1">
              <a:lnSpc>
                <a:spcPts val="3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solidFill>
                  <a:srgbClr val="1F497D"/>
                </a:solidFill>
                <a:latin typeface="Helvetica" pitchFamily="34" charset="0"/>
                <a:cs typeface="Helvetica" pitchFamily="34" charset="0"/>
              </a:rPr>
              <a:t>MA APCD data collection, profiling, and analysis </a:t>
            </a:r>
            <a:r>
              <a:rPr lang="en-US" altLang="en-US" dirty="0">
                <a:solidFill>
                  <a:srgbClr val="1F497D"/>
                </a:solidFill>
                <a:latin typeface="Helvetica" pitchFamily="34" charset="0"/>
                <a:cs typeface="Helvetica" pitchFamily="34" charset="0"/>
              </a:rPr>
              <a:t>has </a:t>
            </a:r>
            <a:r>
              <a:rPr lang="en-US" altLang="en-US" dirty="0" smtClean="0">
                <a:solidFill>
                  <a:srgbClr val="1F497D"/>
                </a:solidFill>
                <a:latin typeface="Helvetica" pitchFamily="34" charset="0"/>
                <a:cs typeface="Helvetica" pitchFamily="34" charset="0"/>
              </a:rPr>
              <a:t>begun </a:t>
            </a:r>
            <a:r>
              <a:rPr lang="en-US" altLang="en-US" dirty="0">
                <a:solidFill>
                  <a:srgbClr val="1F497D"/>
                </a:solidFill>
                <a:latin typeface="Helvetica" pitchFamily="34" charset="0"/>
                <a:cs typeface="Helvetica" pitchFamily="34" charset="0"/>
              </a:rPr>
              <a:t>for the next edition of Medical Expenditure Trends which will be released in </a:t>
            </a:r>
            <a:r>
              <a:rPr lang="en-US" altLang="en-US" b="1" dirty="0">
                <a:solidFill>
                  <a:srgbClr val="1F497D"/>
                </a:solidFill>
                <a:latin typeface="Helvetica" pitchFamily="34" charset="0"/>
                <a:cs typeface="Helvetica" pitchFamily="34" charset="0"/>
              </a:rPr>
              <a:t>Spring 2017.</a:t>
            </a:r>
            <a:endParaRPr lang="en-US" altLang="en-US" dirty="0">
              <a:solidFill>
                <a:srgbClr val="1F497D"/>
              </a:solidFill>
              <a:latin typeface="Helvetica" pitchFamily="34" charset="0"/>
              <a:cs typeface="Helvetica" pitchFamily="34" charset="0"/>
            </a:endParaRPr>
          </a:p>
          <a:p>
            <a:pPr algn="l" defTabSz="914400" eaLnBrk="1" hangingPunct="1">
              <a:lnSpc>
                <a:spcPts val="3000"/>
              </a:lnSpc>
              <a:spcBef>
                <a:spcPct val="0"/>
              </a:spcBef>
              <a:defRPr/>
            </a:pPr>
            <a:endParaRPr lang="en-US" altLang="en-US" dirty="0">
              <a:solidFill>
                <a:srgbClr val="1F497D"/>
              </a:solidFill>
              <a:latin typeface="Helvetica" pitchFamily="34" charset="0"/>
              <a:cs typeface="Helvetica" pitchFamily="34" charset="0"/>
            </a:endParaRPr>
          </a:p>
          <a:p>
            <a:pPr marL="342900" indent="-342900" algn="l" defTabSz="914400" eaLnBrk="1" hangingPunct="1">
              <a:lnSpc>
                <a:spcPts val="3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en-US" dirty="0">
              <a:solidFill>
                <a:srgbClr val="1F497D"/>
              </a:solidFill>
              <a:latin typeface="Helvetica" pitchFamily="34" charset="0"/>
              <a:cs typeface="Helvetica" pitchFamily="34" charset="0"/>
            </a:endParaRPr>
          </a:p>
          <a:p>
            <a:pPr algn="l" defTabSz="914400" eaLnBrk="1" hangingPunct="1">
              <a:lnSpc>
                <a:spcPts val="3000"/>
              </a:lnSpc>
              <a:spcBef>
                <a:spcPct val="0"/>
              </a:spcBef>
              <a:defRPr/>
            </a:pPr>
            <a:endParaRPr lang="en-US" altLang="en-US" dirty="0">
              <a:solidFill>
                <a:srgbClr val="1F497D"/>
              </a:solidFill>
              <a:latin typeface="Helvetica" pitchFamily="34" charset="0"/>
              <a:cs typeface="Helvetica" pitchFamily="34" charset="0"/>
            </a:endParaRPr>
          </a:p>
          <a:p>
            <a:pPr algn="l" defTabSz="914400" eaLnBrk="1" hangingPunct="1">
              <a:lnSpc>
                <a:spcPts val="3000"/>
              </a:lnSpc>
              <a:spcBef>
                <a:spcPct val="0"/>
              </a:spcBef>
              <a:buFontTx/>
              <a:buNone/>
              <a:defRPr/>
            </a:pPr>
            <a:endParaRPr lang="en-US" altLang="en-US" dirty="0">
              <a:solidFill>
                <a:srgbClr val="1F497D"/>
              </a:solidFill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31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2"/>
                </a:solidFill>
                <a:latin typeface="+mj-lt"/>
              </a:rPr>
              <a:t>Medical Expenditure Trends Update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5A564C2D-E111-48AE-AAB2-BA99F9CFF35A}" type="slidenum">
              <a:rPr lang="en-US" altLang="en-US" sz="1000">
                <a:solidFill>
                  <a:srgbClr val="FFFFFF"/>
                </a:solidFill>
                <a:cs typeface="Arial" charset="0"/>
              </a:rPr>
              <a:pPr algn="r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0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556" name="TextBox 7"/>
          <p:cNvSpPr txBox="1">
            <a:spLocks noChangeArrowheads="1"/>
          </p:cNvSpPr>
          <p:nvPr/>
        </p:nvSpPr>
        <p:spPr bwMode="auto">
          <a:xfrm>
            <a:off x="381000" y="1143000"/>
            <a:ext cx="8229600" cy="629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marL="342900" indent="-342900" algn="l" defTabSz="914400" eaLnBrk="1" hangingPunct="1">
              <a:lnSpc>
                <a:spcPts val="26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solidFill>
                  <a:srgbClr val="1F497D"/>
                </a:solidFill>
                <a:latin typeface="Helvetica" pitchFamily="34" charset="0"/>
                <a:cs typeface="Helvetica" pitchFamily="34" charset="0"/>
              </a:rPr>
              <a:t>To </a:t>
            </a:r>
            <a:r>
              <a:rPr lang="en-US" altLang="en-US" dirty="0">
                <a:solidFill>
                  <a:srgbClr val="1F497D"/>
                </a:solidFill>
                <a:latin typeface="Helvetica" pitchFamily="34" charset="0"/>
                <a:cs typeface="Helvetica" pitchFamily="34" charset="0"/>
              </a:rPr>
              <a:t>facilitate </a:t>
            </a:r>
            <a:r>
              <a:rPr lang="en-US" altLang="en-US" dirty="0" smtClean="0">
                <a:solidFill>
                  <a:srgbClr val="1F497D"/>
                </a:solidFill>
                <a:latin typeface="Helvetica" pitchFamily="34" charset="0"/>
                <a:cs typeface="Helvetica" pitchFamily="34" charset="0"/>
              </a:rPr>
              <a:t>continued MA </a:t>
            </a:r>
            <a:r>
              <a:rPr lang="en-US" altLang="en-US" dirty="0">
                <a:solidFill>
                  <a:srgbClr val="1F497D"/>
                </a:solidFill>
                <a:latin typeface="Helvetica" pitchFamily="34" charset="0"/>
                <a:cs typeface="Helvetica" pitchFamily="34" charset="0"/>
              </a:rPr>
              <a:t>APCD </a:t>
            </a:r>
            <a:r>
              <a:rPr lang="en-US" altLang="en-US" dirty="0" smtClean="0">
                <a:solidFill>
                  <a:srgbClr val="1F497D"/>
                </a:solidFill>
                <a:latin typeface="Helvetica" pitchFamily="34" charset="0"/>
                <a:cs typeface="Helvetica" pitchFamily="34" charset="0"/>
              </a:rPr>
              <a:t>sourcing transitions, </a:t>
            </a:r>
            <a:r>
              <a:rPr lang="en-US" altLang="en-US" dirty="0">
                <a:solidFill>
                  <a:srgbClr val="1F497D"/>
                </a:solidFill>
                <a:latin typeface="Helvetica" pitchFamily="34" charset="0"/>
                <a:cs typeface="Helvetica" pitchFamily="34" charset="0"/>
              </a:rPr>
              <a:t>CHIA will request Financial Control Totals (aggregate membership and claims data) from payers for the following spending categories:</a:t>
            </a:r>
          </a:p>
          <a:p>
            <a:pPr marL="1085850" lvl="1" indent="-342900" defTabSz="914400" eaLnBrk="1" hangingPunct="1">
              <a:lnSpc>
                <a:spcPts val="26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>
                <a:solidFill>
                  <a:srgbClr val="1F497D"/>
                </a:solidFill>
                <a:latin typeface="Helvetica" pitchFamily="34" charset="0"/>
                <a:cs typeface="Helvetica" pitchFamily="34" charset="0"/>
              </a:rPr>
              <a:t>Medical Claims</a:t>
            </a:r>
          </a:p>
          <a:p>
            <a:pPr marL="1485900" lvl="2" indent="-342900" defTabSz="914400" eaLnBrk="1" hangingPunct="1">
              <a:lnSpc>
                <a:spcPts val="26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prstClr val="black">
                    <a:lumMod val="50000"/>
                    <a:lumOff val="50000"/>
                  </a:prstClr>
                </a:solidFill>
                <a:latin typeface="Helvetica" pitchFamily="34" charset="0"/>
                <a:cs typeface="Helvetica" pitchFamily="34" charset="0"/>
              </a:rPr>
              <a:t>“Med-</a:t>
            </a:r>
            <a:r>
              <a:rPr lang="en-US" altLang="en-US" sz="20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Helvetica" pitchFamily="34" charset="0"/>
                <a:cs typeface="Helvetica" pitchFamily="34" charset="0"/>
              </a:rPr>
              <a:t>Surg</a:t>
            </a:r>
            <a:r>
              <a:rPr lang="en-US" altLang="en-US" sz="2000" dirty="0">
                <a:solidFill>
                  <a:prstClr val="black">
                    <a:lumMod val="50000"/>
                    <a:lumOff val="50000"/>
                  </a:prstClr>
                </a:solidFill>
                <a:latin typeface="Helvetica" pitchFamily="34" charset="0"/>
                <a:cs typeface="Helvetica" pitchFamily="34" charset="0"/>
              </a:rPr>
              <a:t>” (based on primary diagnosis)</a:t>
            </a:r>
          </a:p>
          <a:p>
            <a:pPr marL="1485900" lvl="2" indent="-342900" defTabSz="914400" eaLnBrk="1" hangingPunct="1">
              <a:lnSpc>
                <a:spcPts val="26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prstClr val="black">
                    <a:lumMod val="50000"/>
                    <a:lumOff val="50000"/>
                  </a:prstClr>
                </a:solidFill>
                <a:latin typeface="Helvetica" pitchFamily="34" charset="0"/>
                <a:cs typeface="Helvetica" pitchFamily="34" charset="0"/>
              </a:rPr>
              <a:t>Substance </a:t>
            </a:r>
            <a:r>
              <a:rPr lang="en-US" altLang="en-US" sz="20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Helvetica" pitchFamily="34" charset="0"/>
                <a:cs typeface="Helvetica" pitchFamily="34" charset="0"/>
              </a:rPr>
              <a:t>Use </a:t>
            </a:r>
            <a:r>
              <a:rPr lang="en-US" altLang="en-US" sz="2000" dirty="0">
                <a:solidFill>
                  <a:prstClr val="black">
                    <a:lumMod val="50000"/>
                    <a:lumOff val="50000"/>
                  </a:prstClr>
                </a:solidFill>
                <a:latin typeface="Helvetica" pitchFamily="34" charset="0"/>
                <a:cs typeface="Helvetica" pitchFamily="34" charset="0"/>
              </a:rPr>
              <a:t>(based on primary diagnosis)</a:t>
            </a:r>
          </a:p>
          <a:p>
            <a:pPr marL="1485900" lvl="2" indent="-342900" defTabSz="914400" eaLnBrk="1" hangingPunct="1">
              <a:lnSpc>
                <a:spcPts val="26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prstClr val="black">
                    <a:lumMod val="50000"/>
                    <a:lumOff val="50000"/>
                  </a:prstClr>
                </a:solidFill>
                <a:latin typeface="Helvetica" pitchFamily="34" charset="0"/>
                <a:cs typeface="Helvetica" pitchFamily="34" charset="0"/>
              </a:rPr>
              <a:t>Behavioral Health (based on primary diagnosis)</a:t>
            </a:r>
          </a:p>
          <a:p>
            <a:pPr marL="1085850" lvl="1" indent="-342900" defTabSz="914400" eaLnBrk="1" hangingPunct="1">
              <a:lnSpc>
                <a:spcPts val="26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>
                <a:solidFill>
                  <a:srgbClr val="1F497D"/>
                </a:solidFill>
                <a:latin typeface="Helvetica" pitchFamily="34" charset="0"/>
                <a:cs typeface="Helvetica" pitchFamily="34" charset="0"/>
              </a:rPr>
              <a:t>Pharmacy </a:t>
            </a:r>
            <a:r>
              <a:rPr lang="en-US" altLang="en-US" sz="2000" b="1" dirty="0" smtClean="0">
                <a:solidFill>
                  <a:srgbClr val="1F497D"/>
                </a:solidFill>
                <a:latin typeface="Helvetica" pitchFamily="34" charset="0"/>
                <a:cs typeface="Helvetica" pitchFamily="34" charset="0"/>
              </a:rPr>
              <a:t>Claims</a:t>
            </a:r>
          </a:p>
          <a:p>
            <a:pPr lvl="1" indent="0" defTabSz="914400" eaLnBrk="1" hangingPunct="1">
              <a:lnSpc>
                <a:spcPts val="2600"/>
              </a:lnSpc>
              <a:spcBef>
                <a:spcPct val="0"/>
              </a:spcBef>
              <a:defRPr/>
            </a:pPr>
            <a:endParaRPr lang="en-US" altLang="en-US" sz="2000" b="1" dirty="0" smtClean="0">
              <a:solidFill>
                <a:srgbClr val="1F497D"/>
              </a:solidFill>
              <a:latin typeface="Helvetica" pitchFamily="34" charset="0"/>
              <a:cs typeface="Helvetica" pitchFamily="34" charset="0"/>
            </a:endParaRPr>
          </a:p>
          <a:p>
            <a:pPr marL="342900" indent="-342900" algn="l" defTabSz="914400" eaLnBrk="1" hangingPunct="1">
              <a:lnSpc>
                <a:spcPts val="26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solidFill>
                  <a:srgbClr val="1F497D"/>
                </a:solidFill>
                <a:latin typeface="Helvetica" pitchFamily="34" charset="0"/>
                <a:cs typeface="Helvetica" pitchFamily="34" charset="0"/>
              </a:rPr>
              <a:t>CHIA will provide a list of HEDIS codes to identify substance abuse and behavioral health claim categories.</a:t>
            </a:r>
          </a:p>
          <a:p>
            <a:pPr marL="342900" indent="-342900" algn="l" defTabSz="914400" eaLnBrk="1" hangingPunct="1">
              <a:lnSpc>
                <a:spcPts val="26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en-US" dirty="0" smtClean="0">
              <a:solidFill>
                <a:srgbClr val="1F497D"/>
              </a:solidFill>
              <a:latin typeface="Helvetica" pitchFamily="34" charset="0"/>
              <a:cs typeface="Helvetica" pitchFamily="34" charset="0"/>
            </a:endParaRPr>
          </a:p>
          <a:p>
            <a:pPr marL="342900" indent="-342900" algn="l" defTabSz="914400" eaLnBrk="1" hangingPunct="1">
              <a:lnSpc>
                <a:spcPts val="26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solidFill>
                  <a:srgbClr val="1F497D"/>
                </a:solidFill>
                <a:latin typeface="Helvetica" pitchFamily="34" charset="0"/>
                <a:cs typeface="Helvetica" pitchFamily="34" charset="0"/>
              </a:rPr>
              <a:t>The timespan for this request is State Fiscal Year 2015 (July 1, 2014 to June 30, 2015)</a:t>
            </a:r>
            <a:endParaRPr lang="en-US" altLang="en-US" dirty="0">
              <a:solidFill>
                <a:srgbClr val="1F497D"/>
              </a:solidFill>
              <a:latin typeface="Helvetica" pitchFamily="34" charset="0"/>
              <a:cs typeface="Helvetica" pitchFamily="34" charset="0"/>
            </a:endParaRPr>
          </a:p>
          <a:p>
            <a:pPr marL="342900" indent="-342900" algn="l" defTabSz="914400" eaLnBrk="1" hangingPunct="1">
              <a:lnSpc>
                <a:spcPts val="3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en-US" dirty="0">
              <a:solidFill>
                <a:srgbClr val="1F497D"/>
              </a:solidFill>
              <a:latin typeface="Helvetica" pitchFamily="34" charset="0"/>
              <a:cs typeface="Helvetica" pitchFamily="34" charset="0"/>
            </a:endParaRPr>
          </a:p>
          <a:p>
            <a:pPr marL="342900" indent="-342900" algn="l" defTabSz="914400" eaLnBrk="1" hangingPunct="1">
              <a:lnSpc>
                <a:spcPts val="3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en-US" dirty="0">
              <a:solidFill>
                <a:srgbClr val="1F497D"/>
              </a:solidFill>
              <a:latin typeface="Helvetica" pitchFamily="34" charset="0"/>
              <a:cs typeface="Helvetica" pitchFamily="34" charset="0"/>
            </a:endParaRPr>
          </a:p>
          <a:p>
            <a:pPr algn="l" defTabSz="914400" eaLnBrk="1" hangingPunct="1">
              <a:lnSpc>
                <a:spcPts val="3000"/>
              </a:lnSpc>
              <a:spcBef>
                <a:spcPct val="0"/>
              </a:spcBef>
              <a:defRPr/>
            </a:pPr>
            <a:endParaRPr lang="en-US" altLang="en-US" dirty="0">
              <a:solidFill>
                <a:srgbClr val="1F497D"/>
              </a:solidFill>
              <a:latin typeface="Helvetica" pitchFamily="34" charset="0"/>
              <a:cs typeface="Helvetica" pitchFamily="34" charset="0"/>
            </a:endParaRPr>
          </a:p>
          <a:p>
            <a:pPr algn="l" defTabSz="914400" eaLnBrk="1" hangingPunct="1">
              <a:lnSpc>
                <a:spcPts val="3000"/>
              </a:lnSpc>
              <a:spcBef>
                <a:spcPct val="0"/>
              </a:spcBef>
              <a:buFontTx/>
              <a:buNone/>
              <a:defRPr/>
            </a:pPr>
            <a:endParaRPr lang="en-US" altLang="en-US" dirty="0">
              <a:solidFill>
                <a:srgbClr val="1F497D"/>
              </a:solidFill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01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5F54AB78-9027-4B2E-986C-47F37AFD7A14}" type="slidenum">
              <a:rPr lang="en-US" altLang="en-US" sz="1000">
                <a:solidFill>
                  <a:srgbClr val="FFFFFF"/>
                </a:solidFill>
                <a:cs typeface="Arial" charset="0"/>
              </a:rPr>
              <a:pPr algn="r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00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20483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68" t="13750" r="1666" b="10001"/>
          <a:stretch>
            <a:fillRect/>
          </a:stretch>
        </p:blipFill>
        <p:spPr bwMode="auto">
          <a:xfrm>
            <a:off x="-87313" y="1143000"/>
            <a:ext cx="9144001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 rot="20713465">
            <a:off x="2981768" y="2540384"/>
            <a:ext cx="3333712" cy="110799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914400">
              <a:defRPr/>
            </a:pPr>
            <a:r>
              <a:rPr lang="en-US" sz="6600" dirty="0">
                <a:solidFill>
                  <a:srgbClr val="FF0000">
                    <a:alpha val="50000"/>
                  </a:srgbClr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DRAFT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381000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2"/>
                </a:solidFill>
                <a:latin typeface="+mj-lt"/>
              </a:rPr>
              <a:t>Financial </a:t>
            </a:r>
            <a:r>
              <a:rPr lang="en-US" dirty="0">
                <a:solidFill>
                  <a:schemeClr val="tx2"/>
                </a:solidFill>
                <a:latin typeface="+mj-lt"/>
              </a:rPr>
              <a:t>Control </a:t>
            </a:r>
            <a:r>
              <a:rPr lang="en-US" dirty="0" smtClean="0">
                <a:solidFill>
                  <a:schemeClr val="tx2"/>
                </a:solidFill>
                <a:latin typeface="+mj-lt"/>
              </a:rPr>
              <a:t>Totals Template</a:t>
            </a:r>
            <a:endParaRPr lang="en-US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6686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chemeClr val="tx2"/>
                </a:solidFill>
                <a:latin typeface="+mj-lt"/>
              </a:rPr>
              <a:t>Medical Expenditure </a:t>
            </a:r>
            <a:r>
              <a:rPr lang="en-US" altLang="en-US" dirty="0">
                <a:solidFill>
                  <a:schemeClr val="tx2"/>
                </a:solidFill>
                <a:latin typeface="+mj-lt"/>
              </a:rPr>
              <a:t>Trends </a:t>
            </a:r>
            <a:r>
              <a:rPr lang="en-US" altLang="en-US" dirty="0" smtClean="0">
                <a:solidFill>
                  <a:schemeClr val="tx2"/>
                </a:solidFill>
                <a:latin typeface="+mj-lt"/>
              </a:rPr>
              <a:t>(2</a:t>
            </a:r>
            <a:r>
              <a:rPr lang="en-US" altLang="en-US" baseline="30000" dirty="0" smtClean="0">
                <a:solidFill>
                  <a:schemeClr val="tx2"/>
                </a:solidFill>
                <a:latin typeface="+mj-lt"/>
              </a:rPr>
              <a:t>nd</a:t>
            </a:r>
            <a:r>
              <a:rPr lang="en-US" altLang="en-US" dirty="0" smtClean="0">
                <a:solidFill>
                  <a:schemeClr val="tx2"/>
                </a:solidFill>
                <a:latin typeface="+mj-lt"/>
              </a:rPr>
              <a:t> Edition) Timeline</a:t>
            </a:r>
            <a:endParaRPr lang="en-US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</p:nvPr>
        </p:nvGraphicFramePr>
        <p:xfrm>
          <a:off x="228600" y="1371600"/>
          <a:ext cx="8763000" cy="32670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9850">
                  <a:extLst>
                    <a:ext uri="{9D8B030D-6E8A-4147-A177-3AD203B41FA5}"/>
                  </a:extLst>
                </a:gridCol>
                <a:gridCol w="1339850">
                  <a:extLst>
                    <a:ext uri="{9D8B030D-6E8A-4147-A177-3AD203B41FA5}"/>
                  </a:extLst>
                </a:gridCol>
                <a:gridCol w="1339850">
                  <a:extLst>
                    <a:ext uri="{9D8B030D-6E8A-4147-A177-3AD203B41FA5}"/>
                  </a:extLst>
                </a:gridCol>
                <a:gridCol w="1339850">
                  <a:extLst>
                    <a:ext uri="{9D8B030D-6E8A-4147-A177-3AD203B41FA5}"/>
                  </a:extLst>
                </a:gridCol>
                <a:gridCol w="1339850"/>
                <a:gridCol w="2063750"/>
              </a:tblGrid>
              <a:tr h="396287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Oct.</a:t>
                      </a:r>
                      <a:r>
                        <a:rPr lang="en-US" sz="1800" b="1" baseline="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2016</a:t>
                      </a:r>
                      <a:endParaRPr lang="en-US" sz="1800" b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Nov. 2016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Dec. 2016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Jan. </a:t>
                      </a:r>
                      <a:r>
                        <a:rPr lang="en-US" sz="1800" b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2017</a:t>
                      </a:r>
                      <a:endParaRPr lang="en-US" sz="1800" b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Feb. 2017</a:t>
                      </a:r>
                      <a:endParaRPr lang="en-US" sz="1800" b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Spring 2017</a:t>
                      </a:r>
                      <a:endParaRPr lang="en-US" sz="1800" b="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/>
                </a:extLst>
              </a:tr>
              <a:tr h="670736"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 APCD medical and</a:t>
                      </a:r>
                      <a:r>
                        <a:rPr lang="en-US" sz="18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pharmacy claims </a:t>
                      </a:r>
                    </a:p>
                    <a:p>
                      <a:pPr algn="ctr"/>
                      <a:r>
                        <a:rPr lang="en-US" sz="18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collection, profiling, and analysis</a:t>
                      </a:r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6" marB="45726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16" marB="45716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16" marB="45716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16" marB="45716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/>
                </a:extLst>
              </a:tr>
              <a:tr h="914583"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Financial Control Totals due</a:t>
                      </a:r>
                    </a:p>
                  </a:txBody>
                  <a:tcPr marT="45726" marB="4572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6" marB="4572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/>
                </a:extLst>
              </a:tr>
              <a:tr h="914583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6" marB="45726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FCT</a:t>
                      </a:r>
                      <a:r>
                        <a:rPr lang="en-US" sz="18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vs. MA APCD data sourcing decisions finalized</a:t>
                      </a:r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6" marB="45726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/>
                </a:extLst>
              </a:tr>
              <a:tr h="370885"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6" marB="4572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6" marB="4572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Reporting</a:t>
                      </a:r>
                      <a:endParaRPr lang="en-US" sz="18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6" marB="45726">
                    <a:solidFill>
                      <a:srgbClr val="0070C0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21551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DD7B1A1D-859E-46F9-82FC-0E16357904FF}" type="slidenum">
              <a:rPr lang="en-US" altLang="en-US" sz="1000">
                <a:solidFill>
                  <a:srgbClr val="FFFFFF"/>
                </a:solidFill>
                <a:cs typeface="Arial" charset="0"/>
              </a:rPr>
              <a:pPr algn="r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00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40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2"/>
                </a:solidFill>
                <a:latin typeface="+mj-lt"/>
              </a:rPr>
              <a:t>Contact Information</a:t>
            </a:r>
          </a:p>
        </p:txBody>
      </p:sp>
      <p:sp>
        <p:nvSpPr>
          <p:cNvPr id="24579" name="Content Placeholder 1"/>
          <p:cNvSpPr>
            <a:spLocks noGrp="1"/>
          </p:cNvSpPr>
          <p:nvPr>
            <p:ph idx="1"/>
          </p:nvPr>
        </p:nvSpPr>
        <p:spPr>
          <a:xfrm>
            <a:off x="449263" y="1524000"/>
            <a:ext cx="8039100" cy="4419600"/>
          </a:xfrm>
        </p:spPr>
        <p:txBody>
          <a:bodyPr/>
          <a:lstStyle/>
          <a:p>
            <a:pPr marL="0" indent="0" algn="l" defTabSz="914400" eaLnBrk="1" hangingPunct="1">
              <a:spcBef>
                <a:spcPct val="0"/>
              </a:spcBef>
              <a:defRPr/>
            </a:pPr>
            <a:r>
              <a:rPr lang="en-US" altLang="en-US" sz="1800" b="1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For questions about Annual Premiums, Enrollment Trends, </a:t>
            </a: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r>
              <a:rPr lang="en-US" altLang="en-US" sz="1800" b="1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or Medical Expenditure Trends:</a:t>
            </a: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endParaRPr lang="en-US" altLang="en-US" sz="1800" b="1" dirty="0">
              <a:solidFill>
                <a:schemeClr val="tx2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r>
              <a:rPr lang="en-US" altLang="en-US" sz="1800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Contact</a:t>
            </a:r>
            <a:r>
              <a:rPr lang="en-US" altLang="en-US" sz="1800" i="1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</a:t>
            </a:r>
            <a:r>
              <a:rPr lang="en-US" altLang="en-US" sz="1800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your </a:t>
            </a:r>
            <a:r>
              <a:rPr lang="en-US" altLang="en-US" sz="1800" u="sng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CHIA liaison</a:t>
            </a:r>
            <a:r>
              <a:rPr lang="en-US" altLang="en-US" sz="1800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and Ashley Storms at </a:t>
            </a:r>
            <a:r>
              <a:rPr lang="en-US" altLang="en-US" sz="1800" dirty="0">
                <a:solidFill>
                  <a:prstClr val="black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3"/>
              </a:rPr>
              <a:t>ashley.storms@state.ma.us</a:t>
            </a:r>
            <a:endParaRPr lang="en-US" altLang="en-US" sz="1800" dirty="0">
              <a:solidFill>
                <a:prstClr val="black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endParaRPr lang="en-US" altLang="en-US" dirty="0">
              <a:solidFill>
                <a:prstClr val="black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endParaRPr lang="en-US" altLang="en-US" b="1" dirty="0">
              <a:solidFill>
                <a:prstClr val="black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A2D930FF-3E97-4723-9265-9E4CAC7CF3A9}" type="slidenum">
              <a:rPr lang="en-US" altLang="en-US" sz="1000">
                <a:solidFill>
                  <a:srgbClr val="FFFFFF"/>
                </a:solidFill>
                <a:cs typeface="Arial" charset="0"/>
              </a:rPr>
              <a:pPr algn="r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00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20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November 8, </a:t>
            </a:r>
            <a:r>
              <a:rPr lang="en-US" sz="4000" dirty="0" smtClean="0"/>
              <a:t>2016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December 13, </a:t>
            </a:r>
            <a:r>
              <a:rPr lang="en-US" sz="4000" dirty="0" smtClean="0"/>
              <a:t>2016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APCD Compliance Updates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Annual Premiums Data Request, Enrollment Trends and Medical Expenditure Trends Updates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Wrap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APCD Version 5.0 Intake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Production </a:t>
            </a:r>
            <a:r>
              <a:rPr lang="en-US" dirty="0" smtClean="0"/>
              <a:t>data </a:t>
            </a:r>
            <a:r>
              <a:rPr lang="en-US" dirty="0" smtClean="0"/>
              <a:t>through September 2016 is due by 10/31/16 and needed for: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 smtClean="0"/>
              <a:t>Risk Adjustment simulation (select carriers)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 smtClean="0"/>
              <a:t>Data release 5.1 (all carriers)</a:t>
            </a:r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Resubmissions </a:t>
            </a:r>
            <a:r>
              <a:rPr lang="en-US" dirty="0" smtClean="0"/>
              <a:t>from Oct 2013 forward need to be in V5 format.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Any remaining V5 Variance workbooks should be returned to your liaison for review/loading prior to production data submission.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21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APCD Version 5.0 Intake</a:t>
            </a:r>
            <a:r>
              <a:rPr lang="en-US" dirty="0"/>
              <a:t> </a:t>
            </a:r>
            <a:r>
              <a:rPr lang="en-US" dirty="0" smtClean="0"/>
              <a:t>Edits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PV034 – Provider ID Code/PV039 – National Provider ID: Edit now requires that the entity type of the NPI in PV039 agree with the type </a:t>
            </a:r>
            <a:r>
              <a:rPr lang="en-US" dirty="0" smtClean="0"/>
              <a:t>of provider in PV034.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MC154-MC178: POA Exempt Codes: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022418"/>
              </p:ext>
            </p:extLst>
          </p:nvPr>
        </p:nvGraphicFramePr>
        <p:xfrm>
          <a:off x="1831392" y="3760233"/>
          <a:ext cx="5067300" cy="18002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4300"/>
                <a:gridCol w="3683000"/>
              </a:tblGrid>
              <a:tr h="3333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Condition Present on Admission Flag Code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Condition Present on Admission Description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Yes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Unknown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Clinically undetermined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33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Not applicable (only valid for CMS.gov official published list of not applicable ICD codes for POA flag.)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33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Blank field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Not applicable (only valid for CMS.gov official published list of not applicable ICD codes for POA flag.)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0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DOI Reporting from MA APCD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2016Q2 and CY2015 membership reports sent to select carriers earlier this month.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Parallel submission period until </a:t>
            </a:r>
            <a:r>
              <a:rPr lang="en-US" dirty="0"/>
              <a:t>both DOI and your organization agree to move to MA APCD-only membership reporting</a:t>
            </a:r>
            <a:r>
              <a:rPr lang="en-US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Responses due by 11/21/16.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80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4175" y="-212725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76200" y="1403350"/>
            <a:ext cx="8382000" cy="1038225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dirty="0">
                <a:solidFill>
                  <a:prstClr val="white"/>
                </a:solidFill>
                <a:latin typeface="Calibri"/>
                <a:cs typeface="Arial" panose="020B0604020202020204" pitchFamily="34" charset="0"/>
              </a:rPr>
              <a:t>CHIA Reporting Updates:</a:t>
            </a:r>
          </a:p>
          <a:p>
            <a:pPr algn="r">
              <a:defRPr/>
            </a:pPr>
            <a:r>
              <a:rPr lang="en-US" b="0" dirty="0">
                <a:solidFill>
                  <a:prstClr val="white"/>
                </a:solidFill>
                <a:latin typeface="Calibri"/>
                <a:cs typeface="Arial" panose="020B0604020202020204" pitchFamily="34" charset="0"/>
              </a:rPr>
              <a:t>Annual Premiums Data Request, Enrollment Trends, and Medical Expenditure Trends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prstClr val="white">
                  <a:lumMod val="65000"/>
                </a:prstClr>
              </a:solidFill>
              <a:cs typeface="Arial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prstClr val="white">
                  <a:lumMod val="65000"/>
                </a:prstClr>
              </a:solidFill>
              <a:latin typeface="Arial"/>
              <a:cs typeface="Times New Roman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114550" y="3041650"/>
            <a:ext cx="6400800" cy="13017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dirty="0">
              <a:solidFill>
                <a:prstClr val="white">
                  <a:lumMod val="65000"/>
                </a:prstClr>
              </a:solidFill>
              <a:cs typeface="Times New Roman"/>
            </a:endParaRPr>
          </a:p>
          <a:p>
            <a:pPr algn="r">
              <a:defRPr/>
            </a:pPr>
            <a:r>
              <a:rPr lang="en-US" sz="1600" dirty="0">
                <a:solidFill>
                  <a:prstClr val="white">
                    <a:lumMod val="65000"/>
                  </a:prstClr>
                </a:solidFill>
                <a:cs typeface="Times New Roman"/>
              </a:rPr>
              <a:t>Ashley Storms | </a:t>
            </a:r>
            <a:r>
              <a:rPr lang="en-US" sz="1600" i="1" dirty="0">
                <a:solidFill>
                  <a:prstClr val="white">
                    <a:lumMod val="65000"/>
                  </a:prstClr>
                </a:solidFill>
                <a:cs typeface="Times New Roman"/>
              </a:rPr>
              <a:t>Associate Analytic Reporting Manager</a:t>
            </a:r>
          </a:p>
          <a:p>
            <a:pPr algn="r">
              <a:defRPr/>
            </a:pPr>
            <a:endParaRPr lang="en-US" sz="1600" i="1" dirty="0">
              <a:solidFill>
                <a:prstClr val="white">
                  <a:lumMod val="65000"/>
                </a:prstClr>
              </a:solidFill>
              <a:cs typeface="Times New Roman"/>
            </a:endParaRPr>
          </a:p>
          <a:p>
            <a:pPr algn="r">
              <a:defRPr/>
            </a:pPr>
            <a:r>
              <a:rPr lang="en-US" sz="1600" dirty="0">
                <a:solidFill>
                  <a:prstClr val="white">
                    <a:lumMod val="65000"/>
                  </a:prstClr>
                </a:solidFill>
                <a:cs typeface="Times New Roman"/>
              </a:rPr>
              <a:t>October 11, 2016</a:t>
            </a:r>
          </a:p>
        </p:txBody>
      </p:sp>
    </p:spTree>
    <p:extLst>
      <p:ext uri="{BB962C8B-B14F-4D97-AF65-F5344CB8AC3E}">
        <p14:creationId xmlns:p14="http://schemas.microsoft.com/office/powerpoint/2010/main" val="326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>
          <a:xfrm>
            <a:off x="449263" y="1646238"/>
            <a:ext cx="8039100" cy="3579812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en-US" altLang="en-US" sz="4000" b="1" smtClean="0">
                <a:solidFill>
                  <a:schemeClr val="tx2"/>
                </a:solidFill>
              </a:rPr>
              <a:t>Annual Premiums Data Request</a:t>
            </a:r>
          </a:p>
        </p:txBody>
      </p:sp>
    </p:spTree>
    <p:extLst>
      <p:ext uri="{BB962C8B-B14F-4D97-AF65-F5344CB8AC3E}">
        <p14:creationId xmlns:p14="http://schemas.microsoft.com/office/powerpoint/2010/main" val="76553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2"/>
                </a:solidFill>
                <a:latin typeface="+mj-lt"/>
              </a:rPr>
              <a:t>2016 Annual Premiums Data Request Update</a:t>
            </a:r>
          </a:p>
        </p:txBody>
      </p:sp>
      <p:sp>
        <p:nvSpPr>
          <p:cNvPr id="13315" name="Content Placeholder 1"/>
          <p:cNvSpPr>
            <a:spLocks noGrp="1"/>
          </p:cNvSpPr>
          <p:nvPr>
            <p:ph idx="1"/>
          </p:nvPr>
        </p:nvSpPr>
        <p:spPr>
          <a:xfrm>
            <a:off x="449263" y="1646238"/>
            <a:ext cx="8039100" cy="715962"/>
          </a:xfrm>
        </p:spPr>
        <p:txBody>
          <a:bodyPr/>
          <a:lstStyle/>
          <a:p>
            <a:pPr marL="0" indent="0" algn="l"/>
            <a:r>
              <a:rPr lang="en-US" altLang="en-US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Work on the 2017 Request will begin this fall; more information will be forthcoming.</a:t>
            </a:r>
          </a:p>
          <a:p>
            <a:pPr marL="0" indent="0" algn="l"/>
            <a:endParaRPr lang="en-US" altLang="en-US" smtClean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D4DFAA5E-F44A-46B1-BBC2-6690867E3520}" type="slidenum">
              <a:rPr lang="en-US" altLang="en-US" sz="1000">
                <a:solidFill>
                  <a:srgbClr val="FFFFFF"/>
                </a:solidFill>
                <a:cs typeface="Arial" charset="0"/>
              </a:rPr>
              <a:pPr algn="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000">
              <a:solidFill>
                <a:srgbClr val="FFFFFF"/>
              </a:solidFill>
              <a:cs typeface="Arial" charset="0"/>
            </a:endParaRPr>
          </a:p>
        </p:txBody>
      </p:sp>
      <p:graphicFrame>
        <p:nvGraphicFramePr>
          <p:cNvPr id="5" name="Content Placeholder 1"/>
          <p:cNvGraphicFramePr>
            <a:graphicFrameLocks/>
          </p:cNvGraphicFramePr>
          <p:nvPr/>
        </p:nvGraphicFramePr>
        <p:xfrm>
          <a:off x="457200" y="2743200"/>
          <a:ext cx="8039100" cy="20418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9850">
                  <a:extLst>
                    <a:ext uri="{9D8B030D-6E8A-4147-A177-3AD203B41FA5}"/>
                  </a:extLst>
                </a:gridCol>
                <a:gridCol w="1339850">
                  <a:extLst>
                    <a:ext uri="{9D8B030D-6E8A-4147-A177-3AD203B41FA5}"/>
                  </a:extLst>
                </a:gridCol>
                <a:gridCol w="1339850">
                  <a:extLst>
                    <a:ext uri="{9D8B030D-6E8A-4147-A177-3AD203B41FA5}"/>
                  </a:extLst>
                </a:gridCol>
                <a:gridCol w="1339850">
                  <a:extLst>
                    <a:ext uri="{9D8B030D-6E8A-4147-A177-3AD203B41FA5}"/>
                  </a:extLst>
                </a:gridCol>
                <a:gridCol w="1339850"/>
                <a:gridCol w="1339850"/>
              </a:tblGrid>
              <a:tr h="39608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Oct.</a:t>
                      </a:r>
                      <a:r>
                        <a:rPr lang="en-US" sz="1800" b="1" baseline="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2016</a:t>
                      </a:r>
                      <a:endParaRPr lang="en-US" sz="1800" b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02" marB="457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Nov. 2016</a:t>
                      </a:r>
                    </a:p>
                  </a:txBody>
                  <a:tcPr marT="45702" marB="457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Dec. 2016</a:t>
                      </a:r>
                    </a:p>
                  </a:txBody>
                  <a:tcPr marT="45702" marB="457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Jan. </a:t>
                      </a:r>
                      <a:r>
                        <a:rPr lang="en-US" sz="1800" b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2017</a:t>
                      </a:r>
                      <a:endParaRPr lang="en-US" sz="1800" b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02" marB="457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Feb. 2017</a:t>
                      </a:r>
                      <a:endParaRPr lang="en-US" sz="1800" b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02" marB="457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Mar. 2017</a:t>
                      </a:r>
                      <a:endParaRPr lang="en-US" sz="1800" b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02" marB="45702"/>
                </a:tc>
                <a:extLst>
                  <a:ext uri="{0D108BD9-81ED-4DB2-BD59-A6C34878D82A}"/>
                </a:extLst>
              </a:tr>
              <a:tr h="365685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Data specification</a:t>
                      </a:r>
                      <a:r>
                        <a:rPr lang="en-US" sz="18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refinement</a:t>
                      </a:r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02" marB="4570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16" marB="45716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16" marB="45716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02" marB="45702"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02" marB="45702"/>
                </a:tc>
                <a:extLst>
                  <a:ext uri="{0D108BD9-81ED-4DB2-BD59-A6C34878D82A}"/>
                </a:extLst>
              </a:tr>
              <a:tr h="365641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02" marB="45702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02" marB="45702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02" marB="45702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Payer outreach</a:t>
                      </a:r>
                      <a:endParaRPr lang="en-US" sz="18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02" marB="45702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02" marB="45702"/>
                </a:tc>
                <a:extLst>
                  <a:ext uri="{0D108BD9-81ED-4DB2-BD59-A6C34878D82A}"/>
                </a:extLst>
              </a:tr>
              <a:tr h="914115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02" marB="45702"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02" marB="45702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02" marB="45702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02" marB="45702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02" marB="457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Data request release</a:t>
                      </a:r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02" marB="4570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3354" name="TextBox 1"/>
          <p:cNvSpPr txBox="1">
            <a:spLocks noChangeArrowheads="1"/>
          </p:cNvSpPr>
          <p:nvPr/>
        </p:nvSpPr>
        <p:spPr bwMode="auto">
          <a:xfrm>
            <a:off x="533400" y="4953000"/>
            <a:ext cx="25828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defTabSz="914400" eaLnBrk="0" hangingPunct="0"/>
            <a:r>
              <a:rPr lang="en-US" altLang="en-US" sz="1800" i="1">
                <a:solidFill>
                  <a:srgbClr val="1F497D"/>
                </a:solidFill>
                <a:latin typeface="Helvetica" pitchFamily="34" charset="0"/>
                <a:ea typeface="+mn-ea"/>
                <a:cs typeface="Helvetica" pitchFamily="34" charset="0"/>
              </a:rPr>
              <a:t>Dates are approximate.</a:t>
            </a:r>
          </a:p>
        </p:txBody>
      </p:sp>
    </p:spTree>
    <p:extLst>
      <p:ext uri="{BB962C8B-B14F-4D97-AF65-F5344CB8AC3E}">
        <p14:creationId xmlns:p14="http://schemas.microsoft.com/office/powerpoint/2010/main" val="299903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>
          <a:xfrm>
            <a:off x="449263" y="1646238"/>
            <a:ext cx="8039100" cy="3579812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en-US" altLang="en-US" sz="4000" b="1" smtClean="0">
                <a:solidFill>
                  <a:schemeClr val="tx2"/>
                </a:solidFill>
              </a:rPr>
              <a:t>Enrollment Trends</a:t>
            </a:r>
          </a:p>
        </p:txBody>
      </p:sp>
    </p:spTree>
    <p:extLst>
      <p:ext uri="{BB962C8B-B14F-4D97-AF65-F5344CB8AC3E}">
        <p14:creationId xmlns:p14="http://schemas.microsoft.com/office/powerpoint/2010/main" val="211879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FINALPowerPointTEMPLATE 5_2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9445</TotalTime>
  <Words>713</Words>
  <Application>Microsoft Office PowerPoint</Application>
  <PresentationFormat>On-screen Show (4:3)</PresentationFormat>
  <Paragraphs>180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FINALPowerPointTEMPLATE</vt:lpstr>
      <vt:lpstr>Office Theme</vt:lpstr>
      <vt:lpstr>1_FINALPowerPointTEMPLATE 5_28</vt:lpstr>
      <vt:lpstr>PowerPoint Presentation</vt:lpstr>
      <vt:lpstr>Agenda</vt:lpstr>
      <vt:lpstr>APCD Version 5.0 Intake </vt:lpstr>
      <vt:lpstr>APCD Version 5.0 Intake Edits</vt:lpstr>
      <vt:lpstr>DOI Reporting from MA APCD</vt:lpstr>
      <vt:lpstr>PowerPoint Presentation</vt:lpstr>
      <vt:lpstr>PowerPoint Presentation</vt:lpstr>
      <vt:lpstr>2016 Annual Premiums Data Request Update</vt:lpstr>
      <vt:lpstr>PowerPoint Presentation</vt:lpstr>
      <vt:lpstr>Enrollment Trends Update</vt:lpstr>
      <vt:lpstr>Enrollment Trends Timeline</vt:lpstr>
      <vt:lpstr>PowerPoint Presentation</vt:lpstr>
      <vt:lpstr>Medical Expenditure Trends Update</vt:lpstr>
      <vt:lpstr>Medical Expenditure Trends Update</vt:lpstr>
      <vt:lpstr>Financial Control Totals Template</vt:lpstr>
      <vt:lpstr>Medical Expenditure Trends (2nd Edition) Timeline</vt:lpstr>
      <vt:lpstr>Contact Information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user</cp:lastModifiedBy>
  <cp:revision>595</cp:revision>
  <cp:lastPrinted>2016-10-11T16:23:36Z</cp:lastPrinted>
  <dcterms:created xsi:type="dcterms:W3CDTF">2014-02-09T20:57:02Z</dcterms:created>
  <dcterms:modified xsi:type="dcterms:W3CDTF">2016-10-11T16:26:09Z</dcterms:modified>
</cp:coreProperties>
</file>