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4" r:id="rId3"/>
    <p:sldId id="416" r:id="rId4"/>
    <p:sldId id="457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362" r:id="rId20"/>
    <p:sldId id="451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3398" autoAdjust="0"/>
  </p:normalViewPr>
  <p:slideViewPr>
    <p:cSldViewPr snapToGrid="0" snapToObjects="1" showGuides="1">
      <p:cViewPr>
        <p:scale>
          <a:sx n="82" d="100"/>
          <a:sy n="82" d="100"/>
        </p:scale>
        <p:origin x="-300" y="-48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11/8/2016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11/8/2016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B04242-5991-46E5-A3C4-07208C1BC12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9C2226-3CAB-4E1C-BF7C-25D154C515A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6B8EEF3-4F1B-434F-8895-872E0956E5D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EABAFE-FC66-443D-8D55-B9916D84E1D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420B771-B3C1-4EAB-B089-90626C3D213C}" type="slidenum">
              <a:rPr lang="en-US" altLang="en-US" smtClean="0">
                <a:ea typeface="ＭＳ Ｐゴシック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81B6F49-FA23-4386-84FD-7008C8F4FD8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A458A-DA45-4919-902A-5EF832E0F71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6BF74D3-EC05-4F6C-BBA3-03931C3AEA0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storms@state.ma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 November 8, 2016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  <a:latin typeface="+mj-lt"/>
              </a:rPr>
              <a:t>Enrollment Trends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39100" cy="3733800"/>
          </a:xfrm>
        </p:spPr>
        <p:txBody>
          <a:bodyPr/>
          <a:lstStyle/>
          <a:p>
            <a:pPr algn="l" defTabSz="914400"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next edition of Enrollment Trends, sourced from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September 2016 </a:t>
            </a: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 APCD Member 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Eligibility data, will be released in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January 2017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  <a:p>
            <a:pPr algn="l" defTabSz="914400"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endParaRPr lang="en-US" dirty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 defTabSz="914400"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Where populations cannot be sourced from the MA APCD, payers are asked to provide supplemental enrollment data by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November 15</a:t>
            </a:r>
            <a:r>
              <a:rPr lang="en-US" b="1" baseline="30000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Payers have already been notified if this applies to them.</a:t>
            </a:r>
            <a:endParaRPr lang="en-US" dirty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 defTabSz="914400"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endParaRPr lang="en-US" dirty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 defTabSz="914400"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CHIA will share MA 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APCD-sourced enrollment counts for </a:t>
            </a: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payer review 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early December</a:t>
            </a: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The review period will be approximately four weeks.</a:t>
            </a:r>
            <a:endParaRPr lang="en-US" dirty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409B7F6-2CE6-44F4-BE28-70627DAAF4EC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  <a:latin typeface="+mj-lt"/>
              </a:rPr>
              <a:t>Enrollment Trends Timeline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039100" cy="3876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775">
                  <a:extLst>
                    <a:ext uri="{9D8B030D-6E8A-4147-A177-3AD203B41FA5}"/>
                  </a:extLst>
                </a:gridCol>
                <a:gridCol w="2009775">
                  <a:extLst>
                    <a:ext uri="{9D8B030D-6E8A-4147-A177-3AD203B41FA5}"/>
                  </a:extLst>
                </a:gridCol>
                <a:gridCol w="2009775">
                  <a:extLst>
                    <a:ext uri="{9D8B030D-6E8A-4147-A177-3AD203B41FA5}"/>
                  </a:extLst>
                </a:gridCol>
                <a:gridCol w="2009775">
                  <a:extLst>
                    <a:ext uri="{9D8B030D-6E8A-4147-A177-3AD203B41FA5}"/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Oct.</a:t>
                      </a:r>
                      <a:r>
                        <a:rPr lang="en-US" sz="2000" b="1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</a:t>
                      </a:r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Nov. 2016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Dec. 2016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Jan. </a:t>
                      </a:r>
                      <a:r>
                        <a:rPr lang="en-US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2017</a:t>
                      </a:r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3658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collection, profiling,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and analysis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914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Sept.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 Member Eligibility file submission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Supplemental reports due (identified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payers)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Payer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 review APCD enrollment counts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370873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CEAE8DF-E9A7-49A1-AC7C-DDB0198C4A6F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49263" y="1646238"/>
            <a:ext cx="8039100" cy="35798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4000" b="1" smtClean="0">
                <a:solidFill>
                  <a:schemeClr val="tx2"/>
                </a:solidFill>
              </a:rPr>
              <a:t>Medical Expenditure Trends</a:t>
            </a:r>
          </a:p>
        </p:txBody>
      </p:sp>
    </p:spTree>
    <p:extLst>
      <p:ext uri="{BB962C8B-B14F-4D97-AF65-F5344CB8AC3E}">
        <p14:creationId xmlns:p14="http://schemas.microsoft.com/office/powerpoint/2010/main" val="22768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Medical Expenditure Trends Update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F5D00AC-B07F-4B07-B196-1708B1976F3B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81000" y="1143000"/>
            <a:ext cx="82296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To </a:t>
            </a:r>
            <a:r>
              <a:rPr lang="en-US" alt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facilitate </a:t>
            </a: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continued MA </a:t>
            </a:r>
            <a:r>
              <a:rPr lang="en-US" alt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APCD </a:t>
            </a: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sourcing transitions, </a:t>
            </a:r>
            <a:r>
              <a:rPr lang="en-US" alt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CHIA </a:t>
            </a: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has requested </a:t>
            </a:r>
            <a:r>
              <a:rPr lang="en-US" alt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Financial Control Totals (aggregate membership and claims data) from payers for the following spending categories:</a:t>
            </a:r>
          </a:p>
          <a:p>
            <a:pPr marL="1085850" lvl="1" indent="-342900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Medical Claims</a:t>
            </a:r>
          </a:p>
          <a:p>
            <a:pPr marL="1485900" lvl="2" indent="-342900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Substance Use Disorder Primary Diagnosis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1485900" lvl="2" indent="-342900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Mental Health Primary Diagnosis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1485900" lvl="2" indent="-342900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Med-</a:t>
            </a:r>
            <a:r>
              <a:rPr lang="en-US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Surg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-Other Primary Diagnosis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1085850" lvl="1" indent="-342900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Pharmacy </a:t>
            </a:r>
            <a:r>
              <a:rPr lang="en-US" altLang="en-US" sz="2000" b="1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Claims</a:t>
            </a:r>
          </a:p>
          <a:p>
            <a:pPr lvl="1" indent="0" eaLnBrk="1" hangingPunct="1">
              <a:lnSpc>
                <a:spcPts val="2600"/>
              </a:lnSpc>
              <a:spcBef>
                <a:spcPct val="0"/>
              </a:spcBef>
              <a:defRPr/>
            </a:pPr>
            <a:endParaRPr lang="en-US" altLang="en-US" sz="2000" b="1" dirty="0" smtClean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The workbook includes a list of HEDIS codes to identify Substance Use Disorder and Mental Health claims.</a:t>
            </a:r>
          </a:p>
          <a:p>
            <a:pPr marL="342900" indent="-342900" algn="l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The timespan for this request is State Fiscal Year 2015 (July 1, 2014 to June 30, 2015)</a:t>
            </a: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F1B361E-CD90-461A-9BF4-D7C4EAFD647C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Financial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Control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Totals Template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>
            <a:fillRect/>
          </a:stretch>
        </p:blipFill>
        <p:spPr bwMode="auto">
          <a:xfrm>
            <a:off x="0" y="1214438"/>
            <a:ext cx="9144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3200400"/>
            <a:ext cx="7086600" cy="762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752600" y="3243263"/>
            <a:ext cx="218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8EC0"/>
                </a:solidFill>
                <a:latin typeface="Calibri" pitchFamily="34" charset="0"/>
                <a:cs typeface="Arial" charset="0"/>
              </a:rPr>
              <a:t>(Should be formatted as number, not currency)</a:t>
            </a:r>
          </a:p>
        </p:txBody>
      </p:sp>
    </p:spTree>
    <p:extLst>
      <p:ext uri="{BB962C8B-B14F-4D97-AF65-F5344CB8AC3E}">
        <p14:creationId xmlns:p14="http://schemas.microsoft.com/office/powerpoint/2010/main" val="26954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56993C-71C4-40A9-A00F-E0C9D188A202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Financial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Control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Totals Template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5"/>
          <a:stretch>
            <a:fillRect/>
          </a:stretch>
        </p:blipFill>
        <p:spPr bwMode="auto">
          <a:xfrm>
            <a:off x="0" y="990600"/>
            <a:ext cx="91392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Medical Expenditure Trends Update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0957DF7-E8F0-41F7-820B-0BBD31AEC533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81000" y="1143000"/>
            <a:ext cx="8229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2600"/>
              </a:lnSpc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Please return completed Financial Control Total workbooks to Kevin McAvey by </a:t>
            </a:r>
            <a:r>
              <a:rPr lang="en-US" altLang="en-US" b="1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December 1</a:t>
            </a:r>
            <a:r>
              <a:rPr lang="en-US" altLang="en-US" b="1" baseline="300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st</a:t>
            </a: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. </a:t>
            </a: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Medical Expenditure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Trends 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(2</a:t>
            </a:r>
            <a:r>
              <a:rPr lang="en-US" altLang="en-US" baseline="30000" dirty="0" smtClean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 Edition) Timeline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3267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/>
                <a:gridCol w="2063750"/>
              </a:tblGrid>
              <a:tr h="3962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Oct.</a:t>
                      </a:r>
                      <a:r>
                        <a:rPr lang="en-US" sz="1800" b="1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Nov. 2016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Dec. 2016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Jan. </a:t>
                      </a:r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Feb. 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Spring 2017</a:t>
                      </a:r>
                      <a:endParaRPr lang="en-US" sz="18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  <a:tr h="6707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 APCD medical and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pharmacy claims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collection, profiling, and analysis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  <a:tr h="914583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Control Totals due</a:t>
                      </a:r>
                    </a:p>
                  </a:txBody>
                  <a:tcPr marT="45726" marB="4572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  <a:tr h="91458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FCT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vs. MA APCD data sourcing decisions finalized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  <a:tr h="370885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Reporting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E1A305D-7169-43B7-A289-216ADC98C961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Contact Information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449263" y="1524000"/>
            <a:ext cx="8039100" cy="4419600"/>
          </a:xfrm>
        </p:spPr>
        <p:txBody>
          <a:bodyPr/>
          <a:lstStyle/>
          <a:p>
            <a:pPr marL="0" indent="0" algn="l" defTabSz="914400" eaLnBrk="1" hangingPunct="1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questions about Annual Premiums, Enrollment Trends, </a:t>
            </a: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 Medical Expenditure Trends:</a:t>
            </a: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sz="1800" b="1" dirty="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Contact</a:t>
            </a:r>
            <a:r>
              <a:rPr lang="en-US" altLang="en-US" sz="1800" i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your </a:t>
            </a:r>
            <a:r>
              <a:rPr lang="en-US" altLang="en-US" sz="1800" u="sng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CHIA liaison</a:t>
            </a: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Ashley Storms at </a:t>
            </a:r>
            <a:r>
              <a:rPr lang="en-US" altLang="en-US" sz="18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/>
              </a:rPr>
              <a:t>ashley.storms@state.ma.us</a:t>
            </a:r>
            <a:endParaRPr lang="en-US" altLang="en-US" sz="18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3A01012-A4A1-47BD-92F9-26E7825B6CA7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December 13, 2016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January 10, 2017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APCD Compliance Updates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Annual Premiums Data Request, Enrollment Trends and Medical Expenditure Trends Updates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APCD Version 5.0 Intake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data through September 2016 was due by 10/31/16 and needed for: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Risk Adjustment simulation (select carriers)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Data release 5.1 (all carriers)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Resubmissions from Oct 2013 forward need to be in V5 format.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Version 5 file intake edits are now posted on CHIA’s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APCD Version 6.0 Intake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stages of planning for APCD Version 6.0 Submission Guide updates.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details in the upcoming weeks and on the December TAG call.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DOI Reporting from MA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2016Q2 and CY2015 membership reports sent to select carriers in October.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Parallel submission period until </a:t>
            </a:r>
            <a:r>
              <a:rPr lang="en-US" dirty="0"/>
              <a:t>both DOI and your organization agree to move to MA APCD-only membership reporting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Responses due by 11/21/16.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-212725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403350"/>
            <a:ext cx="8382000" cy="10382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CHIA Reporting Updates:</a:t>
            </a:r>
          </a:p>
          <a:p>
            <a:pPr algn="r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Annual Premiums Data Request, Enrollment Trends, and Medical Expenditure Trends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14550" y="3041650"/>
            <a:ext cx="6400800" cy="130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  <a:p>
            <a:pPr algn="r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Ashley Storms |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Associate Analytic Reporting Manager</a:t>
            </a:r>
          </a:p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November 8,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5864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49263" y="1646238"/>
            <a:ext cx="8039100" cy="35798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4000" b="1" smtClean="0">
                <a:solidFill>
                  <a:schemeClr val="tx2"/>
                </a:solidFill>
              </a:rPr>
              <a:t>Annual Premiums Data Request</a:t>
            </a:r>
          </a:p>
        </p:txBody>
      </p:sp>
    </p:spTree>
    <p:extLst>
      <p:ext uri="{BB962C8B-B14F-4D97-AF65-F5344CB8AC3E}">
        <p14:creationId xmlns:p14="http://schemas.microsoft.com/office/powerpoint/2010/main" val="35995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2017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Annual Premiums Data Request Update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449263" y="1646238"/>
            <a:ext cx="8039100" cy="715962"/>
          </a:xfrm>
        </p:spPr>
        <p:txBody>
          <a:bodyPr/>
          <a:lstStyle/>
          <a:p>
            <a:pPr marL="0" indent="0" algn="l"/>
            <a:r>
              <a:rPr lang="en-US" altLang="en-US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Work on the 2017 Request has begun. Payers will receive more information in January 2017.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5633D11-F31B-4FA7-A8E2-BF4F10FAA215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457200" y="2743200"/>
          <a:ext cx="8039100" cy="2041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>
                  <a:extLst>
                    <a:ext uri="{9D8B030D-6E8A-4147-A177-3AD203B41FA5}"/>
                  </a:extLst>
                </a:gridCol>
                <a:gridCol w="1339850"/>
                <a:gridCol w="1339850"/>
              </a:tblGrid>
              <a:tr h="395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Oct.</a:t>
                      </a:r>
                      <a:r>
                        <a:rPr lang="en-US" sz="1800" b="1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Nov. 2016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Dec. 2016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Jan. </a:t>
                      </a:r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Feb. 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Mar. 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/>
                </a:extLst>
              </a:tr>
              <a:tr h="36566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specification</a:t>
                      </a:r>
                      <a:r>
                        <a:rPr lang="en-US" sz="18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refinement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/>
                </a:extLst>
              </a:tr>
              <a:tr h="36566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Payer outreach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/>
                </a:extLst>
              </a:tr>
              <a:tr h="91423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request release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688" marB="4568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354" name="TextBox 1"/>
          <p:cNvSpPr txBox="1">
            <a:spLocks noChangeArrowheads="1"/>
          </p:cNvSpPr>
          <p:nvPr/>
        </p:nvSpPr>
        <p:spPr bwMode="auto">
          <a:xfrm>
            <a:off x="533400" y="49530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Dates are approximate.</a:t>
            </a:r>
          </a:p>
        </p:txBody>
      </p:sp>
    </p:spTree>
    <p:extLst>
      <p:ext uri="{BB962C8B-B14F-4D97-AF65-F5344CB8AC3E}">
        <p14:creationId xmlns:p14="http://schemas.microsoft.com/office/powerpoint/2010/main" val="30336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49263" y="1646238"/>
            <a:ext cx="8039100" cy="35798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4000" b="1" smtClean="0">
                <a:solidFill>
                  <a:schemeClr val="tx2"/>
                </a:solidFill>
              </a:rPr>
              <a:t>Enrollment Trends</a:t>
            </a:r>
          </a:p>
        </p:txBody>
      </p:sp>
    </p:spTree>
    <p:extLst>
      <p:ext uri="{BB962C8B-B14F-4D97-AF65-F5344CB8AC3E}">
        <p14:creationId xmlns:p14="http://schemas.microsoft.com/office/powerpoint/2010/main" val="4311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10017</TotalTime>
  <Words>608</Words>
  <Application>Microsoft Office PowerPoint</Application>
  <PresentationFormat>On-screen Show (4:3)</PresentationFormat>
  <Paragraphs>162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FINALPowerPointTEMPLATE</vt:lpstr>
      <vt:lpstr>PowerPoint Presentation</vt:lpstr>
      <vt:lpstr>Agenda</vt:lpstr>
      <vt:lpstr>APCD Version 5.0 Intake </vt:lpstr>
      <vt:lpstr>APCD Version 6.0 Intake</vt:lpstr>
      <vt:lpstr>DOI Reporting from MA APCD</vt:lpstr>
      <vt:lpstr>PowerPoint Presentation</vt:lpstr>
      <vt:lpstr>PowerPoint Presentation</vt:lpstr>
      <vt:lpstr>2017 Annual Premiums Data Request Update</vt:lpstr>
      <vt:lpstr>PowerPoint Presentation</vt:lpstr>
      <vt:lpstr>Enrollment Trends Update</vt:lpstr>
      <vt:lpstr>Enrollment Trends Timeline</vt:lpstr>
      <vt:lpstr>PowerPoint Presentation</vt:lpstr>
      <vt:lpstr>Medical Expenditure Trends Update</vt:lpstr>
      <vt:lpstr>Financial Control Totals Template</vt:lpstr>
      <vt:lpstr>Financial Control Totals Template</vt:lpstr>
      <vt:lpstr>Medical Expenditure Trends Update</vt:lpstr>
      <vt:lpstr>Medical Expenditure Trends (2nd Edition) Timeline</vt:lpstr>
      <vt:lpstr>Contact Information</vt:lpstr>
      <vt:lpstr>Next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Vogel, Rick</cp:lastModifiedBy>
  <cp:revision>610</cp:revision>
  <cp:lastPrinted>2016-11-08T13:42:45Z</cp:lastPrinted>
  <dcterms:created xsi:type="dcterms:W3CDTF">2014-02-09T20:57:02Z</dcterms:created>
  <dcterms:modified xsi:type="dcterms:W3CDTF">2016-11-08T19:40:42Z</dcterms:modified>
</cp:coreProperties>
</file>