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handoutMasterIdLst>
    <p:handoutMasterId r:id="rId32"/>
  </p:handoutMasterIdLst>
  <p:sldIdLst>
    <p:sldId id="256" r:id="rId2"/>
    <p:sldId id="414" r:id="rId3"/>
    <p:sldId id="482" r:id="rId4"/>
    <p:sldId id="483" r:id="rId5"/>
    <p:sldId id="484" r:id="rId6"/>
    <p:sldId id="485" r:id="rId7"/>
    <p:sldId id="486" r:id="rId8"/>
    <p:sldId id="487" r:id="rId9"/>
    <p:sldId id="488" r:id="rId10"/>
    <p:sldId id="489" r:id="rId11"/>
    <p:sldId id="490" r:id="rId12"/>
    <p:sldId id="491" r:id="rId13"/>
    <p:sldId id="492" r:id="rId14"/>
    <p:sldId id="494" r:id="rId15"/>
    <p:sldId id="474" r:id="rId16"/>
    <p:sldId id="457" r:id="rId17"/>
    <p:sldId id="496" r:id="rId18"/>
    <p:sldId id="480" r:id="rId19"/>
    <p:sldId id="472" r:id="rId20"/>
    <p:sldId id="479" r:id="rId21"/>
    <p:sldId id="498" r:id="rId22"/>
    <p:sldId id="476" r:id="rId23"/>
    <p:sldId id="477" r:id="rId24"/>
    <p:sldId id="478" r:id="rId25"/>
    <p:sldId id="471" r:id="rId26"/>
    <p:sldId id="497" r:id="rId27"/>
    <p:sldId id="470" r:id="rId28"/>
    <p:sldId id="362" r:id="rId29"/>
    <p:sldId id="451" r:id="rId30"/>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xmlns="">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2460" y="-150"/>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12/13/2016</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12/13/2016</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5650" indent="-290513">
              <a:spcBef>
                <a:spcPct val="30000"/>
              </a:spcBef>
              <a:defRPr sz="1200">
                <a:solidFill>
                  <a:schemeClr val="tx1"/>
                </a:solidFill>
                <a:latin typeface="Calibri" pitchFamily="34" charset="0"/>
              </a:defRPr>
            </a:lvl2pPr>
            <a:lvl3pPr marL="1163638" indent="-231775">
              <a:spcBef>
                <a:spcPct val="30000"/>
              </a:spcBef>
              <a:defRPr sz="1200">
                <a:solidFill>
                  <a:schemeClr val="tx1"/>
                </a:solidFill>
                <a:latin typeface="Calibri" pitchFamily="34" charset="0"/>
              </a:defRPr>
            </a:lvl3pPr>
            <a:lvl4pPr marL="1630363" indent="-231775">
              <a:spcBef>
                <a:spcPct val="30000"/>
              </a:spcBef>
              <a:defRPr sz="1200">
                <a:solidFill>
                  <a:schemeClr val="tx1"/>
                </a:solidFill>
                <a:latin typeface="Calibri" pitchFamily="34" charset="0"/>
              </a:defRPr>
            </a:lvl4pPr>
            <a:lvl5pPr marL="2095500" indent="-231775">
              <a:spcBef>
                <a:spcPct val="30000"/>
              </a:spcBef>
              <a:defRPr sz="1200">
                <a:solidFill>
                  <a:schemeClr val="tx1"/>
                </a:solidFill>
                <a:latin typeface="Calibri" pitchFamily="34" charset="0"/>
              </a:defRPr>
            </a:lvl5pPr>
            <a:lvl6pPr marL="2552700" indent="-231775" eaLnBrk="0" fontAlgn="base" hangingPunct="0">
              <a:spcBef>
                <a:spcPct val="30000"/>
              </a:spcBef>
              <a:spcAft>
                <a:spcPct val="0"/>
              </a:spcAft>
              <a:defRPr sz="1200">
                <a:solidFill>
                  <a:schemeClr val="tx1"/>
                </a:solidFill>
                <a:latin typeface="Calibri" pitchFamily="34" charset="0"/>
              </a:defRPr>
            </a:lvl6pPr>
            <a:lvl7pPr marL="3009900" indent="-231775" eaLnBrk="0" fontAlgn="base" hangingPunct="0">
              <a:spcBef>
                <a:spcPct val="30000"/>
              </a:spcBef>
              <a:spcAft>
                <a:spcPct val="0"/>
              </a:spcAft>
              <a:defRPr sz="1200">
                <a:solidFill>
                  <a:schemeClr val="tx1"/>
                </a:solidFill>
                <a:latin typeface="Calibri" pitchFamily="34" charset="0"/>
              </a:defRPr>
            </a:lvl7pPr>
            <a:lvl8pPr marL="3467100" indent="-231775" eaLnBrk="0" fontAlgn="base" hangingPunct="0">
              <a:spcBef>
                <a:spcPct val="30000"/>
              </a:spcBef>
              <a:spcAft>
                <a:spcPct val="0"/>
              </a:spcAft>
              <a:defRPr sz="1200">
                <a:solidFill>
                  <a:schemeClr val="tx1"/>
                </a:solidFill>
                <a:latin typeface="Calibri" pitchFamily="34" charset="0"/>
              </a:defRPr>
            </a:lvl8pPr>
            <a:lvl9pPr marL="3924300" indent="-231775" eaLnBrk="0" fontAlgn="base" hangingPunct="0">
              <a:spcBef>
                <a:spcPct val="30000"/>
              </a:spcBef>
              <a:spcAft>
                <a:spcPct val="0"/>
              </a:spcAft>
              <a:defRPr sz="1200">
                <a:solidFill>
                  <a:schemeClr val="tx1"/>
                </a:solidFill>
                <a:latin typeface="Calibri" pitchFamily="34" charset="0"/>
              </a:defRPr>
            </a:lvl9pPr>
          </a:lstStyle>
          <a:p>
            <a:pPr>
              <a:spcBef>
                <a:spcPct val="0"/>
              </a:spcBef>
            </a:pPr>
            <a:fld id="{56846F96-3348-41EB-993D-D0D021B590BF}" type="slidenum">
              <a:rPr lang="en-US" altLang="en-US">
                <a:solidFill>
                  <a:srgbClr val="000000"/>
                </a:solidFill>
              </a:rPr>
              <a:pPr>
                <a:spcBef>
                  <a:spcPct val="0"/>
                </a:spcBef>
              </a:pPr>
              <a:t>13</a:t>
            </a:fld>
            <a:endParaRPr lang="en-US" alt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14</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15</a:t>
            </a:fld>
            <a:endParaRPr lang="en-US" altLang="en-US"/>
          </a:p>
        </p:txBody>
      </p:sp>
    </p:spTree>
    <p:extLst>
      <p:ext uri="{BB962C8B-B14F-4D97-AF65-F5344CB8AC3E}">
        <p14:creationId xmlns:p14="http://schemas.microsoft.com/office/powerpoint/2010/main" val="2711756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16</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17</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18</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19</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20</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21</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22</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23</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24</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25</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26</a:t>
            </a:fld>
            <a:endParaRPr lang="en-US" altLang="en-US"/>
          </a:p>
        </p:txBody>
      </p:sp>
    </p:spTree>
    <p:extLst>
      <p:ext uri="{BB962C8B-B14F-4D97-AF65-F5344CB8AC3E}">
        <p14:creationId xmlns:p14="http://schemas.microsoft.com/office/powerpoint/2010/main" val="27117562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27</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28</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29</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ea typeface="ＭＳ Ｐゴシック" pitchFamily="34" charset="-128"/>
            </a:endParaRP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4063" indent="-288925">
              <a:spcBef>
                <a:spcPct val="30000"/>
              </a:spcBef>
              <a:defRPr sz="1200">
                <a:solidFill>
                  <a:schemeClr val="tx1"/>
                </a:solidFill>
                <a:latin typeface="Calibri" pitchFamily="34" charset="0"/>
              </a:defRPr>
            </a:lvl2pPr>
            <a:lvl3pPr marL="1162050" indent="-230188">
              <a:spcBef>
                <a:spcPct val="30000"/>
              </a:spcBef>
              <a:defRPr sz="1200">
                <a:solidFill>
                  <a:schemeClr val="tx1"/>
                </a:solidFill>
                <a:latin typeface="Calibri" pitchFamily="34" charset="0"/>
              </a:defRPr>
            </a:lvl3pPr>
            <a:lvl4pPr marL="1628775" indent="-230188">
              <a:spcBef>
                <a:spcPct val="30000"/>
              </a:spcBef>
              <a:defRPr sz="1200">
                <a:solidFill>
                  <a:schemeClr val="tx1"/>
                </a:solidFill>
                <a:latin typeface="Calibri" pitchFamily="34" charset="0"/>
              </a:defRPr>
            </a:lvl4pPr>
            <a:lvl5pPr marL="2093913" indent="-230188">
              <a:spcBef>
                <a:spcPct val="30000"/>
              </a:spcBef>
              <a:defRPr sz="1200">
                <a:solidFill>
                  <a:schemeClr val="tx1"/>
                </a:solidFill>
                <a:latin typeface="Calibri" pitchFamily="34" charset="0"/>
              </a:defRPr>
            </a:lvl5pPr>
            <a:lvl6pPr marL="2551113" indent="-230188" eaLnBrk="0" fontAlgn="base" hangingPunct="0">
              <a:spcBef>
                <a:spcPct val="30000"/>
              </a:spcBef>
              <a:spcAft>
                <a:spcPct val="0"/>
              </a:spcAft>
              <a:defRPr sz="1200">
                <a:solidFill>
                  <a:schemeClr val="tx1"/>
                </a:solidFill>
                <a:latin typeface="Calibri" pitchFamily="34" charset="0"/>
              </a:defRPr>
            </a:lvl6pPr>
            <a:lvl7pPr marL="3008313" indent="-230188" eaLnBrk="0" fontAlgn="base" hangingPunct="0">
              <a:spcBef>
                <a:spcPct val="30000"/>
              </a:spcBef>
              <a:spcAft>
                <a:spcPct val="0"/>
              </a:spcAft>
              <a:defRPr sz="1200">
                <a:solidFill>
                  <a:schemeClr val="tx1"/>
                </a:solidFill>
                <a:latin typeface="Calibri" pitchFamily="34" charset="0"/>
              </a:defRPr>
            </a:lvl7pPr>
            <a:lvl8pPr marL="3465513" indent="-230188" eaLnBrk="0" fontAlgn="base" hangingPunct="0">
              <a:spcBef>
                <a:spcPct val="30000"/>
              </a:spcBef>
              <a:spcAft>
                <a:spcPct val="0"/>
              </a:spcAft>
              <a:defRPr sz="1200">
                <a:solidFill>
                  <a:schemeClr val="tx1"/>
                </a:solidFill>
                <a:latin typeface="Calibri" pitchFamily="34" charset="0"/>
              </a:defRPr>
            </a:lvl8pPr>
            <a:lvl9pPr marL="3922713" indent="-230188" eaLnBrk="0" fontAlgn="base" hangingPunct="0">
              <a:spcBef>
                <a:spcPct val="30000"/>
              </a:spcBef>
              <a:spcAft>
                <a:spcPct val="0"/>
              </a:spcAft>
              <a:defRPr sz="1200">
                <a:solidFill>
                  <a:schemeClr val="tx1"/>
                </a:solidFill>
                <a:latin typeface="Calibri" pitchFamily="34" charset="0"/>
              </a:defRPr>
            </a:lvl9pPr>
          </a:lstStyle>
          <a:p>
            <a:pPr>
              <a:spcBef>
                <a:spcPct val="0"/>
              </a:spcBef>
            </a:pPr>
            <a:fld id="{3D7EF066-40FA-4658-98F4-AA966E3D60A8}" type="slidenum">
              <a:rPr lang="en-US" altLang="en-US">
                <a:ea typeface="ＭＳ Ｐゴシック" pitchFamily="34" charset="-128"/>
              </a:rPr>
              <a:pPr>
                <a:spcBef>
                  <a:spcPct val="0"/>
                </a:spcBef>
              </a:pPr>
              <a:t>3</a:t>
            </a:fld>
            <a:endParaRPr lang="en-US" altLang="en-US">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5650" indent="-290513">
              <a:spcBef>
                <a:spcPct val="30000"/>
              </a:spcBef>
              <a:defRPr sz="1200">
                <a:solidFill>
                  <a:schemeClr val="tx1"/>
                </a:solidFill>
                <a:latin typeface="Calibri" pitchFamily="34" charset="0"/>
              </a:defRPr>
            </a:lvl2pPr>
            <a:lvl3pPr marL="1163638" indent="-231775">
              <a:spcBef>
                <a:spcPct val="30000"/>
              </a:spcBef>
              <a:defRPr sz="1200">
                <a:solidFill>
                  <a:schemeClr val="tx1"/>
                </a:solidFill>
                <a:latin typeface="Calibri" pitchFamily="34" charset="0"/>
              </a:defRPr>
            </a:lvl3pPr>
            <a:lvl4pPr marL="1630363" indent="-231775">
              <a:spcBef>
                <a:spcPct val="30000"/>
              </a:spcBef>
              <a:defRPr sz="1200">
                <a:solidFill>
                  <a:schemeClr val="tx1"/>
                </a:solidFill>
                <a:latin typeface="Calibri" pitchFamily="34" charset="0"/>
              </a:defRPr>
            </a:lvl4pPr>
            <a:lvl5pPr marL="2095500" indent="-231775">
              <a:spcBef>
                <a:spcPct val="30000"/>
              </a:spcBef>
              <a:defRPr sz="1200">
                <a:solidFill>
                  <a:schemeClr val="tx1"/>
                </a:solidFill>
                <a:latin typeface="Calibri" pitchFamily="34" charset="0"/>
              </a:defRPr>
            </a:lvl5pPr>
            <a:lvl6pPr marL="2552700" indent="-231775" eaLnBrk="0" fontAlgn="base" hangingPunct="0">
              <a:spcBef>
                <a:spcPct val="30000"/>
              </a:spcBef>
              <a:spcAft>
                <a:spcPct val="0"/>
              </a:spcAft>
              <a:defRPr sz="1200">
                <a:solidFill>
                  <a:schemeClr val="tx1"/>
                </a:solidFill>
                <a:latin typeface="Calibri" pitchFamily="34" charset="0"/>
              </a:defRPr>
            </a:lvl6pPr>
            <a:lvl7pPr marL="3009900" indent="-231775" eaLnBrk="0" fontAlgn="base" hangingPunct="0">
              <a:spcBef>
                <a:spcPct val="30000"/>
              </a:spcBef>
              <a:spcAft>
                <a:spcPct val="0"/>
              </a:spcAft>
              <a:defRPr sz="1200">
                <a:solidFill>
                  <a:schemeClr val="tx1"/>
                </a:solidFill>
                <a:latin typeface="Calibri" pitchFamily="34" charset="0"/>
              </a:defRPr>
            </a:lvl7pPr>
            <a:lvl8pPr marL="3467100" indent="-231775" eaLnBrk="0" fontAlgn="base" hangingPunct="0">
              <a:spcBef>
                <a:spcPct val="30000"/>
              </a:spcBef>
              <a:spcAft>
                <a:spcPct val="0"/>
              </a:spcAft>
              <a:defRPr sz="1200">
                <a:solidFill>
                  <a:schemeClr val="tx1"/>
                </a:solidFill>
                <a:latin typeface="Calibri" pitchFamily="34" charset="0"/>
              </a:defRPr>
            </a:lvl8pPr>
            <a:lvl9pPr marL="3924300" indent="-231775" eaLnBrk="0" fontAlgn="base" hangingPunct="0">
              <a:spcBef>
                <a:spcPct val="30000"/>
              </a:spcBef>
              <a:spcAft>
                <a:spcPct val="0"/>
              </a:spcAft>
              <a:defRPr sz="1200">
                <a:solidFill>
                  <a:schemeClr val="tx1"/>
                </a:solidFill>
                <a:latin typeface="Calibri" pitchFamily="34" charset="0"/>
              </a:defRPr>
            </a:lvl9pPr>
          </a:lstStyle>
          <a:p>
            <a:pPr>
              <a:spcBef>
                <a:spcPct val="0"/>
              </a:spcBef>
            </a:pPr>
            <a:fld id="{8C363A11-4342-4FE2-A615-C114022A0348}" type="slidenum">
              <a:rPr lang="en-US" altLang="en-US">
                <a:solidFill>
                  <a:srgbClr val="000000"/>
                </a:solidFill>
              </a:rPr>
              <a:pPr>
                <a:spcBef>
                  <a:spcPct val="0"/>
                </a:spcBef>
              </a:pPr>
              <a:t>5</a:t>
            </a:fld>
            <a:endParaRPr lang="en-US" altLang="en-US">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5650" indent="-290513">
              <a:spcBef>
                <a:spcPct val="30000"/>
              </a:spcBef>
              <a:defRPr sz="1200">
                <a:solidFill>
                  <a:schemeClr val="tx1"/>
                </a:solidFill>
                <a:latin typeface="Calibri" pitchFamily="34" charset="0"/>
              </a:defRPr>
            </a:lvl2pPr>
            <a:lvl3pPr marL="1163638" indent="-231775">
              <a:spcBef>
                <a:spcPct val="30000"/>
              </a:spcBef>
              <a:defRPr sz="1200">
                <a:solidFill>
                  <a:schemeClr val="tx1"/>
                </a:solidFill>
                <a:latin typeface="Calibri" pitchFamily="34" charset="0"/>
              </a:defRPr>
            </a:lvl3pPr>
            <a:lvl4pPr marL="1630363" indent="-231775">
              <a:spcBef>
                <a:spcPct val="30000"/>
              </a:spcBef>
              <a:defRPr sz="1200">
                <a:solidFill>
                  <a:schemeClr val="tx1"/>
                </a:solidFill>
                <a:latin typeface="Calibri" pitchFamily="34" charset="0"/>
              </a:defRPr>
            </a:lvl4pPr>
            <a:lvl5pPr marL="2095500" indent="-231775">
              <a:spcBef>
                <a:spcPct val="30000"/>
              </a:spcBef>
              <a:defRPr sz="1200">
                <a:solidFill>
                  <a:schemeClr val="tx1"/>
                </a:solidFill>
                <a:latin typeface="Calibri" pitchFamily="34" charset="0"/>
              </a:defRPr>
            </a:lvl5pPr>
            <a:lvl6pPr marL="2552700" indent="-231775" eaLnBrk="0" fontAlgn="base" hangingPunct="0">
              <a:spcBef>
                <a:spcPct val="30000"/>
              </a:spcBef>
              <a:spcAft>
                <a:spcPct val="0"/>
              </a:spcAft>
              <a:defRPr sz="1200">
                <a:solidFill>
                  <a:schemeClr val="tx1"/>
                </a:solidFill>
                <a:latin typeface="Calibri" pitchFamily="34" charset="0"/>
              </a:defRPr>
            </a:lvl6pPr>
            <a:lvl7pPr marL="3009900" indent="-231775" eaLnBrk="0" fontAlgn="base" hangingPunct="0">
              <a:spcBef>
                <a:spcPct val="30000"/>
              </a:spcBef>
              <a:spcAft>
                <a:spcPct val="0"/>
              </a:spcAft>
              <a:defRPr sz="1200">
                <a:solidFill>
                  <a:schemeClr val="tx1"/>
                </a:solidFill>
                <a:latin typeface="Calibri" pitchFamily="34" charset="0"/>
              </a:defRPr>
            </a:lvl7pPr>
            <a:lvl8pPr marL="3467100" indent="-231775" eaLnBrk="0" fontAlgn="base" hangingPunct="0">
              <a:spcBef>
                <a:spcPct val="30000"/>
              </a:spcBef>
              <a:spcAft>
                <a:spcPct val="0"/>
              </a:spcAft>
              <a:defRPr sz="1200">
                <a:solidFill>
                  <a:schemeClr val="tx1"/>
                </a:solidFill>
                <a:latin typeface="Calibri" pitchFamily="34" charset="0"/>
              </a:defRPr>
            </a:lvl8pPr>
            <a:lvl9pPr marL="3924300" indent="-231775" eaLnBrk="0" fontAlgn="base" hangingPunct="0">
              <a:spcBef>
                <a:spcPct val="30000"/>
              </a:spcBef>
              <a:spcAft>
                <a:spcPct val="0"/>
              </a:spcAft>
              <a:defRPr sz="1200">
                <a:solidFill>
                  <a:schemeClr val="tx1"/>
                </a:solidFill>
                <a:latin typeface="Calibri" pitchFamily="34" charset="0"/>
              </a:defRPr>
            </a:lvl9pPr>
          </a:lstStyle>
          <a:p>
            <a:pPr>
              <a:spcBef>
                <a:spcPct val="0"/>
              </a:spcBef>
            </a:pPr>
            <a:fld id="{6612CF08-C117-41A8-BA6A-570FC2F29CAE}" type="slidenum">
              <a:rPr lang="en-US" altLang="en-US">
                <a:solidFill>
                  <a:srgbClr val="000000"/>
                </a:solidFill>
              </a:rPr>
              <a:pPr>
                <a:spcBef>
                  <a:spcPct val="0"/>
                </a:spcBef>
              </a:pPr>
              <a:t>7</a:t>
            </a:fld>
            <a:endParaRPr lang="en-US" alt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5650" indent="-290513">
              <a:spcBef>
                <a:spcPct val="30000"/>
              </a:spcBef>
              <a:defRPr sz="1200">
                <a:solidFill>
                  <a:schemeClr val="tx1"/>
                </a:solidFill>
                <a:latin typeface="Calibri" pitchFamily="34" charset="0"/>
              </a:defRPr>
            </a:lvl2pPr>
            <a:lvl3pPr marL="1163638" indent="-231775">
              <a:spcBef>
                <a:spcPct val="30000"/>
              </a:spcBef>
              <a:defRPr sz="1200">
                <a:solidFill>
                  <a:schemeClr val="tx1"/>
                </a:solidFill>
                <a:latin typeface="Calibri" pitchFamily="34" charset="0"/>
              </a:defRPr>
            </a:lvl3pPr>
            <a:lvl4pPr marL="1630363" indent="-231775">
              <a:spcBef>
                <a:spcPct val="30000"/>
              </a:spcBef>
              <a:defRPr sz="1200">
                <a:solidFill>
                  <a:schemeClr val="tx1"/>
                </a:solidFill>
                <a:latin typeface="Calibri" pitchFamily="34" charset="0"/>
              </a:defRPr>
            </a:lvl4pPr>
            <a:lvl5pPr marL="2095500" indent="-231775">
              <a:spcBef>
                <a:spcPct val="30000"/>
              </a:spcBef>
              <a:defRPr sz="1200">
                <a:solidFill>
                  <a:schemeClr val="tx1"/>
                </a:solidFill>
                <a:latin typeface="Calibri" pitchFamily="34" charset="0"/>
              </a:defRPr>
            </a:lvl5pPr>
            <a:lvl6pPr marL="2552700" indent="-231775" eaLnBrk="0" fontAlgn="base" hangingPunct="0">
              <a:spcBef>
                <a:spcPct val="30000"/>
              </a:spcBef>
              <a:spcAft>
                <a:spcPct val="0"/>
              </a:spcAft>
              <a:defRPr sz="1200">
                <a:solidFill>
                  <a:schemeClr val="tx1"/>
                </a:solidFill>
                <a:latin typeface="Calibri" pitchFamily="34" charset="0"/>
              </a:defRPr>
            </a:lvl6pPr>
            <a:lvl7pPr marL="3009900" indent="-231775" eaLnBrk="0" fontAlgn="base" hangingPunct="0">
              <a:spcBef>
                <a:spcPct val="30000"/>
              </a:spcBef>
              <a:spcAft>
                <a:spcPct val="0"/>
              </a:spcAft>
              <a:defRPr sz="1200">
                <a:solidFill>
                  <a:schemeClr val="tx1"/>
                </a:solidFill>
                <a:latin typeface="Calibri" pitchFamily="34" charset="0"/>
              </a:defRPr>
            </a:lvl7pPr>
            <a:lvl8pPr marL="3467100" indent="-231775" eaLnBrk="0" fontAlgn="base" hangingPunct="0">
              <a:spcBef>
                <a:spcPct val="30000"/>
              </a:spcBef>
              <a:spcAft>
                <a:spcPct val="0"/>
              </a:spcAft>
              <a:defRPr sz="1200">
                <a:solidFill>
                  <a:schemeClr val="tx1"/>
                </a:solidFill>
                <a:latin typeface="Calibri" pitchFamily="34" charset="0"/>
              </a:defRPr>
            </a:lvl8pPr>
            <a:lvl9pPr marL="3924300" indent="-231775" eaLnBrk="0" fontAlgn="base" hangingPunct="0">
              <a:spcBef>
                <a:spcPct val="30000"/>
              </a:spcBef>
              <a:spcAft>
                <a:spcPct val="0"/>
              </a:spcAft>
              <a:defRPr sz="1200">
                <a:solidFill>
                  <a:schemeClr val="tx1"/>
                </a:solidFill>
                <a:latin typeface="Calibri" pitchFamily="34" charset="0"/>
              </a:defRPr>
            </a:lvl9pPr>
          </a:lstStyle>
          <a:p>
            <a:pPr>
              <a:spcBef>
                <a:spcPct val="0"/>
              </a:spcBef>
            </a:pPr>
            <a:fld id="{117A8CAA-B982-40A6-8D76-199747661A5D}" type="slidenum">
              <a:rPr lang="en-US" altLang="en-US">
                <a:solidFill>
                  <a:srgbClr val="000000"/>
                </a:solidFill>
              </a:rPr>
              <a:pPr>
                <a:spcBef>
                  <a:spcPct val="0"/>
                </a:spcBef>
              </a:pPr>
              <a:t>8</a:t>
            </a:fld>
            <a:endParaRPr lang="en-US" alt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5650" indent="-290513">
              <a:spcBef>
                <a:spcPct val="30000"/>
              </a:spcBef>
              <a:defRPr sz="1200">
                <a:solidFill>
                  <a:schemeClr val="tx1"/>
                </a:solidFill>
                <a:latin typeface="Calibri" pitchFamily="34" charset="0"/>
              </a:defRPr>
            </a:lvl2pPr>
            <a:lvl3pPr marL="1163638" indent="-231775">
              <a:spcBef>
                <a:spcPct val="30000"/>
              </a:spcBef>
              <a:defRPr sz="1200">
                <a:solidFill>
                  <a:schemeClr val="tx1"/>
                </a:solidFill>
                <a:latin typeface="Calibri" pitchFamily="34" charset="0"/>
              </a:defRPr>
            </a:lvl3pPr>
            <a:lvl4pPr marL="1630363" indent="-231775">
              <a:spcBef>
                <a:spcPct val="30000"/>
              </a:spcBef>
              <a:defRPr sz="1200">
                <a:solidFill>
                  <a:schemeClr val="tx1"/>
                </a:solidFill>
                <a:latin typeface="Calibri" pitchFamily="34" charset="0"/>
              </a:defRPr>
            </a:lvl4pPr>
            <a:lvl5pPr marL="2095500" indent="-231775">
              <a:spcBef>
                <a:spcPct val="30000"/>
              </a:spcBef>
              <a:defRPr sz="1200">
                <a:solidFill>
                  <a:schemeClr val="tx1"/>
                </a:solidFill>
                <a:latin typeface="Calibri" pitchFamily="34" charset="0"/>
              </a:defRPr>
            </a:lvl5pPr>
            <a:lvl6pPr marL="2552700" indent="-231775" eaLnBrk="0" fontAlgn="base" hangingPunct="0">
              <a:spcBef>
                <a:spcPct val="30000"/>
              </a:spcBef>
              <a:spcAft>
                <a:spcPct val="0"/>
              </a:spcAft>
              <a:defRPr sz="1200">
                <a:solidFill>
                  <a:schemeClr val="tx1"/>
                </a:solidFill>
                <a:latin typeface="Calibri" pitchFamily="34" charset="0"/>
              </a:defRPr>
            </a:lvl6pPr>
            <a:lvl7pPr marL="3009900" indent="-231775" eaLnBrk="0" fontAlgn="base" hangingPunct="0">
              <a:spcBef>
                <a:spcPct val="30000"/>
              </a:spcBef>
              <a:spcAft>
                <a:spcPct val="0"/>
              </a:spcAft>
              <a:defRPr sz="1200">
                <a:solidFill>
                  <a:schemeClr val="tx1"/>
                </a:solidFill>
                <a:latin typeface="Calibri" pitchFamily="34" charset="0"/>
              </a:defRPr>
            </a:lvl7pPr>
            <a:lvl8pPr marL="3467100" indent="-231775" eaLnBrk="0" fontAlgn="base" hangingPunct="0">
              <a:spcBef>
                <a:spcPct val="30000"/>
              </a:spcBef>
              <a:spcAft>
                <a:spcPct val="0"/>
              </a:spcAft>
              <a:defRPr sz="1200">
                <a:solidFill>
                  <a:schemeClr val="tx1"/>
                </a:solidFill>
                <a:latin typeface="Calibri" pitchFamily="34" charset="0"/>
              </a:defRPr>
            </a:lvl8pPr>
            <a:lvl9pPr marL="3924300" indent="-231775" eaLnBrk="0" fontAlgn="base" hangingPunct="0">
              <a:spcBef>
                <a:spcPct val="30000"/>
              </a:spcBef>
              <a:spcAft>
                <a:spcPct val="0"/>
              </a:spcAft>
              <a:defRPr sz="1200">
                <a:solidFill>
                  <a:schemeClr val="tx1"/>
                </a:solidFill>
                <a:latin typeface="Calibri" pitchFamily="34" charset="0"/>
              </a:defRPr>
            </a:lvl9pPr>
          </a:lstStyle>
          <a:p>
            <a:pPr>
              <a:spcBef>
                <a:spcPct val="0"/>
              </a:spcBef>
            </a:pPr>
            <a:fld id="{CE03C632-789E-4D32-8314-C1845AFA906D}" type="slidenum">
              <a:rPr lang="en-US" altLang="en-US">
                <a:solidFill>
                  <a:srgbClr val="000000"/>
                </a:solidFill>
              </a:rPr>
              <a:pPr>
                <a:spcBef>
                  <a:spcPct val="0"/>
                </a:spcBef>
              </a:pPr>
              <a:t>10</a:t>
            </a:fld>
            <a:endParaRPr lang="en-US" alt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5650" indent="-290513">
              <a:spcBef>
                <a:spcPct val="30000"/>
              </a:spcBef>
              <a:defRPr sz="1200">
                <a:solidFill>
                  <a:schemeClr val="tx1"/>
                </a:solidFill>
                <a:latin typeface="Calibri" pitchFamily="34" charset="0"/>
              </a:defRPr>
            </a:lvl2pPr>
            <a:lvl3pPr marL="1163638" indent="-231775">
              <a:spcBef>
                <a:spcPct val="30000"/>
              </a:spcBef>
              <a:defRPr sz="1200">
                <a:solidFill>
                  <a:schemeClr val="tx1"/>
                </a:solidFill>
                <a:latin typeface="Calibri" pitchFamily="34" charset="0"/>
              </a:defRPr>
            </a:lvl3pPr>
            <a:lvl4pPr marL="1630363" indent="-231775">
              <a:spcBef>
                <a:spcPct val="30000"/>
              </a:spcBef>
              <a:defRPr sz="1200">
                <a:solidFill>
                  <a:schemeClr val="tx1"/>
                </a:solidFill>
                <a:latin typeface="Calibri" pitchFamily="34" charset="0"/>
              </a:defRPr>
            </a:lvl4pPr>
            <a:lvl5pPr marL="2095500" indent="-231775">
              <a:spcBef>
                <a:spcPct val="30000"/>
              </a:spcBef>
              <a:defRPr sz="1200">
                <a:solidFill>
                  <a:schemeClr val="tx1"/>
                </a:solidFill>
                <a:latin typeface="Calibri" pitchFamily="34" charset="0"/>
              </a:defRPr>
            </a:lvl5pPr>
            <a:lvl6pPr marL="2552700" indent="-231775" eaLnBrk="0" fontAlgn="base" hangingPunct="0">
              <a:spcBef>
                <a:spcPct val="30000"/>
              </a:spcBef>
              <a:spcAft>
                <a:spcPct val="0"/>
              </a:spcAft>
              <a:defRPr sz="1200">
                <a:solidFill>
                  <a:schemeClr val="tx1"/>
                </a:solidFill>
                <a:latin typeface="Calibri" pitchFamily="34" charset="0"/>
              </a:defRPr>
            </a:lvl6pPr>
            <a:lvl7pPr marL="3009900" indent="-231775" eaLnBrk="0" fontAlgn="base" hangingPunct="0">
              <a:spcBef>
                <a:spcPct val="30000"/>
              </a:spcBef>
              <a:spcAft>
                <a:spcPct val="0"/>
              </a:spcAft>
              <a:defRPr sz="1200">
                <a:solidFill>
                  <a:schemeClr val="tx1"/>
                </a:solidFill>
                <a:latin typeface="Calibri" pitchFamily="34" charset="0"/>
              </a:defRPr>
            </a:lvl7pPr>
            <a:lvl8pPr marL="3467100" indent="-231775" eaLnBrk="0" fontAlgn="base" hangingPunct="0">
              <a:spcBef>
                <a:spcPct val="30000"/>
              </a:spcBef>
              <a:spcAft>
                <a:spcPct val="0"/>
              </a:spcAft>
              <a:defRPr sz="1200">
                <a:solidFill>
                  <a:schemeClr val="tx1"/>
                </a:solidFill>
                <a:latin typeface="Calibri" pitchFamily="34" charset="0"/>
              </a:defRPr>
            </a:lvl8pPr>
            <a:lvl9pPr marL="3924300" indent="-231775" eaLnBrk="0" fontAlgn="base" hangingPunct="0">
              <a:spcBef>
                <a:spcPct val="30000"/>
              </a:spcBef>
              <a:spcAft>
                <a:spcPct val="0"/>
              </a:spcAft>
              <a:defRPr sz="1200">
                <a:solidFill>
                  <a:schemeClr val="tx1"/>
                </a:solidFill>
                <a:latin typeface="Calibri" pitchFamily="34" charset="0"/>
              </a:defRPr>
            </a:lvl9pPr>
          </a:lstStyle>
          <a:p>
            <a:pPr>
              <a:spcBef>
                <a:spcPct val="0"/>
              </a:spcBef>
            </a:pPr>
            <a:fld id="{39943F1F-B68E-4BA8-A51E-DA23676D8D62}" type="slidenum">
              <a:rPr lang="en-US" altLang="en-US">
                <a:solidFill>
                  <a:srgbClr val="000000"/>
                </a:solidFill>
              </a:rPr>
              <a:pPr>
                <a:spcBef>
                  <a:spcPct val="0"/>
                </a:spcBef>
              </a:pPr>
              <a:t>11</a:t>
            </a:fld>
            <a:endParaRPr lang="en-US"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5650" indent="-290513">
              <a:spcBef>
                <a:spcPct val="30000"/>
              </a:spcBef>
              <a:defRPr sz="1200">
                <a:solidFill>
                  <a:schemeClr val="tx1"/>
                </a:solidFill>
                <a:latin typeface="Calibri" pitchFamily="34" charset="0"/>
              </a:defRPr>
            </a:lvl2pPr>
            <a:lvl3pPr marL="1163638" indent="-231775">
              <a:spcBef>
                <a:spcPct val="30000"/>
              </a:spcBef>
              <a:defRPr sz="1200">
                <a:solidFill>
                  <a:schemeClr val="tx1"/>
                </a:solidFill>
                <a:latin typeface="Calibri" pitchFamily="34" charset="0"/>
              </a:defRPr>
            </a:lvl3pPr>
            <a:lvl4pPr marL="1630363" indent="-231775">
              <a:spcBef>
                <a:spcPct val="30000"/>
              </a:spcBef>
              <a:defRPr sz="1200">
                <a:solidFill>
                  <a:schemeClr val="tx1"/>
                </a:solidFill>
                <a:latin typeface="Calibri" pitchFamily="34" charset="0"/>
              </a:defRPr>
            </a:lvl4pPr>
            <a:lvl5pPr marL="2095500" indent="-231775">
              <a:spcBef>
                <a:spcPct val="30000"/>
              </a:spcBef>
              <a:defRPr sz="1200">
                <a:solidFill>
                  <a:schemeClr val="tx1"/>
                </a:solidFill>
                <a:latin typeface="Calibri" pitchFamily="34" charset="0"/>
              </a:defRPr>
            </a:lvl5pPr>
            <a:lvl6pPr marL="2552700" indent="-231775" eaLnBrk="0" fontAlgn="base" hangingPunct="0">
              <a:spcBef>
                <a:spcPct val="30000"/>
              </a:spcBef>
              <a:spcAft>
                <a:spcPct val="0"/>
              </a:spcAft>
              <a:defRPr sz="1200">
                <a:solidFill>
                  <a:schemeClr val="tx1"/>
                </a:solidFill>
                <a:latin typeface="Calibri" pitchFamily="34" charset="0"/>
              </a:defRPr>
            </a:lvl6pPr>
            <a:lvl7pPr marL="3009900" indent="-231775" eaLnBrk="0" fontAlgn="base" hangingPunct="0">
              <a:spcBef>
                <a:spcPct val="30000"/>
              </a:spcBef>
              <a:spcAft>
                <a:spcPct val="0"/>
              </a:spcAft>
              <a:defRPr sz="1200">
                <a:solidFill>
                  <a:schemeClr val="tx1"/>
                </a:solidFill>
                <a:latin typeface="Calibri" pitchFamily="34" charset="0"/>
              </a:defRPr>
            </a:lvl7pPr>
            <a:lvl8pPr marL="3467100" indent="-231775" eaLnBrk="0" fontAlgn="base" hangingPunct="0">
              <a:spcBef>
                <a:spcPct val="30000"/>
              </a:spcBef>
              <a:spcAft>
                <a:spcPct val="0"/>
              </a:spcAft>
              <a:defRPr sz="1200">
                <a:solidFill>
                  <a:schemeClr val="tx1"/>
                </a:solidFill>
                <a:latin typeface="Calibri" pitchFamily="34" charset="0"/>
              </a:defRPr>
            </a:lvl8pPr>
            <a:lvl9pPr marL="3924300" indent="-231775" eaLnBrk="0" fontAlgn="base" hangingPunct="0">
              <a:spcBef>
                <a:spcPct val="30000"/>
              </a:spcBef>
              <a:spcAft>
                <a:spcPct val="0"/>
              </a:spcAft>
              <a:defRPr sz="1200">
                <a:solidFill>
                  <a:schemeClr val="tx1"/>
                </a:solidFill>
                <a:latin typeface="Calibri" pitchFamily="34" charset="0"/>
              </a:defRPr>
            </a:lvl9pPr>
          </a:lstStyle>
          <a:p>
            <a:pPr>
              <a:spcBef>
                <a:spcPct val="0"/>
              </a:spcBef>
            </a:pPr>
            <a:fld id="{FA35BC20-54F8-4584-935C-B763B769061B}" type="slidenum">
              <a:rPr lang="en-US" altLang="en-US">
                <a:solidFill>
                  <a:srgbClr val="000000"/>
                </a:solidFill>
              </a:rPr>
              <a:pPr>
                <a:spcBef>
                  <a:spcPct val="0"/>
                </a:spcBef>
              </a:pPr>
              <a:t>12</a:t>
            </a:fld>
            <a:endParaRPr lang="en-US"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ashley.storms@state.ma.u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 December 13, 2016</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Title 8"/>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p:cNvPicPr>
            <a:picLocks noChangeAspect="1" noChangeArrowheads="1"/>
          </p:cNvPicPr>
          <p:nvPr/>
        </p:nvPicPr>
        <p:blipFill>
          <a:blip r:embed="rId3">
            <a:extLst>
              <a:ext uri="{28A0092B-C50C-407E-A947-70E740481C1C}">
                <a14:useLocalDpi xmlns:a14="http://schemas.microsoft.com/office/drawing/2010/main" val="0"/>
              </a:ext>
            </a:extLst>
          </a:blip>
          <a:srcRect l="31654" t="19412" r="13087" b="12157"/>
          <a:stretch>
            <a:fillRect/>
          </a:stretch>
        </p:blipFill>
        <p:spPr bwMode="auto">
          <a:xfrm>
            <a:off x="2286000" y="1143000"/>
            <a:ext cx="6737350" cy="469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a:xfrm>
            <a:off x="449263" y="457200"/>
            <a:ext cx="8039100" cy="641350"/>
          </a:xfrm>
        </p:spPr>
        <p:txBody>
          <a:bodyPr/>
          <a:lstStyle/>
          <a:p>
            <a:pPr>
              <a:defRPr/>
            </a:pPr>
            <a:r>
              <a:rPr lang="en-US" dirty="0">
                <a:solidFill>
                  <a:schemeClr val="tx2"/>
                </a:solidFill>
                <a:latin typeface="+mj-lt"/>
              </a:rPr>
              <a:t>Medical Expenditure Trends Update</a:t>
            </a:r>
          </a:p>
        </p:txBody>
      </p:sp>
      <p:sp>
        <p:nvSpPr>
          <p:cNvPr id="1843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a:spcBef>
                <a:spcPct val="0"/>
              </a:spcBef>
              <a:buFontTx/>
              <a:buNone/>
            </a:pPr>
            <a:fld id="{FF606A11-01A6-4B90-9B9D-48687217FD0A}" type="slidenum">
              <a:rPr lang="en-US" altLang="en-US" sz="1000">
                <a:solidFill>
                  <a:srgbClr val="FFFFFF"/>
                </a:solidFill>
                <a:cs typeface="Arial" charset="0"/>
              </a:rPr>
              <a:pPr algn="r">
                <a:spcBef>
                  <a:spcPct val="0"/>
                </a:spcBef>
                <a:buFontTx/>
                <a:buNone/>
              </a:pPr>
              <a:t>10</a:t>
            </a:fld>
            <a:endParaRPr lang="en-US" altLang="en-US" sz="1000">
              <a:solidFill>
                <a:srgbClr val="FFFFFF"/>
              </a:solidFill>
              <a:cs typeface="Arial" charset="0"/>
            </a:endParaRPr>
          </a:p>
        </p:txBody>
      </p:sp>
      <p:sp>
        <p:nvSpPr>
          <p:cNvPr id="23556" name="TextBox 7"/>
          <p:cNvSpPr txBox="1">
            <a:spLocks noChangeArrowheads="1"/>
          </p:cNvSpPr>
          <p:nvPr/>
        </p:nvSpPr>
        <p:spPr bwMode="auto">
          <a:xfrm>
            <a:off x="-38100" y="1219200"/>
            <a:ext cx="2422525" cy="514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marL="342900" indent="-342900" algn="l" eaLnBrk="1" hangingPunct="1">
              <a:lnSpc>
                <a:spcPts val="2600"/>
              </a:lnSpc>
              <a:spcBef>
                <a:spcPct val="0"/>
              </a:spcBef>
              <a:buFont typeface="Arial" panose="020B0604020202020204" pitchFamily="34" charset="0"/>
              <a:buChar char="•"/>
              <a:defRPr/>
            </a:pPr>
            <a:r>
              <a:rPr lang="en-US" altLang="en-US" sz="1800" dirty="0">
                <a:solidFill>
                  <a:schemeClr val="tx2"/>
                </a:solidFill>
                <a:latin typeface="Helvetica" pitchFamily="34" charset="0"/>
                <a:cs typeface="Helvetica" pitchFamily="34" charset="0"/>
              </a:rPr>
              <a:t>CHIA’s first Medical Expenditure Trends report will be released today.</a:t>
            </a:r>
          </a:p>
          <a:p>
            <a:pPr marL="342900" indent="-342900" algn="l" eaLnBrk="1" hangingPunct="1">
              <a:lnSpc>
                <a:spcPts val="2600"/>
              </a:lnSpc>
              <a:spcBef>
                <a:spcPct val="0"/>
              </a:spcBef>
              <a:buFont typeface="Arial" panose="020B0604020202020204" pitchFamily="34" charset="0"/>
              <a:buChar char="•"/>
              <a:defRPr/>
            </a:pPr>
            <a:endParaRPr lang="en-US" altLang="en-US" sz="1800" dirty="0">
              <a:solidFill>
                <a:schemeClr val="tx2"/>
              </a:solidFill>
              <a:latin typeface="Helvetica" pitchFamily="34" charset="0"/>
              <a:cs typeface="Helvetica" pitchFamily="34" charset="0"/>
            </a:endParaRPr>
          </a:p>
          <a:p>
            <a:pPr marL="342900" indent="-342900" algn="l" eaLnBrk="1" hangingPunct="1">
              <a:lnSpc>
                <a:spcPts val="2600"/>
              </a:lnSpc>
              <a:spcBef>
                <a:spcPct val="0"/>
              </a:spcBef>
              <a:buFont typeface="Arial" panose="020B0604020202020204" pitchFamily="34" charset="0"/>
              <a:buChar char="•"/>
              <a:defRPr/>
            </a:pPr>
            <a:r>
              <a:rPr lang="en-US" altLang="en-US" sz="1800" dirty="0">
                <a:solidFill>
                  <a:schemeClr val="tx2"/>
                </a:solidFill>
                <a:latin typeface="Helvetica" pitchFamily="34" charset="0"/>
                <a:cs typeface="Helvetica" pitchFamily="34" charset="0"/>
              </a:rPr>
              <a:t>The first edition reports medical claims spending for Massachusetts residents with private commercial insurance in 2014</a:t>
            </a:r>
            <a:r>
              <a:rPr lang="en-US" altLang="en-US" sz="1800" dirty="0" smtClean="0">
                <a:solidFill>
                  <a:schemeClr val="tx2"/>
                </a:solidFill>
                <a:latin typeface="Helvetica" pitchFamily="34" charset="0"/>
                <a:cs typeface="Helvetica" pitchFamily="34" charset="0"/>
              </a:rPr>
              <a:t>.</a:t>
            </a:r>
            <a:endParaRPr lang="en-US" altLang="en-US" sz="1800" dirty="0">
              <a:solidFill>
                <a:schemeClr val="tx2"/>
              </a:solidFill>
              <a:latin typeface="Helvetica" pitchFamily="34" charset="0"/>
              <a:cs typeface="Helvetica" pitchFamily="34" charset="0"/>
            </a:endParaRPr>
          </a:p>
          <a:p>
            <a:pPr algn="l" eaLnBrk="1" hangingPunct="1">
              <a:lnSpc>
                <a:spcPts val="3000"/>
              </a:lnSpc>
              <a:spcBef>
                <a:spcPct val="0"/>
              </a:spcBef>
              <a:buFontTx/>
              <a:buNone/>
              <a:defRPr/>
            </a:pPr>
            <a:endParaRPr lang="en-US" altLang="en-US" sz="1800" dirty="0">
              <a:solidFill>
                <a:schemeClr val="tx2"/>
              </a:solidFill>
              <a:latin typeface="Helvetica" pitchFamily="34" charset="0"/>
              <a:cs typeface="Helvetica" pitchFamily="34" charset="0"/>
            </a:endParaRPr>
          </a:p>
        </p:txBody>
      </p:sp>
    </p:spTree>
    <p:extLst>
      <p:ext uri="{BB962C8B-B14F-4D97-AF65-F5344CB8AC3E}">
        <p14:creationId xmlns:p14="http://schemas.microsoft.com/office/powerpoint/2010/main" val="770262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a:solidFill>
                  <a:schemeClr val="tx2"/>
                </a:solidFill>
                <a:latin typeface="+mj-lt"/>
              </a:rPr>
              <a:t>Medical Expenditure Trends Update</a:t>
            </a:r>
          </a:p>
        </p:txBody>
      </p:sp>
      <p:sp>
        <p:nvSpPr>
          <p:cNvPr id="1945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a:spcBef>
                <a:spcPct val="0"/>
              </a:spcBef>
              <a:buFontTx/>
              <a:buNone/>
            </a:pPr>
            <a:fld id="{62122A51-65DE-4249-B12F-DE5548B7B7BD}" type="slidenum">
              <a:rPr lang="en-US" altLang="en-US" sz="1000">
                <a:solidFill>
                  <a:srgbClr val="FFFFFF"/>
                </a:solidFill>
                <a:cs typeface="Arial" charset="0"/>
              </a:rPr>
              <a:pPr algn="r">
                <a:spcBef>
                  <a:spcPct val="0"/>
                </a:spcBef>
                <a:buFontTx/>
                <a:buNone/>
              </a:pPr>
              <a:t>11</a:t>
            </a:fld>
            <a:endParaRPr lang="en-US" altLang="en-US" sz="1000">
              <a:solidFill>
                <a:srgbClr val="FFFFFF"/>
              </a:solidFill>
              <a:cs typeface="Arial" charset="0"/>
            </a:endParaRPr>
          </a:p>
        </p:txBody>
      </p:sp>
      <p:sp>
        <p:nvSpPr>
          <p:cNvPr id="23556" name="TextBox 7"/>
          <p:cNvSpPr txBox="1">
            <a:spLocks noChangeArrowheads="1"/>
          </p:cNvSpPr>
          <p:nvPr/>
        </p:nvSpPr>
        <p:spPr bwMode="auto">
          <a:xfrm>
            <a:off x="381000" y="1143000"/>
            <a:ext cx="8229600" cy="429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marL="342900" indent="-342900" algn="l" eaLnBrk="1" hangingPunct="1">
              <a:lnSpc>
                <a:spcPts val="2600"/>
              </a:lnSpc>
              <a:spcBef>
                <a:spcPct val="0"/>
              </a:spcBef>
              <a:buFont typeface="Arial" panose="020B0604020202020204" pitchFamily="34" charset="0"/>
              <a:buChar char="•"/>
              <a:defRPr/>
            </a:pPr>
            <a:r>
              <a:rPr lang="en-US" altLang="en-US" dirty="0">
                <a:solidFill>
                  <a:schemeClr val="tx2"/>
                </a:solidFill>
                <a:latin typeface="Helvetica" pitchFamily="34" charset="0"/>
                <a:cs typeface="Helvetica" pitchFamily="34" charset="0"/>
              </a:rPr>
              <a:t>Thank you to all who submitted Financial Control Totals for the next Medical Expenditure Trends report.</a:t>
            </a:r>
          </a:p>
          <a:p>
            <a:pPr marL="342900" indent="-342900" algn="l" eaLnBrk="1" hangingPunct="1">
              <a:lnSpc>
                <a:spcPts val="2600"/>
              </a:lnSpc>
              <a:spcBef>
                <a:spcPct val="0"/>
              </a:spcBef>
              <a:buFont typeface="Arial" panose="020B0604020202020204" pitchFamily="34" charset="0"/>
              <a:buChar char="•"/>
              <a:defRPr/>
            </a:pPr>
            <a:endParaRPr lang="en-US" altLang="en-US" dirty="0">
              <a:solidFill>
                <a:schemeClr val="tx2"/>
              </a:solidFill>
              <a:latin typeface="Helvetica" pitchFamily="34" charset="0"/>
              <a:cs typeface="Helvetica" pitchFamily="34" charset="0"/>
            </a:endParaRPr>
          </a:p>
          <a:p>
            <a:pPr marL="342900" indent="-342900" algn="l" eaLnBrk="1" hangingPunct="1">
              <a:lnSpc>
                <a:spcPts val="2600"/>
              </a:lnSpc>
              <a:spcBef>
                <a:spcPct val="0"/>
              </a:spcBef>
              <a:buFont typeface="Arial" panose="020B0604020202020204" pitchFamily="34" charset="0"/>
              <a:buChar char="•"/>
              <a:defRPr/>
            </a:pPr>
            <a:r>
              <a:rPr lang="en-US" altLang="en-US" dirty="0">
                <a:solidFill>
                  <a:schemeClr val="tx2"/>
                </a:solidFill>
                <a:latin typeface="Helvetica" pitchFamily="34" charset="0"/>
                <a:cs typeface="Helvetica" pitchFamily="34" charset="0"/>
              </a:rPr>
              <a:t>CHIA will be in touch over the next month or two with follow up questions and next steps.</a:t>
            </a:r>
          </a:p>
          <a:p>
            <a:pPr marL="342900" indent="-342900" algn="l" eaLnBrk="1" hangingPunct="1">
              <a:lnSpc>
                <a:spcPts val="2600"/>
              </a:lnSpc>
              <a:spcBef>
                <a:spcPct val="0"/>
              </a:spcBef>
              <a:buFont typeface="Arial" panose="020B0604020202020204" pitchFamily="34" charset="0"/>
              <a:buChar char="•"/>
              <a:defRPr/>
            </a:pPr>
            <a:endParaRPr lang="en-US" altLang="en-US" dirty="0">
              <a:solidFill>
                <a:schemeClr val="tx2"/>
              </a:solidFill>
              <a:latin typeface="Helvetica" pitchFamily="34" charset="0"/>
              <a:cs typeface="Helvetica" pitchFamily="34" charset="0"/>
            </a:endParaRPr>
          </a:p>
          <a:p>
            <a:pPr marL="342900" indent="-342900" algn="l" eaLnBrk="1" hangingPunct="1">
              <a:lnSpc>
                <a:spcPts val="2600"/>
              </a:lnSpc>
              <a:spcBef>
                <a:spcPct val="0"/>
              </a:spcBef>
              <a:buFont typeface="Arial" panose="020B0604020202020204" pitchFamily="34" charset="0"/>
              <a:buChar char="•"/>
              <a:defRPr/>
            </a:pPr>
            <a:r>
              <a:rPr lang="en-US" altLang="en-US" dirty="0">
                <a:solidFill>
                  <a:schemeClr val="tx2"/>
                </a:solidFill>
                <a:latin typeface="Helvetica" pitchFamily="34" charset="0"/>
                <a:cs typeface="Helvetica" pitchFamily="34" charset="0"/>
              </a:rPr>
              <a:t>The second edition of Medical Expenditure Trends will be released in </a:t>
            </a:r>
            <a:r>
              <a:rPr lang="en-US" altLang="en-US" b="1" dirty="0">
                <a:solidFill>
                  <a:schemeClr val="tx2"/>
                </a:solidFill>
                <a:latin typeface="Helvetica" pitchFamily="34" charset="0"/>
                <a:cs typeface="Helvetica" pitchFamily="34" charset="0"/>
              </a:rPr>
              <a:t>Spring 2017</a:t>
            </a:r>
            <a:r>
              <a:rPr lang="en-US" altLang="en-US" dirty="0">
                <a:solidFill>
                  <a:schemeClr val="tx2"/>
                </a:solidFill>
                <a:latin typeface="Helvetica" pitchFamily="34" charset="0"/>
                <a:cs typeface="Helvetica" pitchFamily="34" charset="0"/>
              </a:rPr>
              <a:t>.</a:t>
            </a:r>
          </a:p>
          <a:p>
            <a:pPr marL="342900" indent="-342900" algn="l" eaLnBrk="1" hangingPunct="1">
              <a:lnSpc>
                <a:spcPts val="3000"/>
              </a:lnSpc>
              <a:spcBef>
                <a:spcPct val="0"/>
              </a:spcBef>
              <a:buFont typeface="Arial" panose="020B0604020202020204" pitchFamily="34" charset="0"/>
              <a:buChar char="•"/>
              <a:defRPr/>
            </a:pPr>
            <a:endParaRPr lang="en-US" altLang="en-US" dirty="0">
              <a:solidFill>
                <a:schemeClr val="tx2"/>
              </a:solidFill>
              <a:latin typeface="Helvetica" pitchFamily="34" charset="0"/>
              <a:cs typeface="Helvetica" pitchFamily="34" charset="0"/>
            </a:endParaRPr>
          </a:p>
          <a:p>
            <a:pPr marL="342900" indent="-342900" algn="l" eaLnBrk="1" hangingPunct="1">
              <a:lnSpc>
                <a:spcPts val="3000"/>
              </a:lnSpc>
              <a:spcBef>
                <a:spcPct val="0"/>
              </a:spcBef>
              <a:buFont typeface="Arial" panose="020B0604020202020204" pitchFamily="34" charset="0"/>
              <a:buChar char="•"/>
              <a:defRPr/>
            </a:pPr>
            <a:endParaRPr lang="en-US" altLang="en-US" dirty="0">
              <a:solidFill>
                <a:schemeClr val="tx2"/>
              </a:solidFill>
              <a:latin typeface="Helvetica" pitchFamily="34" charset="0"/>
              <a:cs typeface="Helvetica" pitchFamily="34" charset="0"/>
            </a:endParaRPr>
          </a:p>
          <a:p>
            <a:pPr algn="l" eaLnBrk="1" hangingPunct="1">
              <a:lnSpc>
                <a:spcPts val="3000"/>
              </a:lnSpc>
              <a:spcBef>
                <a:spcPct val="0"/>
              </a:spcBef>
              <a:defRPr/>
            </a:pPr>
            <a:endParaRPr lang="en-US" altLang="en-US" dirty="0">
              <a:solidFill>
                <a:schemeClr val="tx2"/>
              </a:solidFill>
              <a:latin typeface="Helvetica" pitchFamily="34" charset="0"/>
              <a:cs typeface="Helvetica" pitchFamily="34" charset="0"/>
            </a:endParaRPr>
          </a:p>
          <a:p>
            <a:pPr algn="l" eaLnBrk="1" hangingPunct="1">
              <a:lnSpc>
                <a:spcPts val="3000"/>
              </a:lnSpc>
              <a:spcBef>
                <a:spcPct val="0"/>
              </a:spcBef>
              <a:buFontTx/>
              <a:buNone/>
              <a:defRPr/>
            </a:pPr>
            <a:endParaRPr lang="en-US" altLang="en-US" dirty="0">
              <a:solidFill>
                <a:schemeClr val="tx2"/>
              </a:solidFill>
              <a:latin typeface="Helvetica" pitchFamily="34" charset="0"/>
              <a:cs typeface="Helvetica" pitchFamily="34" charset="0"/>
            </a:endParaRPr>
          </a:p>
        </p:txBody>
      </p:sp>
    </p:spTree>
    <p:extLst>
      <p:ext uri="{BB962C8B-B14F-4D97-AF65-F5344CB8AC3E}">
        <p14:creationId xmlns:p14="http://schemas.microsoft.com/office/powerpoint/2010/main" val="1286342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altLang="en-US" dirty="0">
                <a:solidFill>
                  <a:schemeClr val="tx2"/>
                </a:solidFill>
                <a:latin typeface="+mj-lt"/>
              </a:rPr>
              <a:t>Medical Expenditure Trends (2</a:t>
            </a:r>
            <a:r>
              <a:rPr lang="en-US" altLang="en-US" baseline="30000" dirty="0">
                <a:solidFill>
                  <a:schemeClr val="tx2"/>
                </a:solidFill>
                <a:latin typeface="+mj-lt"/>
              </a:rPr>
              <a:t>nd</a:t>
            </a:r>
            <a:r>
              <a:rPr lang="en-US" altLang="en-US" dirty="0">
                <a:solidFill>
                  <a:schemeClr val="tx2"/>
                </a:solidFill>
                <a:latin typeface="+mj-lt"/>
              </a:rPr>
              <a:t> Edition) Timeline</a:t>
            </a:r>
            <a:endParaRPr lang="en-US" dirty="0">
              <a:solidFill>
                <a:schemeClr val="tx2"/>
              </a:solidFill>
              <a:latin typeface="+mj-lt"/>
            </a:endParaRPr>
          </a:p>
        </p:txBody>
      </p:sp>
      <p:graphicFrame>
        <p:nvGraphicFramePr>
          <p:cNvPr id="2" name="Content Placeholder 1"/>
          <p:cNvGraphicFramePr>
            <a:graphicFrameLocks noGrp="1"/>
          </p:cNvGraphicFramePr>
          <p:nvPr>
            <p:ph idx="1"/>
          </p:nvPr>
        </p:nvGraphicFramePr>
        <p:xfrm>
          <a:off x="228600" y="1371600"/>
          <a:ext cx="8763000" cy="3267074"/>
        </p:xfrm>
        <a:graphic>
          <a:graphicData uri="http://schemas.openxmlformats.org/drawingml/2006/table">
            <a:tbl>
              <a:tblPr firstRow="1" bandRow="1">
                <a:tableStyleId>{5940675A-B579-460E-94D1-54222C63F5DA}</a:tableStyleId>
              </a:tblPr>
              <a:tblGrid>
                <a:gridCol w="1339850">
                  <a:extLst>
                    <a:ext uri="{9D8B030D-6E8A-4147-A177-3AD203B41FA5}"/>
                  </a:extLst>
                </a:gridCol>
                <a:gridCol w="1339850">
                  <a:extLst>
                    <a:ext uri="{9D8B030D-6E8A-4147-A177-3AD203B41FA5}"/>
                  </a:extLst>
                </a:gridCol>
                <a:gridCol w="1339850">
                  <a:extLst>
                    <a:ext uri="{9D8B030D-6E8A-4147-A177-3AD203B41FA5}"/>
                  </a:extLst>
                </a:gridCol>
                <a:gridCol w="1339850">
                  <a:extLst>
                    <a:ext uri="{9D8B030D-6E8A-4147-A177-3AD203B41FA5}"/>
                  </a:extLst>
                </a:gridCol>
                <a:gridCol w="1339850">
                  <a:extLst>
                    <a:ext uri="{9D8B030D-6E8A-4147-A177-3AD203B41FA5}"/>
                  </a:extLst>
                </a:gridCol>
                <a:gridCol w="2063750">
                  <a:extLst>
                    <a:ext uri="{9D8B030D-6E8A-4147-A177-3AD203B41FA5}"/>
                  </a:extLst>
                </a:gridCol>
              </a:tblGrid>
              <a:tr h="396287">
                <a:tc>
                  <a:txBody>
                    <a:bodyPr/>
                    <a:lstStyle/>
                    <a:p>
                      <a:pPr algn="ctr"/>
                      <a:r>
                        <a:rPr lang="en-US" sz="1800" b="1" dirty="0">
                          <a:latin typeface="Helvetica" panose="020B0604020202020204" pitchFamily="34" charset="0"/>
                          <a:cs typeface="Helvetica" panose="020B0604020202020204" pitchFamily="34" charset="0"/>
                        </a:rPr>
                        <a:t>Oct.</a:t>
                      </a:r>
                      <a:r>
                        <a:rPr lang="en-US" sz="1800" b="1" baseline="0" dirty="0">
                          <a:latin typeface="Helvetica" panose="020B0604020202020204" pitchFamily="34" charset="0"/>
                          <a:cs typeface="Helvetica" panose="020B0604020202020204" pitchFamily="34" charset="0"/>
                        </a:rPr>
                        <a:t> 2016</a:t>
                      </a:r>
                      <a:endParaRPr lang="en-US" sz="1800" b="1" dirty="0">
                        <a:latin typeface="Helvetica" panose="020B0604020202020204" pitchFamily="34" charset="0"/>
                        <a:cs typeface="Helvetica" panose="020B0604020202020204" pitchFamily="34" charset="0"/>
                      </a:endParaRPr>
                    </a:p>
                  </a:txBody>
                  <a:tcPr marT="45726" marB="45726"/>
                </a:tc>
                <a:tc>
                  <a:txBody>
                    <a:bodyPr/>
                    <a:lstStyle/>
                    <a:p>
                      <a:pPr algn="ctr"/>
                      <a:r>
                        <a:rPr lang="en-US" sz="1800" b="1" dirty="0">
                          <a:latin typeface="Helvetica" panose="020B0604020202020204" pitchFamily="34" charset="0"/>
                          <a:cs typeface="Helvetica" panose="020B0604020202020204" pitchFamily="34" charset="0"/>
                        </a:rPr>
                        <a:t>Nov. 2016</a:t>
                      </a:r>
                    </a:p>
                  </a:txBody>
                  <a:tcPr marT="45726" marB="45726"/>
                </a:tc>
                <a:tc>
                  <a:txBody>
                    <a:bodyPr/>
                    <a:lstStyle/>
                    <a:p>
                      <a:pPr algn="ctr"/>
                      <a:r>
                        <a:rPr lang="en-US" sz="1800" b="1" dirty="0">
                          <a:latin typeface="Helvetica" panose="020B0604020202020204" pitchFamily="34" charset="0"/>
                          <a:cs typeface="Helvetica" panose="020B0604020202020204" pitchFamily="34" charset="0"/>
                        </a:rPr>
                        <a:t>Dec. 2016</a:t>
                      </a:r>
                    </a:p>
                  </a:txBody>
                  <a:tcPr marT="45726" marB="45726"/>
                </a:tc>
                <a:tc>
                  <a:txBody>
                    <a:bodyPr/>
                    <a:lstStyle/>
                    <a:p>
                      <a:pPr algn="ctr"/>
                      <a:r>
                        <a:rPr lang="en-US" sz="1800" b="1" dirty="0">
                          <a:latin typeface="Helvetica" panose="020B0604020202020204" pitchFamily="34" charset="0"/>
                          <a:cs typeface="Helvetica" panose="020B0604020202020204" pitchFamily="34" charset="0"/>
                        </a:rPr>
                        <a:t>Jan. 2017</a:t>
                      </a:r>
                    </a:p>
                  </a:txBody>
                  <a:tcPr marT="45726" marB="45726"/>
                </a:tc>
                <a:tc>
                  <a:txBody>
                    <a:bodyPr/>
                    <a:lstStyle/>
                    <a:p>
                      <a:pPr algn="ctr"/>
                      <a:r>
                        <a:rPr lang="en-US" sz="1800" b="1" dirty="0">
                          <a:latin typeface="Helvetica" panose="020B0604020202020204" pitchFamily="34" charset="0"/>
                          <a:cs typeface="Helvetica" panose="020B0604020202020204" pitchFamily="34" charset="0"/>
                        </a:rPr>
                        <a:t>Feb. 2017</a:t>
                      </a:r>
                    </a:p>
                  </a:txBody>
                  <a:tcPr marT="45726" marB="45726"/>
                </a:tc>
                <a:tc>
                  <a:txBody>
                    <a:bodyPr/>
                    <a:lstStyle/>
                    <a:p>
                      <a:pPr algn="ctr"/>
                      <a:r>
                        <a:rPr lang="en-US" sz="1800" b="1" dirty="0">
                          <a:latin typeface="Helvetica" panose="020B0604020202020204" pitchFamily="34" charset="0"/>
                          <a:cs typeface="Helvetica" panose="020B0604020202020204" pitchFamily="34" charset="0"/>
                        </a:rPr>
                        <a:t>Spring 2017</a:t>
                      </a:r>
                      <a:endParaRPr lang="en-US" sz="1800" b="0" dirty="0">
                        <a:latin typeface="Helvetica" panose="020B0604020202020204" pitchFamily="34" charset="0"/>
                        <a:cs typeface="Helvetica" panose="020B0604020202020204" pitchFamily="34" charset="0"/>
                      </a:endParaRPr>
                    </a:p>
                  </a:txBody>
                  <a:tcPr marT="45726" marB="45726"/>
                </a:tc>
                <a:extLst>
                  <a:ext uri="{0D108BD9-81ED-4DB2-BD59-A6C34878D82A}"/>
                </a:extLst>
              </a:tr>
              <a:tr h="670736">
                <a:tc gridSpan="5">
                  <a:txBody>
                    <a:bodyPr/>
                    <a:lstStyle/>
                    <a:p>
                      <a:pPr algn="ctr"/>
                      <a:r>
                        <a:rPr lang="en-US" sz="1800" dirty="0">
                          <a:latin typeface="Helvetica" panose="020B0604020202020204" pitchFamily="34" charset="0"/>
                          <a:cs typeface="Helvetica" panose="020B0604020202020204" pitchFamily="34" charset="0"/>
                        </a:rPr>
                        <a:t>MA APCD medical and</a:t>
                      </a:r>
                      <a:r>
                        <a:rPr lang="en-US" sz="1800" baseline="0" dirty="0">
                          <a:latin typeface="Helvetica" panose="020B0604020202020204" pitchFamily="34" charset="0"/>
                          <a:cs typeface="Helvetica" panose="020B0604020202020204" pitchFamily="34" charset="0"/>
                        </a:rPr>
                        <a:t> pharmacy claims </a:t>
                      </a:r>
                    </a:p>
                    <a:p>
                      <a:pPr algn="ctr"/>
                      <a:r>
                        <a:rPr lang="en-US" sz="1800" baseline="0" dirty="0">
                          <a:latin typeface="Helvetica" panose="020B0604020202020204" pitchFamily="34" charset="0"/>
                          <a:cs typeface="Helvetica" panose="020B0604020202020204" pitchFamily="34" charset="0"/>
                        </a:rPr>
                        <a:t>collection, profiling, and analysis</a:t>
                      </a:r>
                      <a:endParaRPr lang="en-US" sz="1800" dirty="0">
                        <a:latin typeface="Helvetica" panose="020B0604020202020204" pitchFamily="34" charset="0"/>
                        <a:cs typeface="Helvetica" panose="020B0604020202020204" pitchFamily="34" charset="0"/>
                      </a:endParaRPr>
                    </a:p>
                  </a:txBody>
                  <a:tcPr marT="45726" marB="45726">
                    <a:solidFill>
                      <a:schemeClr val="accent1">
                        <a:lumMod val="20000"/>
                        <a:lumOff val="80000"/>
                      </a:schemeClr>
                    </a:solidFill>
                  </a:tcPr>
                </a:tc>
                <a:tc hMerge="1">
                  <a:txBody>
                    <a:bodyPr/>
                    <a:lstStyle/>
                    <a:p>
                      <a:pPr algn="ctr"/>
                      <a:endParaRPr lang="en-US" sz="1800" dirty="0">
                        <a:latin typeface="Helvetica" panose="020B0604020202020204" pitchFamily="34" charset="0"/>
                        <a:cs typeface="Helvetica" panose="020B0604020202020204" pitchFamily="34" charset="0"/>
                      </a:endParaRPr>
                    </a:p>
                  </a:txBody>
                  <a:tcPr marT="45716" marB="45716"/>
                </a:tc>
                <a:tc hMerge="1">
                  <a:txBody>
                    <a:bodyPr/>
                    <a:lstStyle/>
                    <a:p>
                      <a:pPr algn="ctr"/>
                      <a:endParaRPr lang="en-US" sz="1800" dirty="0">
                        <a:latin typeface="Helvetica" panose="020B0604020202020204" pitchFamily="34" charset="0"/>
                        <a:cs typeface="Helvetica" panose="020B0604020202020204" pitchFamily="34" charset="0"/>
                      </a:endParaRPr>
                    </a:p>
                  </a:txBody>
                  <a:tcPr marT="45716" marB="45716"/>
                </a:tc>
                <a:tc hMerge="1">
                  <a:txBody>
                    <a:bodyPr/>
                    <a:lstStyle/>
                    <a:p>
                      <a:pPr algn="ctr"/>
                      <a:endParaRPr lang="en-US" sz="1800" dirty="0">
                        <a:latin typeface="Helvetica" panose="020B0604020202020204" pitchFamily="34" charset="0"/>
                        <a:cs typeface="Helvetica" panose="020B0604020202020204" pitchFamily="34" charset="0"/>
                      </a:endParaRPr>
                    </a:p>
                  </a:txBody>
                  <a:tcPr marT="45716" marB="45716"/>
                </a:tc>
                <a:tc hMerge="1">
                  <a:txBody>
                    <a:bodyPr/>
                    <a:lstStyle/>
                    <a:p>
                      <a:pPr algn="ctr"/>
                      <a:endParaRPr lang="en-US" sz="1800" dirty="0">
                        <a:latin typeface="Helvetica" panose="020B0604020202020204" pitchFamily="34" charset="0"/>
                        <a:cs typeface="Helvetica" panose="020B0604020202020204" pitchFamily="34" charset="0"/>
                      </a:endParaRPr>
                    </a:p>
                  </a:txBody>
                  <a:tcPr marT="45716" marB="45716"/>
                </a:tc>
                <a:tc>
                  <a:txBody>
                    <a:bodyPr/>
                    <a:lstStyle/>
                    <a:p>
                      <a:pPr algn="ctr"/>
                      <a:endParaRPr lang="en-US" sz="1800">
                        <a:latin typeface="Helvetica" panose="020B0604020202020204" pitchFamily="34" charset="0"/>
                        <a:cs typeface="Helvetica" panose="020B0604020202020204" pitchFamily="34" charset="0"/>
                      </a:endParaRPr>
                    </a:p>
                  </a:txBody>
                  <a:tcPr marT="45726" marB="45726"/>
                </a:tc>
                <a:extLst>
                  <a:ext uri="{0D108BD9-81ED-4DB2-BD59-A6C34878D82A}"/>
                </a:extLst>
              </a:tr>
              <a:tr h="914583">
                <a:tc>
                  <a:txBody>
                    <a:bodyPr/>
                    <a:lstStyle/>
                    <a:p>
                      <a:pPr algn="ctr"/>
                      <a:endParaRPr lang="en-US" sz="1800">
                        <a:latin typeface="Helvetica" panose="020B0604020202020204" pitchFamily="34" charset="0"/>
                        <a:cs typeface="Helvetica" panose="020B0604020202020204" pitchFamily="34" charset="0"/>
                      </a:endParaRPr>
                    </a:p>
                  </a:txBody>
                  <a:tcPr marT="45726" marB="45726"/>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800" dirty="0">
                        <a:latin typeface="Helvetica" panose="020B0604020202020204" pitchFamily="34" charset="0"/>
                        <a:cs typeface="Helvetica" panose="020B0604020202020204" pitchFamily="34" charset="0"/>
                      </a:endParaRPr>
                    </a:p>
                  </a:txBody>
                  <a:tcPr marT="45726" marB="45726">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a:latin typeface="Helvetica" panose="020B0604020202020204" pitchFamily="34" charset="0"/>
                          <a:cs typeface="Helvetica" panose="020B0604020202020204" pitchFamily="34" charset="0"/>
                        </a:rPr>
                        <a:t>Financial Control Totals due</a:t>
                      </a:r>
                    </a:p>
                  </a:txBody>
                  <a:tcPr marT="45726" marB="45726">
                    <a:solidFill>
                      <a:schemeClr val="accent6">
                        <a:lumMod val="20000"/>
                        <a:lumOff val="80000"/>
                      </a:schemeClr>
                    </a:solidFill>
                  </a:tcPr>
                </a:tc>
                <a:tc>
                  <a:txBody>
                    <a:bodyPr/>
                    <a:lstStyle/>
                    <a:p>
                      <a:pPr algn="ctr"/>
                      <a:endParaRPr lang="en-US" sz="1800" dirty="0">
                        <a:latin typeface="Helvetica" panose="020B0604020202020204" pitchFamily="34" charset="0"/>
                        <a:cs typeface="Helvetica" panose="020B0604020202020204" pitchFamily="34" charset="0"/>
                      </a:endParaRPr>
                    </a:p>
                  </a:txBody>
                  <a:tcPr marT="45726" marB="45726"/>
                </a:tc>
                <a:tc>
                  <a:txBody>
                    <a:bodyPr/>
                    <a:lstStyle/>
                    <a:p>
                      <a:pPr algn="ctr"/>
                      <a:endParaRPr lang="en-US" sz="1800" dirty="0">
                        <a:latin typeface="Helvetica" panose="020B0604020202020204" pitchFamily="34" charset="0"/>
                        <a:cs typeface="Helvetica" panose="020B0604020202020204" pitchFamily="34" charset="0"/>
                      </a:endParaRPr>
                    </a:p>
                  </a:txBody>
                  <a:tcPr marT="45726" marB="45726"/>
                </a:tc>
                <a:tc>
                  <a:txBody>
                    <a:bodyPr/>
                    <a:lstStyle/>
                    <a:p>
                      <a:pPr algn="ctr"/>
                      <a:endParaRPr lang="en-US" sz="1800" dirty="0">
                        <a:latin typeface="Helvetica" panose="020B0604020202020204" pitchFamily="34" charset="0"/>
                        <a:cs typeface="Helvetica" panose="020B0604020202020204" pitchFamily="34" charset="0"/>
                      </a:endParaRPr>
                    </a:p>
                  </a:txBody>
                  <a:tcPr marT="45726" marB="45726"/>
                </a:tc>
                <a:extLst>
                  <a:ext uri="{0D108BD9-81ED-4DB2-BD59-A6C34878D82A}"/>
                </a:extLst>
              </a:tr>
              <a:tr h="914583">
                <a:tc>
                  <a:txBody>
                    <a:bodyPr/>
                    <a:lstStyle/>
                    <a:p>
                      <a:pPr algn="ctr"/>
                      <a:endParaRPr lang="en-US" sz="1800" dirty="0">
                        <a:latin typeface="Helvetica" panose="020B0604020202020204" pitchFamily="34" charset="0"/>
                        <a:cs typeface="Helvetica" panose="020B0604020202020204" pitchFamily="34" charset="0"/>
                      </a:endParaRPr>
                    </a:p>
                  </a:txBody>
                  <a:tcPr marT="45726" marB="45726"/>
                </a:tc>
                <a:tc>
                  <a:txBody>
                    <a:bodyPr/>
                    <a:lstStyle/>
                    <a:p>
                      <a:pPr algn="ctr"/>
                      <a:endParaRPr lang="en-US" sz="1800">
                        <a:latin typeface="Helvetica" panose="020B0604020202020204" pitchFamily="34" charset="0"/>
                        <a:cs typeface="Helvetica" panose="020B0604020202020204" pitchFamily="34" charset="0"/>
                      </a:endParaRPr>
                    </a:p>
                  </a:txBody>
                  <a:tcPr marT="45726" marB="45726"/>
                </a:tc>
                <a:tc gridSpan="2">
                  <a:txBody>
                    <a:bodyPr/>
                    <a:lstStyle/>
                    <a:p>
                      <a:pPr algn="ctr"/>
                      <a:r>
                        <a:rPr lang="en-US" sz="1800" dirty="0">
                          <a:latin typeface="Helvetica" panose="020B0604020202020204" pitchFamily="34" charset="0"/>
                          <a:cs typeface="Helvetica" panose="020B0604020202020204" pitchFamily="34" charset="0"/>
                        </a:rPr>
                        <a:t>FCT</a:t>
                      </a:r>
                      <a:r>
                        <a:rPr lang="en-US" sz="1800" baseline="0" dirty="0">
                          <a:latin typeface="Helvetica" panose="020B0604020202020204" pitchFamily="34" charset="0"/>
                          <a:cs typeface="Helvetica" panose="020B0604020202020204" pitchFamily="34" charset="0"/>
                        </a:rPr>
                        <a:t> vs. MA APCD data sourcing decisions finalized</a:t>
                      </a:r>
                      <a:endParaRPr lang="en-US" sz="1800" dirty="0">
                        <a:latin typeface="Helvetica" panose="020B0604020202020204" pitchFamily="34" charset="0"/>
                        <a:cs typeface="Helvetica" panose="020B0604020202020204" pitchFamily="34" charset="0"/>
                      </a:endParaRPr>
                    </a:p>
                  </a:txBody>
                  <a:tcPr marT="45726" marB="45726">
                    <a:solidFill>
                      <a:schemeClr val="accent1">
                        <a:lumMod val="20000"/>
                        <a:lumOff val="80000"/>
                      </a:schemeClr>
                    </a:solidFill>
                  </a:tcPr>
                </a:tc>
                <a:tc hMerge="1">
                  <a:txBody>
                    <a:bodyPr/>
                    <a:lstStyle/>
                    <a:p>
                      <a:pPr algn="ctr"/>
                      <a:endParaRPr lang="en-US" sz="1800" dirty="0">
                        <a:latin typeface="Helvetica" panose="020B0604020202020204" pitchFamily="34" charset="0"/>
                        <a:cs typeface="Helvetica" panose="020B0604020202020204" pitchFamily="34" charset="0"/>
                      </a:endParaRPr>
                    </a:p>
                  </a:txBody>
                  <a:tcPr marT="45716" marB="45716"/>
                </a:tc>
                <a:tc>
                  <a:txBody>
                    <a:bodyPr/>
                    <a:lstStyle/>
                    <a:p>
                      <a:pPr algn="ctr"/>
                      <a:endParaRPr lang="en-US" sz="1800" dirty="0">
                        <a:latin typeface="Helvetica" panose="020B0604020202020204" pitchFamily="34" charset="0"/>
                        <a:cs typeface="Helvetica" panose="020B0604020202020204" pitchFamily="34" charset="0"/>
                      </a:endParaRPr>
                    </a:p>
                  </a:txBody>
                  <a:tcPr marT="45726" marB="45726"/>
                </a:tc>
                <a:tc>
                  <a:txBody>
                    <a:bodyPr/>
                    <a:lstStyle/>
                    <a:p>
                      <a:pPr algn="ctr"/>
                      <a:endParaRPr lang="en-US" sz="1800" dirty="0">
                        <a:latin typeface="Helvetica" panose="020B0604020202020204" pitchFamily="34" charset="0"/>
                        <a:cs typeface="Helvetica" panose="020B0604020202020204" pitchFamily="34" charset="0"/>
                      </a:endParaRPr>
                    </a:p>
                  </a:txBody>
                  <a:tcPr marT="45726" marB="45726"/>
                </a:tc>
                <a:extLst>
                  <a:ext uri="{0D108BD9-81ED-4DB2-BD59-A6C34878D82A}"/>
                </a:extLst>
              </a:tr>
              <a:tr h="370885">
                <a:tc>
                  <a:txBody>
                    <a:bodyPr/>
                    <a:lstStyle/>
                    <a:p>
                      <a:pPr algn="ctr"/>
                      <a:endParaRPr lang="en-US" sz="1800">
                        <a:latin typeface="Helvetica" panose="020B0604020202020204" pitchFamily="34" charset="0"/>
                        <a:cs typeface="Helvetica" panose="020B0604020202020204" pitchFamily="34" charset="0"/>
                      </a:endParaRPr>
                    </a:p>
                  </a:txBody>
                  <a:tcPr marT="45726" marB="45726"/>
                </a:tc>
                <a:tc>
                  <a:txBody>
                    <a:bodyPr/>
                    <a:lstStyle/>
                    <a:p>
                      <a:pPr algn="ctr"/>
                      <a:endParaRPr lang="en-US" sz="1800" dirty="0">
                        <a:latin typeface="Helvetica" panose="020B0604020202020204" pitchFamily="34" charset="0"/>
                        <a:cs typeface="Helvetica" panose="020B0604020202020204" pitchFamily="34" charset="0"/>
                      </a:endParaRPr>
                    </a:p>
                  </a:txBody>
                  <a:tcPr marT="45726" marB="45726"/>
                </a:tc>
                <a:tc>
                  <a:txBody>
                    <a:bodyPr/>
                    <a:lstStyle/>
                    <a:p>
                      <a:pPr algn="ctr"/>
                      <a:endParaRPr lang="en-US" sz="1800">
                        <a:latin typeface="Helvetica" panose="020B0604020202020204" pitchFamily="34" charset="0"/>
                        <a:cs typeface="Helvetica" panose="020B0604020202020204" pitchFamily="34" charset="0"/>
                      </a:endParaRPr>
                    </a:p>
                  </a:txBody>
                  <a:tcPr marT="45726" marB="45726"/>
                </a:tc>
                <a:tc>
                  <a:txBody>
                    <a:bodyPr/>
                    <a:lstStyle/>
                    <a:p>
                      <a:pPr algn="ctr"/>
                      <a:endParaRPr lang="en-US" sz="1800" dirty="0">
                        <a:solidFill>
                          <a:schemeClr val="bg1"/>
                        </a:solidFill>
                        <a:latin typeface="Helvetica" panose="020B0604020202020204" pitchFamily="34" charset="0"/>
                        <a:cs typeface="Helvetica" panose="020B0604020202020204" pitchFamily="34" charset="0"/>
                      </a:endParaRPr>
                    </a:p>
                  </a:txBody>
                  <a:tcPr marT="45726" marB="45726">
                    <a:noFill/>
                  </a:tcPr>
                </a:tc>
                <a:tc>
                  <a:txBody>
                    <a:bodyPr/>
                    <a:lstStyle/>
                    <a:p>
                      <a:pPr algn="ctr"/>
                      <a:endParaRPr lang="en-US" sz="1800" dirty="0">
                        <a:solidFill>
                          <a:schemeClr val="bg1"/>
                        </a:solidFill>
                        <a:latin typeface="Helvetica" panose="020B0604020202020204" pitchFamily="34" charset="0"/>
                        <a:cs typeface="Helvetica" panose="020B0604020202020204" pitchFamily="34" charset="0"/>
                      </a:endParaRPr>
                    </a:p>
                  </a:txBody>
                  <a:tcPr marT="45726" marB="45726">
                    <a:noFill/>
                  </a:tcPr>
                </a:tc>
                <a:tc>
                  <a:txBody>
                    <a:bodyPr/>
                    <a:lstStyle/>
                    <a:p>
                      <a:pPr algn="ctr"/>
                      <a:r>
                        <a:rPr lang="en-US" sz="1800" dirty="0">
                          <a:solidFill>
                            <a:schemeClr val="bg1"/>
                          </a:solidFill>
                          <a:latin typeface="Helvetica" panose="020B0604020202020204" pitchFamily="34" charset="0"/>
                          <a:cs typeface="Helvetica" panose="020B0604020202020204" pitchFamily="34" charset="0"/>
                        </a:rPr>
                        <a:t>Reporting</a:t>
                      </a:r>
                    </a:p>
                  </a:txBody>
                  <a:tcPr marT="45726" marB="45726">
                    <a:solidFill>
                      <a:srgbClr val="0070C0"/>
                    </a:solidFill>
                  </a:tcPr>
                </a:tc>
                <a:extLst>
                  <a:ext uri="{0D108BD9-81ED-4DB2-BD59-A6C34878D82A}"/>
                </a:extLst>
              </a:tr>
            </a:tbl>
          </a:graphicData>
        </a:graphic>
      </p:graphicFrame>
      <p:sp>
        <p:nvSpPr>
          <p:cNvPr id="2052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a:spcBef>
                <a:spcPct val="0"/>
              </a:spcBef>
              <a:buFontTx/>
              <a:buNone/>
            </a:pPr>
            <a:fld id="{3C2E639B-A19F-41C4-AF84-894A8974A750}" type="slidenum">
              <a:rPr lang="en-US" altLang="en-US" sz="1000">
                <a:solidFill>
                  <a:srgbClr val="FFFFFF"/>
                </a:solidFill>
                <a:cs typeface="Arial" charset="0"/>
              </a:rPr>
              <a:pPr algn="r">
                <a:spcBef>
                  <a:spcPct val="0"/>
                </a:spcBef>
                <a:buFontTx/>
                <a:buNone/>
              </a:pPr>
              <a:t>12</a:t>
            </a:fld>
            <a:endParaRPr lang="en-US" altLang="en-US" sz="1000">
              <a:solidFill>
                <a:srgbClr val="FFFFFF"/>
              </a:solidFill>
              <a:cs typeface="Arial" charset="0"/>
            </a:endParaRPr>
          </a:p>
        </p:txBody>
      </p:sp>
    </p:spTree>
    <p:extLst>
      <p:ext uri="{BB962C8B-B14F-4D97-AF65-F5344CB8AC3E}">
        <p14:creationId xmlns:p14="http://schemas.microsoft.com/office/powerpoint/2010/main" val="6324373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a:solidFill>
                  <a:schemeClr val="tx2"/>
                </a:solidFill>
                <a:latin typeface="+mj-lt"/>
              </a:rPr>
              <a:t>Contact Information</a:t>
            </a:r>
          </a:p>
        </p:txBody>
      </p:sp>
      <p:sp>
        <p:nvSpPr>
          <p:cNvPr id="24579" name="Content Placeholder 1"/>
          <p:cNvSpPr>
            <a:spLocks noGrp="1"/>
          </p:cNvSpPr>
          <p:nvPr>
            <p:ph idx="1"/>
          </p:nvPr>
        </p:nvSpPr>
        <p:spPr>
          <a:xfrm>
            <a:off x="449263" y="1524000"/>
            <a:ext cx="8039100" cy="4419600"/>
          </a:xfrm>
        </p:spPr>
        <p:txBody>
          <a:bodyPr/>
          <a:lstStyle/>
          <a:p>
            <a:pPr marL="0" indent="0" algn="l" defTabSz="914400" eaLnBrk="1" hangingPunct="1">
              <a:spcBef>
                <a:spcPct val="0"/>
              </a:spcBef>
              <a:defRPr/>
            </a:pPr>
            <a:r>
              <a:rPr lang="en-US" altLang="en-US" sz="1800" b="1" dirty="0">
                <a:solidFill>
                  <a:schemeClr val="tx2"/>
                </a:solidFill>
                <a:latin typeface="Helvetica" panose="020B0604020202020204" pitchFamily="34" charset="0"/>
                <a:ea typeface="+mn-ea"/>
                <a:cs typeface="Helvetica" panose="020B0604020202020204" pitchFamily="34" charset="0"/>
              </a:rPr>
              <a:t>For questions about Annual Premiums, Enrollment Trends, </a:t>
            </a:r>
          </a:p>
          <a:p>
            <a:pPr marL="0" indent="0" algn="l" defTabSz="914400" eaLnBrk="1" hangingPunct="1">
              <a:spcBef>
                <a:spcPct val="0"/>
              </a:spcBef>
              <a:defRPr/>
            </a:pPr>
            <a:r>
              <a:rPr lang="en-US" altLang="en-US" sz="1800" b="1" dirty="0">
                <a:solidFill>
                  <a:schemeClr val="tx2"/>
                </a:solidFill>
                <a:latin typeface="Helvetica" panose="020B0604020202020204" pitchFamily="34" charset="0"/>
                <a:ea typeface="+mn-ea"/>
                <a:cs typeface="Helvetica" panose="020B0604020202020204" pitchFamily="34" charset="0"/>
              </a:rPr>
              <a:t>or Medical Expenditure Trends:</a:t>
            </a:r>
          </a:p>
          <a:p>
            <a:pPr marL="0" indent="0" algn="l" defTabSz="914400" eaLnBrk="1" hangingPunct="1">
              <a:spcBef>
                <a:spcPct val="0"/>
              </a:spcBef>
              <a:defRPr/>
            </a:pPr>
            <a:endParaRPr lang="en-US" altLang="en-US" sz="1800" b="1" dirty="0">
              <a:solidFill>
                <a:schemeClr val="tx2"/>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r>
              <a:rPr lang="en-US" altLang="en-US" sz="1800" dirty="0">
                <a:solidFill>
                  <a:schemeClr val="tx2"/>
                </a:solidFill>
                <a:latin typeface="Helvetica" panose="020B0604020202020204" pitchFamily="34" charset="0"/>
                <a:ea typeface="+mn-ea"/>
                <a:cs typeface="Helvetica" panose="020B0604020202020204" pitchFamily="34" charset="0"/>
              </a:rPr>
              <a:t>Contact</a:t>
            </a:r>
            <a:r>
              <a:rPr lang="en-US" altLang="en-US" sz="1800" i="1" dirty="0">
                <a:solidFill>
                  <a:schemeClr val="tx2"/>
                </a:solidFill>
                <a:latin typeface="Helvetica" panose="020B0604020202020204" pitchFamily="34" charset="0"/>
                <a:ea typeface="+mn-ea"/>
                <a:cs typeface="Helvetica" panose="020B0604020202020204" pitchFamily="34" charset="0"/>
              </a:rPr>
              <a:t> </a:t>
            </a:r>
            <a:r>
              <a:rPr lang="en-US" altLang="en-US" sz="1800" dirty="0">
                <a:solidFill>
                  <a:schemeClr val="tx2"/>
                </a:solidFill>
                <a:latin typeface="Helvetica" panose="020B0604020202020204" pitchFamily="34" charset="0"/>
                <a:ea typeface="+mn-ea"/>
                <a:cs typeface="Helvetica" panose="020B0604020202020204" pitchFamily="34" charset="0"/>
              </a:rPr>
              <a:t>your </a:t>
            </a:r>
            <a:r>
              <a:rPr lang="en-US" altLang="en-US" sz="1800" u="sng" dirty="0">
                <a:solidFill>
                  <a:schemeClr val="tx2"/>
                </a:solidFill>
                <a:latin typeface="Helvetica" panose="020B0604020202020204" pitchFamily="34" charset="0"/>
                <a:ea typeface="+mn-ea"/>
                <a:cs typeface="Helvetica" panose="020B0604020202020204" pitchFamily="34" charset="0"/>
              </a:rPr>
              <a:t>CHIA liaison</a:t>
            </a:r>
            <a:r>
              <a:rPr lang="en-US" altLang="en-US" sz="1800" dirty="0">
                <a:solidFill>
                  <a:schemeClr val="tx2"/>
                </a:solidFill>
                <a:latin typeface="Helvetica" panose="020B0604020202020204" pitchFamily="34" charset="0"/>
                <a:ea typeface="+mn-ea"/>
                <a:cs typeface="Helvetica" panose="020B0604020202020204" pitchFamily="34" charset="0"/>
              </a:rPr>
              <a:t> and Ashley Storms at </a:t>
            </a:r>
            <a:r>
              <a:rPr lang="en-US" altLang="en-US" sz="1800" dirty="0">
                <a:solidFill>
                  <a:prstClr val="black"/>
                </a:solidFill>
                <a:latin typeface="Helvetica" panose="020B0604020202020204" pitchFamily="34" charset="0"/>
                <a:ea typeface="+mn-ea"/>
                <a:cs typeface="Helvetica" panose="020B0604020202020204" pitchFamily="34" charset="0"/>
                <a:hlinkClick r:id="rId3"/>
              </a:rPr>
              <a:t>ashley.storms@state.ma.us</a:t>
            </a:r>
            <a:endParaRPr lang="en-US" altLang="en-US" sz="1800"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dirty="0">
              <a:solidFill>
                <a:prstClr val="black"/>
              </a:solidFill>
              <a:latin typeface="Helvetica" panose="020B0604020202020204" pitchFamily="34" charset="0"/>
              <a:ea typeface="+mn-ea"/>
              <a:cs typeface="Helvetica" panose="020B0604020202020204" pitchFamily="34" charset="0"/>
            </a:endParaRPr>
          </a:p>
          <a:p>
            <a:pPr marL="0" indent="0" algn="l" defTabSz="914400" eaLnBrk="1" hangingPunct="1">
              <a:spcBef>
                <a:spcPct val="0"/>
              </a:spcBef>
              <a:defRPr/>
            </a:pPr>
            <a:endParaRPr lang="en-US" altLang="en-US" b="1" dirty="0">
              <a:solidFill>
                <a:prstClr val="black"/>
              </a:solidFill>
              <a:latin typeface="Helvetica" panose="020B0604020202020204" pitchFamily="34" charset="0"/>
              <a:ea typeface="+mn-ea"/>
              <a:cs typeface="Helvetica" panose="020B0604020202020204" pitchFamily="34" charset="0"/>
            </a:endParaRPr>
          </a:p>
        </p:txBody>
      </p:sp>
      <p:sp>
        <p:nvSpPr>
          <p:cNvPr id="2150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a:spcBef>
                <a:spcPct val="0"/>
              </a:spcBef>
              <a:buFontTx/>
              <a:buNone/>
            </a:pPr>
            <a:fld id="{88439D4F-8C8A-445E-9172-08086F945294}" type="slidenum">
              <a:rPr lang="en-US" altLang="en-US" sz="1000">
                <a:solidFill>
                  <a:srgbClr val="FFFFFF"/>
                </a:solidFill>
                <a:cs typeface="Arial" charset="0"/>
              </a:rPr>
              <a:pPr algn="r">
                <a:spcBef>
                  <a:spcPct val="0"/>
                </a:spcBef>
                <a:buFontTx/>
                <a:buNone/>
              </a:pPr>
              <a:t>13</a:t>
            </a:fld>
            <a:endParaRPr lang="en-US" altLang="en-US" sz="1000">
              <a:solidFill>
                <a:srgbClr val="FFFFFF"/>
              </a:solidFill>
              <a:cs typeface="Arial" charset="0"/>
            </a:endParaRPr>
          </a:p>
        </p:txBody>
      </p:sp>
    </p:spTree>
    <p:extLst>
      <p:ext uri="{BB962C8B-B14F-4D97-AF65-F5344CB8AC3E}">
        <p14:creationId xmlns:p14="http://schemas.microsoft.com/office/powerpoint/2010/main" val="3389344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r>
              <a:rPr lang="en-US" sz="2400" dirty="0" smtClean="0"/>
              <a:t>Liaisons sent out an email with the following:</a:t>
            </a:r>
          </a:p>
          <a:p>
            <a:endParaRPr lang="en-US" sz="2400" dirty="0"/>
          </a:p>
          <a:p>
            <a:r>
              <a:rPr lang="en-US" sz="2400" dirty="0"/>
              <a:t>•	</a:t>
            </a:r>
            <a:r>
              <a:rPr lang="en-US" sz="2400" dirty="0" smtClean="0"/>
              <a:t>Memo on removal of patient information</a:t>
            </a:r>
            <a:endParaRPr lang="en-US" sz="2400" dirty="0"/>
          </a:p>
          <a:p>
            <a:r>
              <a:rPr lang="en-US" sz="2400" dirty="0"/>
              <a:t>•	</a:t>
            </a:r>
            <a:r>
              <a:rPr lang="en-US" sz="2400" dirty="0" smtClean="0"/>
              <a:t>Technical information on data submission</a:t>
            </a:r>
            <a:endParaRPr lang="en-US" sz="2400" dirty="0"/>
          </a:p>
          <a:p>
            <a:r>
              <a:rPr lang="en-US" sz="2400" dirty="0"/>
              <a:t>•	</a:t>
            </a:r>
            <a:r>
              <a:rPr lang="en-US" sz="2400" dirty="0" smtClean="0"/>
              <a:t>Overview of  changes to eligibility submission</a:t>
            </a:r>
            <a:endParaRPr lang="en-US" sz="2400" dirty="0"/>
          </a:p>
          <a:p>
            <a:r>
              <a:rPr lang="en-US" sz="2400" dirty="0"/>
              <a:t>•	</a:t>
            </a:r>
            <a:r>
              <a:rPr lang="en-US" sz="2400" dirty="0" smtClean="0"/>
              <a:t>Overview of changes to claim submissions</a:t>
            </a:r>
            <a:endParaRPr lang="en-US" sz="2400" dirty="0"/>
          </a:p>
          <a:p>
            <a:r>
              <a:rPr lang="en-US" sz="2400" dirty="0"/>
              <a:t>•	</a:t>
            </a:r>
            <a:r>
              <a:rPr lang="en-US" sz="2400" dirty="0" smtClean="0"/>
              <a:t>Timeline</a:t>
            </a:r>
            <a:endParaRPr lang="en-US" sz="2400"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358087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Intake Version 6</a:t>
            </a:r>
            <a:r>
              <a:rPr lang="en-US" dirty="0" smtClean="0"/>
              <a:t>.0</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80976616"/>
              </p:ext>
            </p:extLst>
          </p:nvPr>
        </p:nvGraphicFramePr>
        <p:xfrm>
          <a:off x="726325" y="1892333"/>
          <a:ext cx="7506450" cy="3925200"/>
        </p:xfrm>
        <a:graphic>
          <a:graphicData uri="http://schemas.openxmlformats.org/drawingml/2006/table">
            <a:tbl>
              <a:tblPr firstRow="1" firstCol="1" bandRow="1">
                <a:tableStyleId>{5C22544A-7EE6-4342-B048-85BDC9FD1C3A}</a:tableStyleId>
              </a:tblPr>
              <a:tblGrid>
                <a:gridCol w="5049922"/>
                <a:gridCol w="2456528"/>
              </a:tblGrid>
              <a:tr h="242518">
                <a:tc>
                  <a:txBody>
                    <a:bodyPr/>
                    <a:lstStyle/>
                    <a:p>
                      <a:pPr marL="0" marR="0">
                        <a:lnSpc>
                          <a:spcPct val="107000"/>
                        </a:lnSpc>
                        <a:spcBef>
                          <a:spcPts val="0"/>
                        </a:spcBef>
                        <a:spcAft>
                          <a:spcPts val="0"/>
                        </a:spcAft>
                      </a:pPr>
                      <a:r>
                        <a:rPr lang="en-US" sz="1100" dirty="0">
                          <a:effectLst/>
                        </a:rPr>
                        <a:t>MA APCD Intake Process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1842135" algn="r"/>
                        </a:tabLst>
                      </a:pPr>
                      <a:r>
                        <a:rPr lang="en-US" sz="1100">
                          <a:effectLst/>
                        </a:rPr>
                        <a:t>Intake 6.0 Timeline</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dirty="0">
                          <a:effectLst/>
                        </a:rPr>
                        <a:t>Proposals Shared/Discussed with Carriers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December 2016/January 2017</a:t>
                      </a:r>
                      <a:endParaRPr lang="en-US" sz="1100" dirty="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New sftp testing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 2017 </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a:effectLst/>
                        </a:rPr>
                        <a:t>Draft Submission Guides published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December 2016/January 2017</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a:effectLst/>
                        </a:rPr>
                        <a:t>Guides Reviewed at Technical Advisory Group</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December 2016/January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Carrier Comment Period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New sftp PROD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February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Administrative Bulletin and Guides Adopted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January/February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tabLst>
                          <a:tab pos="1708785" algn="ctr"/>
                        </a:tabLst>
                      </a:pPr>
                      <a:r>
                        <a:rPr lang="en-US" sz="1100">
                          <a:effectLst/>
                        </a:rPr>
                        <a:t>Development/Testing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February/June 2017</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a:effectLst/>
                        </a:rPr>
                        <a:t>Carrier Testing – new guides and new transmission process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July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Removal of PII from CHIA internal data</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July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MA APCD Intake Version 6  Production</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August 2017</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572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r>
              <a:rPr lang="en-US" dirty="0"/>
              <a:t>CHIA is proposing changes that will affect:</a:t>
            </a:r>
          </a:p>
          <a:p>
            <a:r>
              <a:rPr lang="en-US" dirty="0"/>
              <a:t>•	What is submitted</a:t>
            </a:r>
          </a:p>
          <a:p>
            <a:r>
              <a:rPr lang="en-US" dirty="0"/>
              <a:t>•	How it is submitted</a:t>
            </a:r>
          </a:p>
          <a:p>
            <a:r>
              <a:rPr lang="en-US" dirty="0"/>
              <a:t>•	How it is protected</a:t>
            </a:r>
          </a:p>
          <a:p>
            <a:r>
              <a:rPr lang="en-US" dirty="0"/>
              <a:t>•	How historical data will be handled</a:t>
            </a:r>
          </a:p>
          <a:p>
            <a:r>
              <a:rPr lang="en-US" dirty="0"/>
              <a:t>•	How data linkage will be maintained</a:t>
            </a:r>
          </a:p>
          <a:p>
            <a:r>
              <a:rPr lang="en-US" dirty="0"/>
              <a:t>•	How continuity across years will be maintained</a:t>
            </a:r>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59509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r>
              <a:rPr lang="en-US" u="sng" dirty="0"/>
              <a:t>What is submitted: Submission Guide </a:t>
            </a:r>
            <a:r>
              <a:rPr lang="en-US" u="sng" dirty="0" smtClean="0"/>
              <a:t>Changes</a:t>
            </a:r>
            <a:endParaRPr lang="en-US" dirty="0"/>
          </a:p>
          <a:p>
            <a:r>
              <a:rPr lang="en-US" dirty="0" smtClean="0"/>
              <a:t>CLAIM FILE:</a:t>
            </a:r>
          </a:p>
          <a:p>
            <a:pPr marL="342900" indent="-342900">
              <a:buFont typeface="Arial" panose="020B0604020202020204" pitchFamily="34" charset="0"/>
              <a:buChar char="•"/>
            </a:pPr>
            <a:r>
              <a:rPr lang="en-US" dirty="0" smtClean="0"/>
              <a:t>Patient </a:t>
            </a:r>
            <a:r>
              <a:rPr lang="en-US" dirty="0"/>
              <a:t>fields </a:t>
            </a:r>
            <a:r>
              <a:rPr lang="en-US" dirty="0"/>
              <a:t>removed: SSNs, Subscriber/Member name fields, street, city, state address fields.  </a:t>
            </a:r>
            <a:endParaRPr lang="en-US" dirty="0" smtClean="0"/>
          </a:p>
          <a:p>
            <a:pPr marL="342900" indent="-342900">
              <a:buFont typeface="Arial" panose="020B0604020202020204" pitchFamily="34" charset="0"/>
              <a:buChar char="•"/>
            </a:pPr>
            <a:r>
              <a:rPr lang="en-US" dirty="0" smtClean="0"/>
              <a:t>We </a:t>
            </a:r>
            <a:r>
              <a:rPr lang="en-US" dirty="0"/>
              <a:t>will not be reformatting the layout but rather will require these fields to be NULL to limit the extent of changes </a:t>
            </a:r>
            <a:r>
              <a:rPr lang="en-US" dirty="0" smtClean="0"/>
              <a:t>required. </a:t>
            </a:r>
            <a:endParaRPr lang="en-US" dirty="0" smtClean="0"/>
          </a:p>
          <a:p>
            <a:r>
              <a:rPr lang="en-US" dirty="0" smtClean="0"/>
              <a:t>  </a:t>
            </a:r>
            <a:endParaRPr lang="en-US" dirty="0"/>
          </a:p>
          <a:p>
            <a:r>
              <a:rPr lang="en-US" dirty="0" smtClean="0"/>
              <a:t>ELIGIBILITY FILE:</a:t>
            </a:r>
          </a:p>
          <a:p>
            <a:pPr marL="342900" indent="-342900">
              <a:buFont typeface="Arial" panose="020B0604020202020204" pitchFamily="34" charset="0"/>
              <a:buChar char="•"/>
            </a:pPr>
            <a:r>
              <a:rPr lang="en-US" dirty="0"/>
              <a:t>Patient </a:t>
            </a:r>
            <a:r>
              <a:rPr lang="en-US" dirty="0" smtClean="0"/>
              <a:t>fields removed: </a:t>
            </a:r>
            <a:r>
              <a:rPr lang="en-US" dirty="0"/>
              <a:t>street</a:t>
            </a:r>
            <a:r>
              <a:rPr lang="en-US" dirty="0"/>
              <a:t>, city, and state address </a:t>
            </a:r>
            <a:r>
              <a:rPr lang="en-US" dirty="0" smtClean="0"/>
              <a:t>fields</a:t>
            </a:r>
          </a:p>
          <a:p>
            <a:pPr marL="342900" indent="-342900">
              <a:buFont typeface="Arial" panose="020B0604020202020204" pitchFamily="34" charset="0"/>
              <a:buChar char="•"/>
            </a:pPr>
            <a:r>
              <a:rPr lang="en-US" dirty="0" smtClean="0"/>
              <a:t>Other Patient </a:t>
            </a:r>
            <a:r>
              <a:rPr lang="en-US" dirty="0"/>
              <a:t>fields </a:t>
            </a:r>
            <a:r>
              <a:rPr lang="en-US" dirty="0" smtClean="0"/>
              <a:t>hashed </a:t>
            </a:r>
            <a:r>
              <a:rPr lang="en-US" dirty="0"/>
              <a:t>prior </a:t>
            </a:r>
            <a:r>
              <a:rPr lang="en-US" dirty="0"/>
              <a:t>to the upload to </a:t>
            </a:r>
            <a:r>
              <a:rPr lang="en-US" dirty="0" smtClean="0"/>
              <a:t>CHIA  </a:t>
            </a:r>
            <a:endParaRPr lang="en-US" dirty="0"/>
          </a:p>
          <a:p>
            <a:r>
              <a:rPr lang="en-US" dirty="0" smtClean="0"/>
              <a:t>  </a:t>
            </a:r>
            <a:endParaRPr lang="en-US" dirty="0"/>
          </a:p>
          <a:p>
            <a:endParaRPr lang="en-US" dirty="0"/>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128945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Medical Claim Submission – </a:t>
            </a:r>
            <a:r>
              <a:rPr lang="en-US" dirty="0" smtClean="0"/>
              <a:t>Patient Information </a:t>
            </a:r>
            <a:r>
              <a:rPr lang="en-US" dirty="0" smtClean="0"/>
              <a:t>Removal</a:t>
            </a:r>
            <a:endParaRPr lang="en-US" dirty="0"/>
          </a:p>
          <a:p>
            <a:endParaRPr lang="en-US" dirty="0"/>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77311142"/>
              </p:ext>
            </p:extLst>
          </p:nvPr>
        </p:nvGraphicFramePr>
        <p:xfrm>
          <a:off x="460375" y="2692723"/>
          <a:ext cx="8039099" cy="2783205"/>
        </p:xfrm>
        <a:graphic>
          <a:graphicData uri="http://schemas.openxmlformats.org/drawingml/2006/table">
            <a:tbl>
              <a:tblPr firstRow="1" firstCol="1" bandRow="1"/>
              <a:tblGrid>
                <a:gridCol w="543443"/>
                <a:gridCol w="1133513"/>
                <a:gridCol w="755675"/>
                <a:gridCol w="1209081"/>
                <a:gridCol w="2267026"/>
                <a:gridCol w="1133513"/>
                <a:gridCol w="996848"/>
              </a:tblGrid>
              <a:tr h="314325">
                <a:tc>
                  <a:txBody>
                    <a:bodyPr/>
                    <a:lstStyle/>
                    <a:p>
                      <a:pPr marL="0" marR="0" algn="ctr">
                        <a:spcBef>
                          <a:spcPts val="0"/>
                        </a:spcBef>
                        <a:spcAft>
                          <a:spcPts val="0"/>
                        </a:spcAft>
                      </a:pPr>
                      <a:r>
                        <a:rPr lang="en-US" sz="900" b="1" dirty="0">
                          <a:solidFill>
                            <a:srgbClr val="000000"/>
                          </a:solidFill>
                          <a:effectLst/>
                          <a:latin typeface="Arial"/>
                          <a:ea typeface="Times New Roman"/>
                        </a:rPr>
                        <a:t>Element</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solidFill>
                            <a:srgbClr val="000000"/>
                          </a:solidFill>
                          <a:effectLst/>
                          <a:latin typeface="Arial"/>
                          <a:ea typeface="Times New Roman"/>
                        </a:rPr>
                        <a:t>Element Name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000000"/>
                          </a:solidFill>
                          <a:effectLst/>
                          <a:latin typeface="Arial"/>
                          <a:ea typeface="Times New Roman"/>
                        </a:rPr>
                        <a:t>Format/Length</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solidFill>
                            <a:srgbClr val="000000"/>
                          </a:solidFill>
                          <a:effectLst/>
                          <a:latin typeface="Arial"/>
                          <a:ea typeface="Times New Roman"/>
                        </a:rPr>
                        <a:t>Desc.</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dirty="0">
                          <a:solidFill>
                            <a:srgbClr val="000000"/>
                          </a:solidFill>
                          <a:effectLst/>
                          <a:latin typeface="Arial"/>
                          <a:ea typeface="Times New Roman"/>
                        </a:rPr>
                        <a:t>Guideline</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00B050"/>
                          </a:solidFill>
                          <a:effectLst/>
                          <a:latin typeface="Arial"/>
                          <a:ea typeface="Times New Roman"/>
                        </a:rPr>
                        <a:t>Remove(Null) or Leave as is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b="1">
                          <a:solidFill>
                            <a:srgbClr val="000000"/>
                          </a:solidFill>
                          <a:effectLst/>
                          <a:latin typeface="Arial"/>
                          <a:ea typeface="Times New Roman"/>
                        </a:rPr>
                        <a:t>Category</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325">
                <a:tc>
                  <a:txBody>
                    <a:bodyPr/>
                    <a:lstStyle/>
                    <a:p>
                      <a:pPr marL="0" marR="0" algn="ctr">
                        <a:spcBef>
                          <a:spcPts val="0"/>
                        </a:spcBef>
                        <a:spcAft>
                          <a:spcPts val="0"/>
                        </a:spcAft>
                      </a:pPr>
                      <a:r>
                        <a:rPr lang="en-US" sz="900">
                          <a:solidFill>
                            <a:srgbClr val="000000"/>
                          </a:solidFill>
                          <a:effectLst/>
                          <a:latin typeface="Arial"/>
                          <a:ea typeface="Times New Roman"/>
                        </a:rPr>
                        <a:t>MC004</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Payer Claim Control Number</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a:ea typeface="Times New Roman"/>
                        </a:rPr>
                        <a:t>varchar[35]</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Payer Claim Control Identification</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Report the Unique identifier within the payer's system that applies to the entire claim.</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B050"/>
                          </a:solidFill>
                          <a:effectLst/>
                          <a:latin typeface="Arial"/>
                          <a:ea typeface="Times New Roman"/>
                        </a:rPr>
                        <a:t>Leave as is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a:ea typeface="Times New Roman"/>
                        </a:rPr>
                        <a:t>A0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725">
                <a:tc>
                  <a:txBody>
                    <a:bodyPr/>
                    <a:lstStyle/>
                    <a:p>
                      <a:pPr marL="0" marR="0" algn="ctr">
                        <a:spcBef>
                          <a:spcPts val="0"/>
                        </a:spcBef>
                        <a:spcAft>
                          <a:spcPts val="0"/>
                        </a:spcAft>
                      </a:pPr>
                      <a:r>
                        <a:rPr lang="en-US" sz="900">
                          <a:solidFill>
                            <a:srgbClr val="000000"/>
                          </a:solidFill>
                          <a:effectLst/>
                          <a:latin typeface="Arial"/>
                          <a:ea typeface="Times New Roman"/>
                        </a:rPr>
                        <a:t>MC006</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Insured Group or Policy Number</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a:ea typeface="Times New Roman"/>
                        </a:rPr>
                        <a:t>varchar[30]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Group / Policy Number</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Report the number that defines the insured group or policy.  Do not report the number that uniquely identifies the subscriber or member.</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B050"/>
                          </a:solidFill>
                          <a:effectLst/>
                          <a:latin typeface="Arial"/>
                          <a:ea typeface="Times New Roman"/>
                        </a:rPr>
                        <a:t>Leave as is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B050"/>
                          </a:solidFill>
                          <a:effectLst/>
                          <a:latin typeface="Arial"/>
                          <a:ea typeface="Times New Roman"/>
                        </a:rPr>
                        <a:t>A2</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725">
                <a:tc>
                  <a:txBody>
                    <a:bodyPr/>
                    <a:lstStyle/>
                    <a:p>
                      <a:pPr marL="0" marR="0" algn="ctr">
                        <a:spcBef>
                          <a:spcPts val="0"/>
                        </a:spcBef>
                        <a:spcAft>
                          <a:spcPts val="0"/>
                        </a:spcAft>
                      </a:pPr>
                      <a:r>
                        <a:rPr lang="en-US" sz="900">
                          <a:solidFill>
                            <a:srgbClr val="000000"/>
                          </a:solidFill>
                          <a:effectLst/>
                          <a:latin typeface="Arial"/>
                          <a:ea typeface="Times New Roman"/>
                        </a:rPr>
                        <a:t>MC007</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Subscriber SSN</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a:ea typeface="Times New Roman"/>
                        </a:rPr>
                        <a:t>char[9]</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Subscriber's Social Security Number</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Report the Subscriber's SSN here; used to validate Unique Member ID; will not be passed into analytic file.  Do not use hyphen.  If not available do not report any value here</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B050"/>
                          </a:solidFill>
                          <a:effectLst/>
                          <a:latin typeface="Arial"/>
                          <a:ea typeface="Times New Roman"/>
                        </a:rPr>
                        <a:t>Remove/Null</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a:ea typeface="Times New Roman"/>
                        </a:rPr>
                        <a:t>B</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125">
                <a:tc>
                  <a:txBody>
                    <a:bodyPr/>
                    <a:lstStyle/>
                    <a:p>
                      <a:pPr marL="0" marR="0" algn="ctr">
                        <a:spcBef>
                          <a:spcPts val="0"/>
                        </a:spcBef>
                        <a:spcAft>
                          <a:spcPts val="0"/>
                        </a:spcAft>
                      </a:pPr>
                      <a:r>
                        <a:rPr lang="en-US" sz="900">
                          <a:solidFill>
                            <a:srgbClr val="000000"/>
                          </a:solidFill>
                          <a:effectLst/>
                          <a:latin typeface="Arial"/>
                          <a:ea typeface="Times New Roman"/>
                        </a:rPr>
                        <a:t>MC008</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Plan Specific Contract Number</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a:ea typeface="Times New Roman"/>
                        </a:rPr>
                        <a:t>varchar[30]</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Contract Number</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a:ea typeface="Times New Roman"/>
                        </a:rPr>
                        <a:t>Report the Plan assigned contract number.  Do not include values in this field that will distinguish one member of the family from another.  This should be the contract or certificate number for the subscriber and all of the dependents.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B050"/>
                          </a:solidFill>
                          <a:effectLst/>
                          <a:latin typeface="Arial"/>
                          <a:ea typeface="Times New Roman"/>
                        </a:rPr>
                        <a:t>Leave as is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B050"/>
                          </a:solidFill>
                          <a:effectLst/>
                          <a:latin typeface="Arial"/>
                          <a:ea typeface="Times New Roman"/>
                        </a:rPr>
                        <a:t>A2</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94982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r>
              <a:rPr lang="en-US" u="sng" dirty="0"/>
              <a:t>How it is submitted: SENDS+/INET Changes</a:t>
            </a:r>
            <a:endParaRPr lang="en-US" dirty="0"/>
          </a:p>
          <a:p>
            <a:r>
              <a:rPr lang="en-US" dirty="0"/>
              <a:t>CHIA will be using a new method of sending files which will replace SENDS+/INET. The new method will include a new web portal and be a standard SFTP client for data submitters. </a:t>
            </a:r>
          </a:p>
          <a:p>
            <a:r>
              <a:rPr lang="en-US" dirty="0"/>
              <a:t> The MA APCD files will be encrypted using AES-256 encryption. </a:t>
            </a:r>
          </a:p>
          <a:p>
            <a:endParaRPr lang="en-US" dirty="0" smtClean="0"/>
          </a:p>
          <a:p>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734" y="3950866"/>
            <a:ext cx="7280476" cy="1743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8239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Annual Premiums Data Request, Enrollment Trends and Medical Expenditure Trends Updates</a:t>
            </a:r>
          </a:p>
          <a:p>
            <a:endParaRPr lang="en-US" dirty="0" smtClean="0"/>
          </a:p>
          <a:p>
            <a:pPr marL="342900" indent="-342900">
              <a:buFont typeface="Arial" pitchFamily="34" charset="0"/>
              <a:buChar char="•"/>
            </a:pPr>
            <a:r>
              <a:rPr lang="en-US" dirty="0" smtClean="0"/>
              <a:t>APCD Compliance Updates:</a:t>
            </a:r>
          </a:p>
          <a:p>
            <a:pPr marL="800100" lvl="1" indent="-342900" algn="just">
              <a:buFont typeface="Wingdings" panose="05000000000000000000" pitchFamily="2" charset="2"/>
              <a:buChar char="Ø"/>
            </a:pPr>
            <a:r>
              <a:rPr lang="en-US" sz="2000" dirty="0" smtClean="0">
                <a:solidFill>
                  <a:schemeClr val="tx2"/>
                </a:solidFill>
              </a:rPr>
              <a:t>Version 6.0 Changes</a:t>
            </a:r>
          </a:p>
          <a:p>
            <a:pPr marL="800100" lvl="1" indent="-342900" algn="just">
              <a:buFont typeface="Wingdings" panose="05000000000000000000" pitchFamily="2" charset="2"/>
              <a:buChar char="Ø"/>
            </a:pPr>
            <a:r>
              <a:rPr lang="en-US" sz="2000" dirty="0" smtClean="0">
                <a:solidFill>
                  <a:schemeClr val="tx2"/>
                </a:solidFill>
              </a:rPr>
              <a:t>DOI Reporting</a:t>
            </a:r>
          </a:p>
          <a:p>
            <a:endParaRPr lang="en-US" dirty="0"/>
          </a:p>
          <a:p>
            <a:pPr marL="342900" lvl="0" indent="-342900">
              <a:buFont typeface="Arial" panose="020B0604020202020204" pitchFamily="34" charset="0"/>
              <a:buChar char="•"/>
            </a:pPr>
            <a:r>
              <a:rPr lang="en-US" dirty="0" smtClean="0"/>
              <a:t>Wrap Up</a:t>
            </a:r>
            <a:endParaRPr lang="en-US" dirty="0"/>
          </a:p>
        </p:txBody>
      </p:sp>
    </p:spTree>
    <p:extLst>
      <p:ext uri="{BB962C8B-B14F-4D97-AF65-F5344CB8AC3E}">
        <p14:creationId xmlns:p14="http://schemas.microsoft.com/office/powerpoint/2010/main" val="2969907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endParaRPr lang="en-US" dirty="0"/>
          </a:p>
          <a:p>
            <a:endParaRPr lang="en-US" dirty="0"/>
          </a:p>
          <a:p>
            <a:pPr marL="342900" indent="-342900">
              <a:buFont typeface="Arial" panose="020B0604020202020204" pitchFamily="34" charset="0"/>
              <a:buChar char="•"/>
            </a:pPr>
            <a:endParaRPr lang="en-US" dirty="0"/>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785" y="1922286"/>
            <a:ext cx="7352195" cy="379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4751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r>
              <a:rPr lang="en-US" u="sng" dirty="0"/>
              <a:t>How it is protected: Hashing Member Eligibility Data</a:t>
            </a:r>
            <a:endParaRPr lang="en-US" dirty="0"/>
          </a:p>
          <a:p>
            <a:pPr marL="342900" indent="-342900">
              <a:buFont typeface="Arial" panose="020B0604020202020204" pitchFamily="34" charset="0"/>
              <a:buChar char="•"/>
            </a:pPr>
            <a:r>
              <a:rPr lang="en-US" dirty="0" err="1" smtClean="0"/>
              <a:t>FileSecure</a:t>
            </a:r>
            <a:r>
              <a:rPr lang="en-US" dirty="0" smtClean="0"/>
              <a:t> - mask </a:t>
            </a:r>
            <a:r>
              <a:rPr lang="en-US" dirty="0"/>
              <a:t>member eligibility patient identifying </a:t>
            </a:r>
            <a:r>
              <a:rPr lang="en-US" dirty="0" smtClean="0"/>
              <a:t>information before transmission</a:t>
            </a:r>
          </a:p>
          <a:p>
            <a:pPr marL="342900" indent="-342900">
              <a:buFont typeface="Arial" panose="020B0604020202020204" pitchFamily="34" charset="0"/>
              <a:buChar char="•"/>
            </a:pPr>
            <a:r>
              <a:rPr lang="en-US" dirty="0" smtClean="0"/>
              <a:t>NIST </a:t>
            </a:r>
            <a:r>
              <a:rPr lang="en-US" dirty="0"/>
              <a:t>certified SHA-3 hashing algorithm with a CHIA defined 128-bit </a:t>
            </a:r>
            <a:r>
              <a:rPr lang="en-US" dirty="0" smtClean="0"/>
              <a:t>SALT  </a:t>
            </a:r>
          </a:p>
          <a:p>
            <a:pPr marL="342900" indent="-342900">
              <a:buFont typeface="Arial" panose="020B0604020202020204" pitchFamily="34" charset="0"/>
              <a:buChar char="•"/>
            </a:pPr>
            <a:r>
              <a:rPr lang="en-US" dirty="0" smtClean="0"/>
              <a:t>unique </a:t>
            </a:r>
            <a:r>
              <a:rPr lang="en-US" dirty="0"/>
              <a:t>encryption keys built inside the executable to encrypt the file before </a:t>
            </a:r>
            <a:r>
              <a:rPr lang="en-US" dirty="0" smtClean="0"/>
              <a:t>transmission  </a:t>
            </a:r>
          </a:p>
          <a:p>
            <a:pPr marL="342900" indent="-342900">
              <a:buFont typeface="Arial" panose="020B0604020202020204" pitchFamily="34" charset="0"/>
              <a:buChar char="•"/>
            </a:pPr>
            <a:r>
              <a:rPr lang="en-US" dirty="0" smtClean="0"/>
              <a:t>download </a:t>
            </a:r>
            <a:r>
              <a:rPr lang="en-US" dirty="0"/>
              <a:t>from the web portal and will reside within the carrier’s local PC or </a:t>
            </a:r>
            <a:r>
              <a:rPr lang="en-US" dirty="0" smtClean="0"/>
              <a:t>network </a:t>
            </a:r>
          </a:p>
          <a:p>
            <a:pPr marL="342900" indent="-342900">
              <a:buFont typeface="Arial" panose="020B0604020202020204" pitchFamily="34" charset="0"/>
              <a:buChar char="•"/>
            </a:pPr>
            <a:r>
              <a:rPr lang="en-US" dirty="0" smtClean="0"/>
              <a:t>Fields </a:t>
            </a:r>
            <a:r>
              <a:rPr lang="en-US" dirty="0"/>
              <a:t>to be hashed include SSNs, DOB, member and subscriber names. </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68663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r>
              <a:rPr lang="en-US" u="sng" dirty="0" smtClean="0"/>
              <a:t>How </a:t>
            </a:r>
            <a:r>
              <a:rPr lang="en-US" u="sng" dirty="0"/>
              <a:t>historical data will be handled: Removal of </a:t>
            </a:r>
            <a:r>
              <a:rPr lang="en-US" u="sng" dirty="0" smtClean="0"/>
              <a:t>Patient Information</a:t>
            </a:r>
          </a:p>
          <a:p>
            <a:endParaRPr lang="en-US" dirty="0"/>
          </a:p>
          <a:p>
            <a:pPr marL="342900" indent="-342900">
              <a:buFont typeface="Arial" panose="020B0604020202020204" pitchFamily="34" charset="0"/>
              <a:buChar char="•"/>
            </a:pPr>
            <a:r>
              <a:rPr lang="en-US" dirty="0" smtClean="0"/>
              <a:t>All </a:t>
            </a:r>
            <a:r>
              <a:rPr lang="en-US" dirty="0"/>
              <a:t>data models and databases will be updated to remove all patient identifying information fields and incorporate new hashed fields.  </a:t>
            </a:r>
            <a:endParaRPr lang="en-US" dirty="0" smtClean="0"/>
          </a:p>
          <a:p>
            <a:pPr marL="342900" indent="-342900">
              <a:buFont typeface="Arial" panose="020B0604020202020204" pitchFamily="34" charset="0"/>
              <a:buChar char="•"/>
            </a:pPr>
            <a:r>
              <a:rPr lang="en-US" dirty="0" smtClean="0"/>
              <a:t>All </a:t>
            </a:r>
            <a:r>
              <a:rPr lang="en-US" dirty="0"/>
              <a:t>back-ups, including tape storage, will be updated to remove all </a:t>
            </a:r>
            <a:r>
              <a:rPr lang="en-US" dirty="0"/>
              <a:t>p</a:t>
            </a:r>
            <a:r>
              <a:rPr lang="en-US" dirty="0" smtClean="0"/>
              <a:t>atient </a:t>
            </a:r>
            <a:r>
              <a:rPr lang="en-US" dirty="0"/>
              <a:t>i</a:t>
            </a:r>
            <a:r>
              <a:rPr lang="en-US" dirty="0" smtClean="0"/>
              <a:t>dentifying information </a:t>
            </a:r>
            <a:r>
              <a:rPr lang="en-US" dirty="0"/>
              <a:t>fields. </a:t>
            </a:r>
            <a:endParaRPr lang="en-US" dirty="0" smtClean="0"/>
          </a:p>
          <a:p>
            <a:pPr marL="342900" indent="-342900">
              <a:buFont typeface="Arial" panose="020B0604020202020204" pitchFamily="34" charset="0"/>
              <a:buChar char="•"/>
            </a:pPr>
            <a:r>
              <a:rPr lang="en-US" dirty="0" smtClean="0"/>
              <a:t>These </a:t>
            </a:r>
            <a:r>
              <a:rPr lang="en-US" dirty="0"/>
              <a:t>changes will be fully tested. </a:t>
            </a:r>
          </a:p>
          <a:p>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6153162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r>
              <a:rPr lang="en-US" u="sng" dirty="0"/>
              <a:t>How data linkage will be maintained: Creation of an MEID (Member Enterprise ID)</a:t>
            </a:r>
            <a:endParaRPr lang="en-US" dirty="0"/>
          </a:p>
          <a:p>
            <a:endParaRPr lang="en-US" dirty="0" smtClean="0"/>
          </a:p>
          <a:p>
            <a:r>
              <a:rPr lang="en-US" dirty="0" smtClean="0"/>
              <a:t>Prior </a:t>
            </a:r>
            <a:r>
              <a:rPr lang="en-US" dirty="0"/>
              <a:t>to masking the data onsite, the software will perform two data processing </a:t>
            </a:r>
            <a:r>
              <a:rPr lang="en-US" dirty="0" smtClean="0"/>
              <a:t>functions</a:t>
            </a:r>
            <a:r>
              <a:rPr lang="en-US" dirty="0"/>
              <a:t> </a:t>
            </a:r>
            <a:r>
              <a:rPr lang="en-US" dirty="0" smtClean="0"/>
              <a:t>- </a:t>
            </a:r>
            <a:r>
              <a:rPr lang="en-US" dirty="0" smtClean="0"/>
              <a:t>nickname processing and phonetic processing</a:t>
            </a:r>
          </a:p>
          <a:p>
            <a:endParaRPr lang="en-US" dirty="0" smtClean="0"/>
          </a:p>
          <a:p>
            <a:r>
              <a:rPr lang="en-US" dirty="0"/>
              <a:t>  </a:t>
            </a:r>
            <a:r>
              <a:rPr lang="en-US" dirty="0" smtClean="0"/>
              <a:t>An </a:t>
            </a:r>
            <a:r>
              <a:rPr lang="en-US" dirty="0"/>
              <a:t>MEID will be created via CHIA’s MDM software. The software will utilize a select number of fields in matching members across data. These fields include the carrier unique member and subscriber IDs, the member’s 5 digit postal code, hashed name, hashed DOB and birth month/year. </a:t>
            </a: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2943928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p:txBody>
          <a:bodyPr/>
          <a:lstStyle/>
          <a:p>
            <a:r>
              <a:rPr lang="en-US" u="sng" dirty="0"/>
              <a:t>How continuity across years will be maintained: Member eligibility data to be held by carrier</a:t>
            </a:r>
            <a:endParaRPr lang="en-US" dirty="0"/>
          </a:p>
          <a:p>
            <a:r>
              <a:rPr lang="en-US" dirty="0"/>
              <a:t>CHIA needs the ability to maintain an accurate de-identified member ID (MEID) over a 5 year period.  This allows CHIA, sister agencies and researchers to perform longitudinal analyses. </a:t>
            </a:r>
            <a:r>
              <a:rPr lang="en-US" dirty="0" smtClean="0"/>
              <a:t>To </a:t>
            </a:r>
            <a:r>
              <a:rPr lang="en-US" dirty="0"/>
              <a:t>provide for future security implementations and to allow analytic interoperability across years we require all carriers to hold in escrow each December member eligibility file, prior to CHIA </a:t>
            </a:r>
            <a:r>
              <a:rPr lang="en-US" dirty="0" smtClean="0"/>
              <a:t>hashing/encryption, for </a:t>
            </a:r>
            <a:r>
              <a:rPr lang="en-US" dirty="0"/>
              <a:t>a period of 5 years. As software updates occur CHIA may require resubmission of these files to update security measures and to accurately assign an MEID.</a:t>
            </a:r>
          </a:p>
          <a:p>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9311845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APCD Version 6.0 Intake Changes</a:t>
            </a:r>
            <a:endParaRPr lang="en-US" dirty="0"/>
          </a:p>
        </p:txBody>
      </p:sp>
      <p:sp>
        <p:nvSpPr>
          <p:cNvPr id="3" name="Subtitle 2"/>
          <p:cNvSpPr>
            <a:spLocks noGrp="1"/>
          </p:cNvSpPr>
          <p:nvPr>
            <p:ph type="subTitle" idx="1"/>
          </p:nvPr>
        </p:nvSpPr>
        <p:spPr>
          <a:xfrm>
            <a:off x="485415" y="1756603"/>
            <a:ext cx="7761815" cy="4118804"/>
          </a:xfrm>
        </p:spPr>
        <p:txBody>
          <a:bodyPr/>
          <a:lstStyle/>
          <a:p>
            <a:pPr marL="342900" indent="-342900">
              <a:buFont typeface="Arial" panose="020B0604020202020204" pitchFamily="34" charset="0"/>
              <a:buChar char="•"/>
            </a:pPr>
            <a:r>
              <a:rPr lang="en-US" sz="2400" dirty="0" smtClean="0"/>
              <a:t>Additional changes are minor and include</a:t>
            </a:r>
            <a:r>
              <a:rPr lang="en-US" dirty="0" smtClean="0"/>
              <a:t>:</a:t>
            </a:r>
          </a:p>
          <a:p>
            <a:endParaRPr lang="en-US" dirty="0" smtClean="0"/>
          </a:p>
          <a:p>
            <a:pPr marL="342900" indent="-342900">
              <a:buFont typeface="Wingdings" panose="05000000000000000000" pitchFamily="2" charset="2"/>
              <a:buChar char="Ø"/>
            </a:pPr>
            <a:r>
              <a:rPr lang="en-US" dirty="0"/>
              <a:t>	</a:t>
            </a:r>
            <a:r>
              <a:rPr lang="en-US" dirty="0" smtClean="0"/>
              <a:t>Submission Guide wording changes for select data elements to provide clarification.</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t>	Updated edits including potential changes on capitated and prepaid fields</a:t>
            </a:r>
            <a:r>
              <a:rPr lang="en-US" dirty="0" smtClean="0"/>
              <a:t>.</a:t>
            </a:r>
          </a:p>
          <a:p>
            <a:pPr marL="342900" indent="-342900">
              <a:buFont typeface="Wingdings" panose="05000000000000000000" pitchFamily="2" charset="2"/>
              <a:buChar char="Ø"/>
            </a:pPr>
            <a:endParaRPr lang="en-US" dirty="0" smtClean="0"/>
          </a:p>
          <a:p>
            <a:pPr marL="342900" indent="-342900">
              <a:buFont typeface="Wingdings" panose="05000000000000000000" pitchFamily="2" charset="2"/>
              <a:buChar char="Ø"/>
            </a:pPr>
            <a:r>
              <a:rPr lang="en-US" dirty="0" smtClean="0"/>
              <a:t>Removal/nulling of additional fields such as Other Ethnicity and Other Language</a:t>
            </a:r>
            <a:endParaRPr lang="en-US" dirty="0" smtClean="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t>	Possible lookup table update for PV011 (Suffix)	</a:t>
            </a:r>
          </a:p>
          <a:p>
            <a:pPr marL="342900" indent="-342900">
              <a:buFont typeface="Wingdings" panose="05000000000000000000" pitchFamily="2" charset="2"/>
              <a:buChar char="Ø"/>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044554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Intake Version 6</a:t>
            </a:r>
            <a:r>
              <a:rPr lang="en-US" dirty="0" smtClean="0"/>
              <a:t>.0</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95465279"/>
              </p:ext>
            </p:extLst>
          </p:nvPr>
        </p:nvGraphicFramePr>
        <p:xfrm>
          <a:off x="726325" y="1892333"/>
          <a:ext cx="7506450" cy="3925200"/>
        </p:xfrm>
        <a:graphic>
          <a:graphicData uri="http://schemas.openxmlformats.org/drawingml/2006/table">
            <a:tbl>
              <a:tblPr firstRow="1" firstCol="1" bandRow="1">
                <a:tableStyleId>{5C22544A-7EE6-4342-B048-85BDC9FD1C3A}</a:tableStyleId>
              </a:tblPr>
              <a:tblGrid>
                <a:gridCol w="5049922"/>
                <a:gridCol w="2456528"/>
              </a:tblGrid>
              <a:tr h="242518">
                <a:tc>
                  <a:txBody>
                    <a:bodyPr/>
                    <a:lstStyle/>
                    <a:p>
                      <a:pPr marL="0" marR="0">
                        <a:lnSpc>
                          <a:spcPct val="107000"/>
                        </a:lnSpc>
                        <a:spcBef>
                          <a:spcPts val="0"/>
                        </a:spcBef>
                        <a:spcAft>
                          <a:spcPts val="0"/>
                        </a:spcAft>
                      </a:pPr>
                      <a:r>
                        <a:rPr lang="en-US" sz="1100" dirty="0">
                          <a:effectLst/>
                        </a:rPr>
                        <a:t>MA APCD Intake Process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tabLst>
                          <a:tab pos="1842135" algn="r"/>
                        </a:tabLst>
                      </a:pPr>
                      <a:r>
                        <a:rPr lang="en-US" sz="1100">
                          <a:effectLst/>
                        </a:rPr>
                        <a:t>Intake 6.0 Timeline</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dirty="0">
                          <a:effectLst/>
                        </a:rPr>
                        <a:t>Proposals Shared/Discussed with Carriers</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December 2016/January 2017</a:t>
                      </a:r>
                      <a:endParaRPr lang="en-US" sz="1100" dirty="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New sftp testing</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 2017 </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a:effectLst/>
                        </a:rPr>
                        <a:t>Draft Submission Guides published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December 2016/January 2017</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a:effectLst/>
                        </a:rPr>
                        <a:t>Guides Reviewed at Technical Advisory Group</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December 2016/January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Carrier Comment Period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New sftp PROD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February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Administrative Bulletin and Guides Adopted</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January/February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tabLst>
                          <a:tab pos="1708785" algn="ctr"/>
                        </a:tabLst>
                      </a:pPr>
                      <a:r>
                        <a:rPr lang="en-US" sz="1100">
                          <a:effectLst/>
                        </a:rPr>
                        <a:t>Development/Testing	</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February/June 2017</a:t>
                      </a:r>
                      <a:endParaRPr lang="en-US" sz="1100">
                        <a:effectLst/>
                        <a:latin typeface="Calibri"/>
                        <a:ea typeface="Calibri"/>
                        <a:cs typeface="Times New Roman"/>
                      </a:endParaRPr>
                    </a:p>
                  </a:txBody>
                  <a:tcPr marL="68580" marR="68580" marT="0" marB="0"/>
                </a:tc>
              </a:tr>
              <a:tr h="496264">
                <a:tc>
                  <a:txBody>
                    <a:bodyPr/>
                    <a:lstStyle/>
                    <a:p>
                      <a:pPr marL="0" marR="0">
                        <a:lnSpc>
                          <a:spcPct val="107000"/>
                        </a:lnSpc>
                        <a:spcBef>
                          <a:spcPts val="0"/>
                        </a:spcBef>
                        <a:spcAft>
                          <a:spcPts val="0"/>
                        </a:spcAft>
                      </a:pPr>
                      <a:r>
                        <a:rPr lang="en-US" sz="1100">
                          <a:effectLst/>
                        </a:rPr>
                        <a:t>Carrier Testing – new guides and new transmission process</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July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dirty="0">
                          <a:effectLst/>
                        </a:rPr>
                        <a:t>Removal of </a:t>
                      </a:r>
                      <a:r>
                        <a:rPr lang="en-US" sz="1100" dirty="0" smtClean="0">
                          <a:effectLst/>
                        </a:rPr>
                        <a:t>patient identifying information </a:t>
                      </a:r>
                      <a:r>
                        <a:rPr lang="en-US" sz="1100" dirty="0">
                          <a:effectLst/>
                        </a:rPr>
                        <a:t>from CHIA internal data</a:t>
                      </a:r>
                      <a:endParaRPr lang="en-US" sz="1100" dirty="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a:effectLst/>
                        </a:rPr>
                        <a:t>July 2017</a:t>
                      </a:r>
                      <a:endParaRPr lang="en-US" sz="1100">
                        <a:effectLst/>
                        <a:latin typeface="Calibri"/>
                        <a:ea typeface="Calibri"/>
                        <a:cs typeface="Times New Roman"/>
                      </a:endParaRPr>
                    </a:p>
                  </a:txBody>
                  <a:tcPr marL="68580" marR="68580" marT="0" marB="0"/>
                </a:tc>
              </a:tr>
              <a:tr h="242518">
                <a:tc>
                  <a:txBody>
                    <a:bodyPr/>
                    <a:lstStyle/>
                    <a:p>
                      <a:pPr marL="0" marR="0">
                        <a:lnSpc>
                          <a:spcPct val="107000"/>
                        </a:lnSpc>
                        <a:spcBef>
                          <a:spcPts val="0"/>
                        </a:spcBef>
                        <a:spcAft>
                          <a:spcPts val="0"/>
                        </a:spcAft>
                      </a:pPr>
                      <a:r>
                        <a:rPr lang="en-US" sz="1100">
                          <a:effectLst/>
                        </a:rPr>
                        <a:t>MA APCD Intake Version 6  Production</a:t>
                      </a:r>
                      <a:endParaRPr lang="en-US" sz="1100">
                        <a:effectLst/>
                        <a:latin typeface="Calibri"/>
                        <a:ea typeface="Calibri"/>
                        <a:cs typeface="Times New Roman"/>
                      </a:endParaRPr>
                    </a:p>
                  </a:txBody>
                  <a:tcPr marL="68580" marR="68580" marT="0" marB="0"/>
                </a:tc>
                <a:tc>
                  <a:txBody>
                    <a:bodyPr/>
                    <a:lstStyle/>
                    <a:p>
                      <a:pPr marL="0" marR="0">
                        <a:lnSpc>
                          <a:spcPct val="107000"/>
                        </a:lnSpc>
                        <a:spcBef>
                          <a:spcPts val="0"/>
                        </a:spcBef>
                        <a:spcAft>
                          <a:spcPts val="0"/>
                        </a:spcAft>
                      </a:pPr>
                      <a:r>
                        <a:rPr lang="en-US" sz="1100" dirty="0">
                          <a:effectLst/>
                        </a:rPr>
                        <a:t>August 2017</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0014686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DOI Reporting from MA APCD</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2016Q2 membership report: discussion with select carriers ongoing to address feedback/questions/issues.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2016Q3 membership </a:t>
            </a:r>
            <a:r>
              <a:rPr lang="en-US" dirty="0"/>
              <a:t>reports sent to </a:t>
            </a:r>
            <a:r>
              <a:rPr lang="en-US" dirty="0" smtClean="0"/>
              <a:t>carriers </a:t>
            </a:r>
            <a:r>
              <a:rPr lang="en-US" dirty="0"/>
              <a:t>in </a:t>
            </a:r>
            <a:r>
              <a:rPr lang="en-US" dirty="0" smtClean="0"/>
              <a:t>November and responses are due by 1/6/17.</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Parallel submission period until both DOI and </a:t>
            </a:r>
            <a:r>
              <a:rPr lang="en-US" dirty="0" smtClean="0"/>
              <a:t>carrier agree </a:t>
            </a:r>
            <a:r>
              <a:rPr lang="en-US" dirty="0"/>
              <a:t>to move to MA APCD-only membership reporting.</a:t>
            </a:r>
          </a:p>
          <a:p>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endParaRPr lang="en-US" dirty="0" smtClean="0"/>
          </a:p>
          <a:p>
            <a:endParaRPr lang="en-US" dirty="0"/>
          </a:p>
          <a:p>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3428099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January 10, 2017 </a:t>
            </a:r>
            <a:r>
              <a:rPr lang="en-US" sz="4000" dirty="0"/>
              <a:t>@ 2:00 pm</a:t>
            </a:r>
          </a:p>
          <a:p>
            <a:pPr algn="ctr"/>
            <a:endParaRPr lang="en-US" sz="4000" dirty="0" smtClean="0"/>
          </a:p>
          <a:p>
            <a:pPr algn="ctr"/>
            <a:r>
              <a:rPr lang="en-US" sz="4000" dirty="0" smtClean="0"/>
              <a:t>February 14, 2017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4004582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coverfinal-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4175" y="-212725"/>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76200" y="1403350"/>
            <a:ext cx="8382000" cy="1038225"/>
          </a:xfrm>
          <a:prstGeom prst="rect">
            <a:avLst/>
          </a:prstGeom>
        </p:spPr>
        <p:txBody>
          <a:bodyPr anchor="ctr">
            <a:normAutofit fontScale="90000" lnSpcReduction="2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dirty="0">
                <a:solidFill>
                  <a:schemeClr val="bg1"/>
                </a:solidFill>
                <a:latin typeface="+mj-lt"/>
                <a:cs typeface="Arial" panose="020B0604020202020204" pitchFamily="34" charset="0"/>
              </a:rPr>
              <a:t>CHIA Reporting Updates:</a:t>
            </a:r>
          </a:p>
          <a:p>
            <a:pPr algn="r">
              <a:defRPr/>
            </a:pPr>
            <a:r>
              <a:rPr lang="en-US" b="0" dirty="0">
                <a:solidFill>
                  <a:schemeClr val="bg1"/>
                </a:solidFill>
                <a:latin typeface="+mj-lt"/>
                <a:cs typeface="Arial" panose="020B0604020202020204" pitchFamily="34" charset="0"/>
              </a:rPr>
              <a:t>Annual Premiums Data Request, Enrollment Trends, and Medical Expenditure Trends</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10" name="Subtitle 2"/>
          <p:cNvSpPr txBox="1">
            <a:spLocks/>
          </p:cNvSpPr>
          <p:nvPr/>
        </p:nvSpPr>
        <p:spPr>
          <a:xfrm>
            <a:off x="2114550" y="3041650"/>
            <a:ext cx="6400800" cy="1301750"/>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dirty="0">
              <a:solidFill>
                <a:schemeClr val="bg1">
                  <a:lumMod val="65000"/>
                </a:schemeClr>
              </a:solidFill>
              <a:cs typeface="Times New Roman"/>
            </a:endParaRPr>
          </a:p>
          <a:p>
            <a:pPr algn="r">
              <a:defRPr/>
            </a:pPr>
            <a:r>
              <a:rPr lang="en-US" sz="1600" dirty="0">
                <a:solidFill>
                  <a:schemeClr val="bg1">
                    <a:lumMod val="65000"/>
                  </a:schemeClr>
                </a:solidFill>
                <a:cs typeface="Times New Roman"/>
              </a:rPr>
              <a:t>Ashley Storms | </a:t>
            </a:r>
            <a:r>
              <a:rPr lang="en-US" sz="1600" i="1" dirty="0">
                <a:solidFill>
                  <a:schemeClr val="bg1">
                    <a:lumMod val="65000"/>
                  </a:schemeClr>
                </a:solidFill>
                <a:cs typeface="Times New Roman"/>
              </a:rPr>
              <a:t>Associate Analytic Reporting Manager</a:t>
            </a:r>
          </a:p>
          <a:p>
            <a:pPr algn="r">
              <a:defRPr/>
            </a:pPr>
            <a:endParaRPr lang="en-US" sz="1600" i="1" dirty="0">
              <a:solidFill>
                <a:schemeClr val="bg1">
                  <a:lumMod val="65000"/>
                </a:schemeClr>
              </a:solidFill>
              <a:cs typeface="Times New Roman"/>
            </a:endParaRPr>
          </a:p>
          <a:p>
            <a:pPr algn="r">
              <a:defRPr/>
            </a:pPr>
            <a:r>
              <a:rPr lang="en-US" sz="1600" dirty="0">
                <a:solidFill>
                  <a:schemeClr val="bg1">
                    <a:lumMod val="65000"/>
                  </a:schemeClr>
                </a:solidFill>
                <a:cs typeface="Times New Roman"/>
              </a:rPr>
              <a:t>December 12, 2016</a:t>
            </a:r>
          </a:p>
        </p:txBody>
      </p:sp>
    </p:spTree>
    <p:extLst>
      <p:ext uri="{BB962C8B-B14F-4D97-AF65-F5344CB8AC3E}">
        <p14:creationId xmlns:p14="http://schemas.microsoft.com/office/powerpoint/2010/main" val="2644195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449263" y="1646238"/>
            <a:ext cx="8039100" cy="3579812"/>
          </a:xfrm>
        </p:spPr>
        <p:txBody>
          <a:bodyPr/>
          <a:lstStyle/>
          <a:p>
            <a:pPr marL="0" indent="0" algn="ctr">
              <a:buFont typeface="Arial" charset="0"/>
              <a:buNone/>
            </a:pPr>
            <a:r>
              <a:rPr lang="en-US" altLang="en-US" sz="4000" b="1" smtClean="0">
                <a:solidFill>
                  <a:schemeClr val="tx2"/>
                </a:solidFill>
              </a:rPr>
              <a:t>Annual Premiums Data Request</a:t>
            </a:r>
          </a:p>
        </p:txBody>
      </p:sp>
    </p:spTree>
    <p:extLst>
      <p:ext uri="{BB962C8B-B14F-4D97-AF65-F5344CB8AC3E}">
        <p14:creationId xmlns:p14="http://schemas.microsoft.com/office/powerpoint/2010/main" val="110097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dirty="0">
                <a:solidFill>
                  <a:schemeClr val="tx2"/>
                </a:solidFill>
                <a:latin typeface="+mj-lt"/>
              </a:rPr>
              <a:t>2017 Annual Premiums Data Request Update</a:t>
            </a:r>
          </a:p>
        </p:txBody>
      </p:sp>
      <p:sp>
        <p:nvSpPr>
          <p:cNvPr id="13315" name="Content Placeholder 1"/>
          <p:cNvSpPr>
            <a:spLocks noGrp="1"/>
          </p:cNvSpPr>
          <p:nvPr>
            <p:ph idx="1"/>
          </p:nvPr>
        </p:nvSpPr>
        <p:spPr>
          <a:xfrm>
            <a:off x="449263" y="1371600"/>
            <a:ext cx="8039100" cy="990600"/>
          </a:xfrm>
        </p:spPr>
        <p:txBody>
          <a:bodyPr>
            <a:normAutofit lnSpcReduction="10000"/>
          </a:bodyPr>
          <a:lstStyle/>
          <a:p>
            <a:pPr marL="0" indent="0" algn="l">
              <a:buFont typeface="Arial" panose="020B0604020202020204" pitchFamily="34" charset="0"/>
              <a:buNone/>
              <a:defRPr/>
            </a:pPr>
            <a:r>
              <a:rPr lang="en-US" altLang="en-US" dirty="0">
                <a:solidFill>
                  <a:schemeClr val="tx2"/>
                </a:solidFill>
                <a:latin typeface="Helvetica" panose="020B0604020202020204" pitchFamily="34" charset="0"/>
                <a:ea typeface="ＭＳ Ｐゴシック" panose="020B0600070205080204" pitchFamily="34" charset="-128"/>
                <a:cs typeface="Helvetica" panose="020B0604020202020204" pitchFamily="34" charset="0"/>
              </a:rPr>
              <a:t>Payers will receive a preview of the 2017 Annual Premiums request next month. More information will be provided on the January 2017 TAG call</a:t>
            </a:r>
          </a:p>
          <a:p>
            <a:pPr marL="0" indent="0" algn="l">
              <a:buFont typeface="Arial" panose="020B0604020202020204" pitchFamily="34" charset="0"/>
              <a:buNone/>
              <a:defRPr/>
            </a:pPr>
            <a:endParaRPr lang="en-US" altLang="en-US" dirty="0">
              <a:solidFill>
                <a:schemeClr val="tx2"/>
              </a:solidFill>
              <a:latin typeface="Helvetica" panose="020B0604020202020204" pitchFamily="34" charset="0"/>
              <a:ea typeface="ＭＳ Ｐゴシック" panose="020B0600070205080204" pitchFamily="34" charset="-128"/>
              <a:cs typeface="Helvetica" panose="020B0604020202020204" pitchFamily="34" charset="0"/>
            </a:endParaRPr>
          </a:p>
        </p:txBody>
      </p:sp>
      <p:sp>
        <p:nvSpPr>
          <p:cNvPr id="1331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a:spcBef>
                <a:spcPct val="0"/>
              </a:spcBef>
              <a:buFontTx/>
              <a:buNone/>
            </a:pPr>
            <a:fld id="{288B39A3-3B66-448F-A22E-06F52B2A4976}" type="slidenum">
              <a:rPr lang="en-US" altLang="en-US" sz="1000">
                <a:solidFill>
                  <a:srgbClr val="FFFFFF"/>
                </a:solidFill>
                <a:cs typeface="Arial" charset="0"/>
              </a:rPr>
              <a:pPr algn="r">
                <a:spcBef>
                  <a:spcPct val="0"/>
                </a:spcBef>
                <a:buFontTx/>
                <a:buNone/>
              </a:pPr>
              <a:t>5</a:t>
            </a:fld>
            <a:endParaRPr lang="en-US" altLang="en-US" sz="1000">
              <a:solidFill>
                <a:srgbClr val="FFFFFF"/>
              </a:solidFill>
              <a:cs typeface="Arial" charset="0"/>
            </a:endParaRPr>
          </a:p>
        </p:txBody>
      </p:sp>
      <p:graphicFrame>
        <p:nvGraphicFramePr>
          <p:cNvPr id="5" name="Content Placeholder 1"/>
          <p:cNvGraphicFramePr>
            <a:graphicFrameLocks/>
          </p:cNvGraphicFramePr>
          <p:nvPr/>
        </p:nvGraphicFramePr>
        <p:xfrm>
          <a:off x="609600" y="2514600"/>
          <a:ext cx="7924800" cy="3382990"/>
        </p:xfrm>
        <a:graphic>
          <a:graphicData uri="http://schemas.openxmlformats.org/drawingml/2006/table">
            <a:tbl>
              <a:tblPr firstRow="1" bandRow="1">
                <a:tableStyleId>{5940675A-B579-460E-94D1-54222C63F5DA}</a:tableStyleId>
              </a:tblPr>
              <a:tblGrid>
                <a:gridCol w="1244600">
                  <a:extLst>
                    <a:ext uri="{9D8B030D-6E8A-4147-A177-3AD203B41FA5}"/>
                  </a:extLst>
                </a:gridCol>
                <a:gridCol w="1244600">
                  <a:extLst>
                    <a:ext uri="{9D8B030D-6E8A-4147-A177-3AD203B41FA5}"/>
                  </a:extLst>
                </a:gridCol>
                <a:gridCol w="1320800">
                  <a:extLst>
                    <a:ext uri="{9D8B030D-6E8A-4147-A177-3AD203B41FA5}"/>
                  </a:extLst>
                </a:gridCol>
                <a:gridCol w="1295400">
                  <a:extLst>
                    <a:ext uri="{9D8B030D-6E8A-4147-A177-3AD203B41FA5}"/>
                  </a:extLst>
                </a:gridCol>
                <a:gridCol w="1524000">
                  <a:extLst>
                    <a:ext uri="{9D8B030D-6E8A-4147-A177-3AD203B41FA5}"/>
                  </a:extLst>
                </a:gridCol>
                <a:gridCol w="1295400">
                  <a:extLst>
                    <a:ext uri="{9D8B030D-6E8A-4147-A177-3AD203B41FA5}"/>
                  </a:extLst>
                </a:gridCol>
              </a:tblGrid>
              <a:tr h="685688">
                <a:tc>
                  <a:txBody>
                    <a:bodyPr/>
                    <a:lstStyle/>
                    <a:p>
                      <a:pPr algn="ctr"/>
                      <a:r>
                        <a:rPr lang="en-US" sz="1800" b="1" dirty="0">
                          <a:latin typeface="Helvetica" panose="020B0604020202020204" pitchFamily="34" charset="0"/>
                          <a:cs typeface="Helvetica" panose="020B0604020202020204" pitchFamily="34" charset="0"/>
                        </a:rPr>
                        <a:t>Dec. 2016</a:t>
                      </a:r>
                    </a:p>
                  </a:txBody>
                  <a:tcPr marT="45681" marB="45681"/>
                </a:tc>
                <a:tc>
                  <a:txBody>
                    <a:bodyPr/>
                    <a:lstStyle/>
                    <a:p>
                      <a:pPr algn="ctr"/>
                      <a:r>
                        <a:rPr lang="en-US" sz="1800" b="1" dirty="0">
                          <a:latin typeface="Helvetica" panose="020B0604020202020204" pitchFamily="34" charset="0"/>
                          <a:cs typeface="Helvetica" panose="020B0604020202020204" pitchFamily="34" charset="0"/>
                        </a:rPr>
                        <a:t>Jan. 2017</a:t>
                      </a:r>
                    </a:p>
                  </a:txBody>
                  <a:tcPr marT="45681" marB="45681"/>
                </a:tc>
                <a:tc>
                  <a:txBody>
                    <a:bodyPr/>
                    <a:lstStyle/>
                    <a:p>
                      <a:pPr algn="ctr"/>
                      <a:r>
                        <a:rPr lang="en-US" sz="1800" b="1" dirty="0">
                          <a:latin typeface="Helvetica" panose="020B0604020202020204" pitchFamily="34" charset="0"/>
                          <a:cs typeface="Helvetica" panose="020B0604020202020204" pitchFamily="34" charset="0"/>
                        </a:rPr>
                        <a:t>Feb. 2017</a:t>
                      </a:r>
                    </a:p>
                  </a:txBody>
                  <a:tcPr marT="45681" marB="45681"/>
                </a:tc>
                <a:tc>
                  <a:txBody>
                    <a:bodyPr/>
                    <a:lstStyle/>
                    <a:p>
                      <a:pPr algn="ctr"/>
                      <a:r>
                        <a:rPr lang="en-US" sz="1800" b="1" dirty="0">
                          <a:latin typeface="Helvetica" panose="020B0604020202020204" pitchFamily="34" charset="0"/>
                          <a:cs typeface="Helvetica" panose="020B0604020202020204" pitchFamily="34" charset="0"/>
                        </a:rPr>
                        <a:t>Mar. 2017</a:t>
                      </a:r>
                    </a:p>
                  </a:txBody>
                  <a:tcPr marT="45681" marB="45681"/>
                </a:tc>
                <a:tc>
                  <a:txBody>
                    <a:bodyPr/>
                    <a:lstStyle/>
                    <a:p>
                      <a:pPr algn="ctr"/>
                      <a:r>
                        <a:rPr lang="en-US" sz="1800" b="1" dirty="0">
                          <a:latin typeface="Helvetica" panose="020B0604020202020204" pitchFamily="34" charset="0"/>
                          <a:cs typeface="Helvetica" panose="020B0604020202020204" pitchFamily="34" charset="0"/>
                        </a:rPr>
                        <a:t>Apr. 2017</a:t>
                      </a:r>
                    </a:p>
                  </a:txBody>
                  <a:tcPr marT="45681" marB="45681"/>
                </a:tc>
                <a:tc>
                  <a:txBody>
                    <a:bodyPr/>
                    <a:lstStyle/>
                    <a:p>
                      <a:pPr algn="ctr"/>
                      <a:r>
                        <a:rPr lang="en-US" sz="1800" b="1" dirty="0">
                          <a:latin typeface="Helvetica" panose="020B0604020202020204" pitchFamily="34" charset="0"/>
                          <a:cs typeface="Helvetica" panose="020B0604020202020204" pitchFamily="34" charset="0"/>
                        </a:rPr>
                        <a:t>May</a:t>
                      </a:r>
                    </a:p>
                    <a:p>
                      <a:pPr algn="ctr"/>
                      <a:r>
                        <a:rPr lang="en-US" sz="1800" b="1" dirty="0">
                          <a:latin typeface="Helvetica" panose="020B0604020202020204" pitchFamily="34" charset="0"/>
                          <a:cs typeface="Helvetica" panose="020B0604020202020204" pitchFamily="34" charset="0"/>
                        </a:rPr>
                        <a:t>2017</a:t>
                      </a:r>
                    </a:p>
                  </a:txBody>
                  <a:tcPr marT="45681" marB="45681"/>
                </a:tc>
                <a:extLst>
                  <a:ext uri="{0D108BD9-81ED-4DB2-BD59-A6C34878D82A}"/>
                </a:extLst>
              </a:tr>
              <a:tr h="685688">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dirty="0">
                          <a:latin typeface="Helvetica" panose="020B0604020202020204" pitchFamily="34" charset="0"/>
                          <a:cs typeface="Helvetica" panose="020B0604020202020204" pitchFamily="34" charset="0"/>
                        </a:rPr>
                        <a:t>Data specification</a:t>
                      </a:r>
                      <a:r>
                        <a:rPr lang="en-US" sz="1800" baseline="0" dirty="0">
                          <a:latin typeface="Helvetica" panose="020B0604020202020204" pitchFamily="34" charset="0"/>
                          <a:cs typeface="Helvetica" panose="020B0604020202020204" pitchFamily="34" charset="0"/>
                        </a:rPr>
                        <a:t> refinement</a:t>
                      </a:r>
                      <a:endParaRPr lang="en-US" sz="1800" dirty="0">
                        <a:latin typeface="Helvetica" panose="020B0604020202020204" pitchFamily="34" charset="0"/>
                        <a:cs typeface="Helvetica" panose="020B0604020202020204" pitchFamily="34" charset="0"/>
                      </a:endParaRPr>
                    </a:p>
                  </a:txBody>
                  <a:tcPr marT="45681" marB="45681">
                    <a:solidFill>
                      <a:schemeClr val="accent1">
                        <a:lumMod val="20000"/>
                        <a:lumOff val="80000"/>
                      </a:schemeClr>
                    </a:solidFill>
                  </a:tcPr>
                </a:tc>
                <a:tc hMerge="1">
                  <a:txBody>
                    <a:bodyPr/>
                    <a:lstStyle/>
                    <a:p>
                      <a:pPr algn="ctr"/>
                      <a:endParaRPr lang="en-US" sz="1800" dirty="0">
                        <a:latin typeface="Helvetica" panose="020B0604020202020204" pitchFamily="34" charset="0"/>
                        <a:cs typeface="Helvetica" panose="020B0604020202020204" pitchFamily="34" charset="0"/>
                      </a:endParaRPr>
                    </a:p>
                  </a:txBody>
                  <a:tcPr marT="45688" marB="45688">
                    <a:solidFill>
                      <a:schemeClr val="accent1">
                        <a:lumMod val="20000"/>
                        <a:lumOff val="80000"/>
                      </a:schemeClr>
                    </a:solidFill>
                  </a:tcPr>
                </a:tc>
                <a:tc>
                  <a:txBody>
                    <a:bodyPr/>
                    <a:lstStyle/>
                    <a:p>
                      <a:pPr algn="ctr"/>
                      <a:endParaRPr lang="en-US" sz="1800">
                        <a:latin typeface="Helvetica" panose="020B0604020202020204" pitchFamily="34" charset="0"/>
                        <a:cs typeface="Helvetica" panose="020B0604020202020204" pitchFamily="34" charset="0"/>
                      </a:endParaRPr>
                    </a:p>
                  </a:txBody>
                  <a:tcPr marT="45681" marB="45681"/>
                </a:tc>
                <a:tc>
                  <a:txBody>
                    <a:bodyPr/>
                    <a:lstStyle/>
                    <a:p>
                      <a:pPr algn="ctr"/>
                      <a:endParaRPr lang="en-US" sz="1800">
                        <a:latin typeface="Helvetica" panose="020B0604020202020204" pitchFamily="34" charset="0"/>
                        <a:cs typeface="Helvetica" panose="020B0604020202020204" pitchFamily="34" charset="0"/>
                      </a:endParaRPr>
                    </a:p>
                  </a:txBody>
                  <a:tcPr marT="45681" marB="45681"/>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tc>
                <a:extLst>
                  <a:ext uri="{0D108BD9-81ED-4DB2-BD59-A6C34878D82A}"/>
                </a:extLst>
              </a:tr>
              <a:tr h="457125">
                <a:tc>
                  <a:txBody>
                    <a:bodyPr/>
                    <a:lstStyle/>
                    <a:p>
                      <a:pPr algn="ctr"/>
                      <a:endParaRPr lang="en-US" sz="1800" dirty="0">
                        <a:latin typeface="Helvetica" panose="020B0604020202020204" pitchFamily="34" charset="0"/>
                        <a:cs typeface="Helvetica" panose="020B0604020202020204" pitchFamily="34" charset="0"/>
                      </a:endParaRPr>
                    </a:p>
                  </a:txBody>
                  <a:tcPr marT="45681" marB="45681">
                    <a:noFill/>
                  </a:tcPr>
                </a:tc>
                <a:tc gridSpan="2">
                  <a:txBody>
                    <a:bodyPr/>
                    <a:lstStyle/>
                    <a:p>
                      <a:pPr algn="ctr"/>
                      <a:r>
                        <a:rPr lang="en-US" sz="1800" dirty="0">
                          <a:solidFill>
                            <a:schemeClr val="tx1"/>
                          </a:solidFill>
                          <a:latin typeface="Helvetica" panose="020B0604020202020204" pitchFamily="34" charset="0"/>
                          <a:cs typeface="Helvetica" panose="020B0604020202020204" pitchFamily="34" charset="0"/>
                        </a:rPr>
                        <a:t>Payer outreach</a:t>
                      </a:r>
                    </a:p>
                  </a:txBody>
                  <a:tcPr marT="45681" marB="45681">
                    <a:solidFill>
                      <a:schemeClr val="accent6">
                        <a:lumMod val="20000"/>
                        <a:lumOff val="80000"/>
                      </a:schemeClr>
                    </a:solidFill>
                  </a:tcPr>
                </a:tc>
                <a:tc hMerge="1">
                  <a:txBody>
                    <a:bodyPr/>
                    <a:lstStyle/>
                    <a:p>
                      <a:pPr algn="ctr"/>
                      <a:endParaRPr lang="en-US" sz="1800" dirty="0">
                        <a:latin typeface="Helvetica" panose="020B0604020202020204" pitchFamily="34" charset="0"/>
                        <a:cs typeface="Helvetica" panose="020B0604020202020204" pitchFamily="34" charset="0"/>
                      </a:endParaRPr>
                    </a:p>
                  </a:txBody>
                  <a:tcPr marT="45716" marB="45716"/>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tc>
                <a:extLst>
                  <a:ext uri="{0D108BD9-81ED-4DB2-BD59-A6C34878D82A}"/>
                </a:extLst>
              </a:tr>
              <a:tr h="914295">
                <a:tc>
                  <a:txBody>
                    <a:bodyPr/>
                    <a:lstStyle/>
                    <a:p>
                      <a:pPr algn="ctr"/>
                      <a:endParaRPr lang="en-US" sz="1800" dirty="0">
                        <a:latin typeface="Helvetica" panose="020B0604020202020204" pitchFamily="34" charset="0"/>
                        <a:cs typeface="Helvetica" panose="020B0604020202020204" pitchFamily="34" charset="0"/>
                      </a:endParaRPr>
                    </a:p>
                  </a:txBody>
                  <a:tcPr marT="45681" marB="45681">
                    <a:noFill/>
                  </a:tcPr>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noFill/>
                  </a:tcPr>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tc>
                <a:tc>
                  <a:txBody>
                    <a:bodyPr/>
                    <a:lstStyle/>
                    <a:p>
                      <a:pPr algn="ctr"/>
                      <a:r>
                        <a:rPr lang="en-US" sz="1800" dirty="0">
                          <a:latin typeface="Helvetica" panose="020B0604020202020204" pitchFamily="34" charset="0"/>
                          <a:cs typeface="Helvetica" panose="020B0604020202020204" pitchFamily="34" charset="0"/>
                        </a:rPr>
                        <a:t>Data request release</a:t>
                      </a:r>
                    </a:p>
                  </a:txBody>
                  <a:tcPr marT="45681" marB="45681">
                    <a:solidFill>
                      <a:schemeClr val="accent1">
                        <a:lumMod val="20000"/>
                        <a:lumOff val="80000"/>
                      </a:schemeClr>
                    </a:solidFill>
                  </a:tcPr>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noFill/>
                  </a:tcPr>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noFill/>
                  </a:tcPr>
                </a:tc>
                <a:extLst>
                  <a:ext uri="{0D108BD9-81ED-4DB2-BD59-A6C34878D82A}"/>
                </a:extLst>
              </a:tr>
              <a:tr h="640167">
                <a:tc>
                  <a:txBody>
                    <a:bodyPr/>
                    <a:lstStyle/>
                    <a:p>
                      <a:pPr algn="ctr"/>
                      <a:endParaRPr lang="en-US" sz="1800" dirty="0">
                        <a:latin typeface="Helvetica" panose="020B0604020202020204" pitchFamily="34" charset="0"/>
                        <a:cs typeface="Helvetica" panose="020B0604020202020204" pitchFamily="34" charset="0"/>
                      </a:endParaRPr>
                    </a:p>
                  </a:txBody>
                  <a:tcPr marT="45681" marB="45681">
                    <a:noFill/>
                  </a:tcPr>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noFill/>
                  </a:tcPr>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tc>
                <a:tc>
                  <a:txBody>
                    <a:bodyPr/>
                    <a:lstStyle/>
                    <a:p>
                      <a:pPr algn="ctr"/>
                      <a:endParaRPr lang="en-US" sz="1800" dirty="0">
                        <a:latin typeface="Helvetica" panose="020B0604020202020204" pitchFamily="34" charset="0"/>
                        <a:cs typeface="Helvetica" panose="020B0604020202020204" pitchFamily="34" charset="0"/>
                      </a:endParaRPr>
                    </a:p>
                  </a:txBody>
                  <a:tcPr marT="45681" marB="45681">
                    <a:noFill/>
                  </a:tcPr>
                </a:tc>
                <a:tc gridSpan="2">
                  <a:txBody>
                    <a:bodyPr/>
                    <a:lstStyle/>
                    <a:p>
                      <a:pPr algn="ctr"/>
                      <a:r>
                        <a:rPr lang="en-US" sz="1800" dirty="0">
                          <a:latin typeface="Helvetica" panose="020B0604020202020204" pitchFamily="34" charset="0"/>
                          <a:cs typeface="Helvetica" panose="020B0604020202020204" pitchFamily="34" charset="0"/>
                        </a:rPr>
                        <a:t>Payers complete data</a:t>
                      </a:r>
                      <a:r>
                        <a:rPr lang="en-US" sz="1800" baseline="0" dirty="0">
                          <a:latin typeface="Helvetica" panose="020B0604020202020204" pitchFamily="34" charset="0"/>
                          <a:cs typeface="Helvetica" panose="020B0604020202020204" pitchFamily="34" charset="0"/>
                        </a:rPr>
                        <a:t> request</a:t>
                      </a:r>
                      <a:endParaRPr lang="en-US" sz="1800" dirty="0">
                        <a:latin typeface="Helvetica" panose="020B0604020202020204" pitchFamily="34" charset="0"/>
                        <a:cs typeface="Helvetica" panose="020B0604020202020204" pitchFamily="34" charset="0"/>
                      </a:endParaRPr>
                    </a:p>
                  </a:txBody>
                  <a:tcPr marT="45681" marB="45681">
                    <a:solidFill>
                      <a:schemeClr val="accent6">
                        <a:lumMod val="20000"/>
                        <a:lumOff val="80000"/>
                      </a:schemeClr>
                    </a:solidFill>
                  </a:tcPr>
                </a:tc>
                <a:tc hMerge="1">
                  <a:txBody>
                    <a:bodyPr/>
                    <a:lstStyle/>
                    <a:p>
                      <a:pPr algn="ctr"/>
                      <a:endParaRPr lang="en-US" sz="1800" dirty="0">
                        <a:latin typeface="Helvetica" panose="020B0604020202020204" pitchFamily="34" charset="0"/>
                        <a:cs typeface="Helvetica" panose="020B0604020202020204" pitchFamily="34" charset="0"/>
                      </a:endParaRPr>
                    </a:p>
                  </a:txBody>
                  <a:tcPr marT="45688" marB="45688">
                    <a:solidFill>
                      <a:schemeClr val="accent1">
                        <a:lumMod val="20000"/>
                        <a:lumOff val="80000"/>
                      </a:schemeClr>
                    </a:solidFill>
                  </a:tcPr>
                </a:tc>
                <a:extLst>
                  <a:ext uri="{0D108BD9-81ED-4DB2-BD59-A6C34878D82A}"/>
                </a:extLst>
              </a:tr>
            </a:tbl>
          </a:graphicData>
        </a:graphic>
      </p:graphicFrame>
    </p:spTree>
    <p:extLst>
      <p:ext uri="{BB962C8B-B14F-4D97-AF65-F5344CB8AC3E}">
        <p14:creationId xmlns:p14="http://schemas.microsoft.com/office/powerpoint/2010/main" val="12378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a:xfrm>
            <a:off x="449263" y="1646238"/>
            <a:ext cx="8039100" cy="3579812"/>
          </a:xfrm>
        </p:spPr>
        <p:txBody>
          <a:bodyPr/>
          <a:lstStyle/>
          <a:p>
            <a:pPr marL="0" indent="0" algn="ctr">
              <a:buFont typeface="Arial" charset="0"/>
              <a:buNone/>
            </a:pPr>
            <a:r>
              <a:rPr lang="en-US" altLang="en-US" sz="4000" b="1" smtClean="0">
                <a:solidFill>
                  <a:schemeClr val="tx2"/>
                </a:solidFill>
              </a:rPr>
              <a:t>Enrollment Trends</a:t>
            </a:r>
          </a:p>
        </p:txBody>
      </p:sp>
    </p:spTree>
    <p:extLst>
      <p:ext uri="{BB962C8B-B14F-4D97-AF65-F5344CB8AC3E}">
        <p14:creationId xmlns:p14="http://schemas.microsoft.com/office/powerpoint/2010/main" val="3127325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altLang="en-US" dirty="0">
                <a:solidFill>
                  <a:schemeClr val="tx2"/>
                </a:solidFill>
                <a:latin typeface="+mj-lt"/>
              </a:rPr>
              <a:t>Enrollment Trends Update</a:t>
            </a:r>
            <a:endParaRPr lang="en-US" dirty="0">
              <a:solidFill>
                <a:schemeClr val="tx2"/>
              </a:solidFill>
              <a:latin typeface="+mj-lt"/>
            </a:endParaRPr>
          </a:p>
        </p:txBody>
      </p:sp>
      <p:sp>
        <p:nvSpPr>
          <p:cNvPr id="14339" name="Content Placeholder 1"/>
          <p:cNvSpPr>
            <a:spLocks noGrp="1"/>
          </p:cNvSpPr>
          <p:nvPr>
            <p:ph idx="1"/>
          </p:nvPr>
        </p:nvSpPr>
        <p:spPr>
          <a:xfrm>
            <a:off x="457200" y="1371600"/>
            <a:ext cx="8039100" cy="3733800"/>
          </a:xfrm>
        </p:spPr>
        <p:txBody>
          <a:bodyPr/>
          <a:lstStyle/>
          <a:p>
            <a:pPr algn="l" defTabSz="914400">
              <a:buFont typeface="Arial" panose="020B0604020202020204" pitchFamily="34" charset="0"/>
              <a:buChar char="•"/>
              <a:tabLst>
                <a:tab pos="6799263" algn="l"/>
              </a:tabLst>
              <a:defRPr/>
            </a:pPr>
            <a:r>
              <a:rPr lang="en-US" dirty="0">
                <a:solidFill>
                  <a:srgbClr val="1F497D"/>
                </a:solidFill>
                <a:latin typeface="Helvetica" panose="020B0604020202020204" pitchFamily="34" charset="0"/>
                <a:ea typeface="+mn-ea"/>
                <a:cs typeface="Helvetica" panose="020B0604020202020204" pitchFamily="34" charset="0"/>
              </a:rPr>
              <a:t>CHIA shared MA APCD-sourced enrollment counts for payer review earlier this month. These enrollment counts are based on payers’ </a:t>
            </a:r>
            <a:r>
              <a:rPr lang="en-US" b="1" dirty="0">
                <a:solidFill>
                  <a:srgbClr val="1F497D"/>
                </a:solidFill>
                <a:latin typeface="Helvetica" panose="020B0604020202020204" pitchFamily="34" charset="0"/>
                <a:ea typeface="+mn-ea"/>
                <a:cs typeface="Helvetica" panose="020B0604020202020204" pitchFamily="34" charset="0"/>
              </a:rPr>
              <a:t>September 2016 </a:t>
            </a:r>
            <a:r>
              <a:rPr lang="en-US" dirty="0">
                <a:solidFill>
                  <a:srgbClr val="1F497D"/>
                </a:solidFill>
                <a:latin typeface="Helvetica" panose="020B0604020202020204" pitchFamily="34" charset="0"/>
                <a:ea typeface="+mn-ea"/>
                <a:cs typeface="Helvetica" panose="020B0604020202020204" pitchFamily="34" charset="0"/>
              </a:rPr>
              <a:t>Member Eligibility submissions and do not reflect any additional supplemental data.</a:t>
            </a:r>
          </a:p>
          <a:p>
            <a:pPr algn="l" defTabSz="914400">
              <a:buFont typeface="Arial" panose="020B0604020202020204" pitchFamily="34" charset="0"/>
              <a:buChar char="•"/>
              <a:tabLst>
                <a:tab pos="6799263" algn="l"/>
              </a:tabLst>
              <a:defRPr/>
            </a:pPr>
            <a:endParaRPr lang="en-US" dirty="0">
              <a:solidFill>
                <a:srgbClr val="1F497D"/>
              </a:solidFill>
              <a:latin typeface="Helvetica" panose="020B0604020202020204" pitchFamily="34" charset="0"/>
              <a:ea typeface="+mn-ea"/>
              <a:cs typeface="Helvetica" panose="020B0604020202020204" pitchFamily="34" charset="0"/>
            </a:endParaRPr>
          </a:p>
          <a:p>
            <a:pPr algn="l" defTabSz="914400">
              <a:buFont typeface="Arial" panose="020B0604020202020204" pitchFamily="34" charset="0"/>
              <a:buChar char="•"/>
              <a:tabLst>
                <a:tab pos="6799263" algn="l"/>
              </a:tabLst>
              <a:defRPr/>
            </a:pPr>
            <a:r>
              <a:rPr lang="en-US" dirty="0">
                <a:solidFill>
                  <a:srgbClr val="1F497D"/>
                </a:solidFill>
                <a:latin typeface="Helvetica" panose="020B0604020202020204" pitchFamily="34" charset="0"/>
                <a:ea typeface="+mn-ea"/>
                <a:cs typeface="Helvetica" panose="020B0604020202020204" pitchFamily="34" charset="0"/>
              </a:rPr>
              <a:t>Please contact us with any comments or concerns about this data by </a:t>
            </a:r>
            <a:r>
              <a:rPr lang="en-US" b="1" dirty="0">
                <a:solidFill>
                  <a:srgbClr val="1F497D"/>
                </a:solidFill>
                <a:latin typeface="Helvetica" panose="020B0604020202020204" pitchFamily="34" charset="0"/>
                <a:ea typeface="+mn-ea"/>
                <a:cs typeface="Helvetica" panose="020B0604020202020204" pitchFamily="34" charset="0"/>
              </a:rPr>
              <a:t>December 30</a:t>
            </a:r>
            <a:r>
              <a:rPr lang="en-US" b="1" baseline="30000" dirty="0">
                <a:solidFill>
                  <a:srgbClr val="1F497D"/>
                </a:solidFill>
                <a:latin typeface="Helvetica" panose="020B0604020202020204" pitchFamily="34" charset="0"/>
                <a:ea typeface="+mn-ea"/>
                <a:cs typeface="Helvetica" panose="020B0604020202020204" pitchFamily="34" charset="0"/>
              </a:rPr>
              <a:t>th</a:t>
            </a:r>
            <a:r>
              <a:rPr lang="en-US" b="1" dirty="0">
                <a:solidFill>
                  <a:srgbClr val="1F497D"/>
                </a:solidFill>
                <a:latin typeface="Helvetica" panose="020B0604020202020204" pitchFamily="34" charset="0"/>
                <a:ea typeface="+mn-ea"/>
                <a:cs typeface="Helvetica" panose="020B0604020202020204" pitchFamily="34" charset="0"/>
              </a:rPr>
              <a:t>. </a:t>
            </a:r>
            <a:r>
              <a:rPr lang="en-US" dirty="0">
                <a:solidFill>
                  <a:srgbClr val="1F497D"/>
                </a:solidFill>
                <a:latin typeface="Helvetica" panose="020B0604020202020204" pitchFamily="34" charset="0"/>
                <a:ea typeface="+mn-ea"/>
                <a:cs typeface="Helvetica" panose="020B0604020202020204" pitchFamily="34" charset="0"/>
              </a:rPr>
              <a:t>Feedback received after this date may not be incorporated into the upcoming report.</a:t>
            </a:r>
          </a:p>
        </p:txBody>
      </p:sp>
      <p:sp>
        <p:nvSpPr>
          <p:cNvPr id="1536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a:spcBef>
                <a:spcPct val="0"/>
              </a:spcBef>
              <a:buFontTx/>
              <a:buNone/>
            </a:pPr>
            <a:fld id="{7A1DF5BD-0C00-4C97-A648-24D12CD22BEB}" type="slidenum">
              <a:rPr lang="en-US" altLang="en-US" sz="1000">
                <a:solidFill>
                  <a:srgbClr val="FFFFFF"/>
                </a:solidFill>
                <a:cs typeface="Arial" charset="0"/>
              </a:rPr>
              <a:pPr algn="r">
                <a:spcBef>
                  <a:spcPct val="0"/>
                </a:spcBef>
                <a:buFontTx/>
                <a:buNone/>
              </a:pPr>
              <a:t>7</a:t>
            </a:fld>
            <a:endParaRPr lang="en-US" altLang="en-US" sz="1000">
              <a:solidFill>
                <a:srgbClr val="FFFFFF"/>
              </a:solidFill>
              <a:cs typeface="Arial" charset="0"/>
            </a:endParaRPr>
          </a:p>
        </p:txBody>
      </p:sp>
    </p:spTree>
    <p:extLst>
      <p:ext uri="{BB962C8B-B14F-4D97-AF65-F5344CB8AC3E}">
        <p14:creationId xmlns:p14="http://schemas.microsoft.com/office/powerpoint/2010/main" val="1405306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9263" y="457200"/>
            <a:ext cx="8039100" cy="641350"/>
          </a:xfrm>
        </p:spPr>
        <p:txBody>
          <a:bodyPr/>
          <a:lstStyle/>
          <a:p>
            <a:pPr>
              <a:defRPr/>
            </a:pPr>
            <a:r>
              <a:rPr lang="en-US" altLang="en-US" dirty="0">
                <a:solidFill>
                  <a:schemeClr val="tx2"/>
                </a:solidFill>
                <a:latin typeface="+mj-lt"/>
              </a:rPr>
              <a:t>Enrollment Trends Timeline</a:t>
            </a:r>
            <a:endParaRPr lang="en-US" dirty="0">
              <a:solidFill>
                <a:schemeClr val="tx2"/>
              </a:solidFill>
              <a:latin typeface="+mj-lt"/>
            </a:endParaRPr>
          </a:p>
        </p:txBody>
      </p:sp>
      <p:graphicFrame>
        <p:nvGraphicFramePr>
          <p:cNvPr id="2" name="Content Placeholder 1"/>
          <p:cNvGraphicFramePr>
            <a:graphicFrameLocks noGrp="1"/>
          </p:cNvGraphicFramePr>
          <p:nvPr>
            <p:ph idx="1"/>
          </p:nvPr>
        </p:nvGraphicFramePr>
        <p:xfrm>
          <a:off x="457200" y="1371600"/>
          <a:ext cx="8039100" cy="3876674"/>
        </p:xfrm>
        <a:graphic>
          <a:graphicData uri="http://schemas.openxmlformats.org/drawingml/2006/table">
            <a:tbl>
              <a:tblPr firstRow="1" bandRow="1">
                <a:tableStyleId>{5940675A-B579-460E-94D1-54222C63F5DA}</a:tableStyleId>
              </a:tblPr>
              <a:tblGrid>
                <a:gridCol w="2009775">
                  <a:extLst>
                    <a:ext uri="{9D8B030D-6E8A-4147-A177-3AD203B41FA5}"/>
                  </a:extLst>
                </a:gridCol>
                <a:gridCol w="2009775">
                  <a:extLst>
                    <a:ext uri="{9D8B030D-6E8A-4147-A177-3AD203B41FA5}"/>
                  </a:extLst>
                </a:gridCol>
                <a:gridCol w="2009775">
                  <a:extLst>
                    <a:ext uri="{9D8B030D-6E8A-4147-A177-3AD203B41FA5}"/>
                  </a:extLst>
                </a:gridCol>
                <a:gridCol w="2009775">
                  <a:extLst>
                    <a:ext uri="{9D8B030D-6E8A-4147-A177-3AD203B41FA5}"/>
                  </a:extLst>
                </a:gridCol>
              </a:tblGrid>
              <a:tr h="396303">
                <a:tc>
                  <a:txBody>
                    <a:bodyPr/>
                    <a:lstStyle/>
                    <a:p>
                      <a:pPr algn="ctr"/>
                      <a:r>
                        <a:rPr lang="en-US" sz="2000" b="1" dirty="0">
                          <a:latin typeface="Helvetica" panose="020B0604020202020204" pitchFamily="34" charset="0"/>
                          <a:cs typeface="Helvetica" panose="020B0604020202020204" pitchFamily="34" charset="0"/>
                        </a:rPr>
                        <a:t>Oct.</a:t>
                      </a:r>
                      <a:r>
                        <a:rPr lang="en-US" sz="2000" b="1" baseline="0" dirty="0">
                          <a:latin typeface="Helvetica" panose="020B0604020202020204" pitchFamily="34" charset="0"/>
                          <a:cs typeface="Helvetica" panose="020B0604020202020204" pitchFamily="34" charset="0"/>
                        </a:rPr>
                        <a:t> 2016</a:t>
                      </a:r>
                      <a:endParaRPr lang="en-US" sz="2000" b="1" dirty="0">
                        <a:latin typeface="Helvetica" panose="020B0604020202020204" pitchFamily="34" charset="0"/>
                        <a:cs typeface="Helvetica" panose="020B0604020202020204" pitchFamily="34" charset="0"/>
                      </a:endParaRPr>
                    </a:p>
                  </a:txBody>
                  <a:tcPr marT="45724" marB="45724"/>
                </a:tc>
                <a:tc>
                  <a:txBody>
                    <a:bodyPr/>
                    <a:lstStyle/>
                    <a:p>
                      <a:pPr algn="ctr"/>
                      <a:r>
                        <a:rPr lang="en-US" sz="2000" b="1" dirty="0">
                          <a:latin typeface="Helvetica" panose="020B0604020202020204" pitchFamily="34" charset="0"/>
                          <a:cs typeface="Helvetica" panose="020B0604020202020204" pitchFamily="34" charset="0"/>
                        </a:rPr>
                        <a:t>Nov. 2016</a:t>
                      </a:r>
                    </a:p>
                  </a:txBody>
                  <a:tcPr marT="45724" marB="45724"/>
                </a:tc>
                <a:tc>
                  <a:txBody>
                    <a:bodyPr/>
                    <a:lstStyle/>
                    <a:p>
                      <a:pPr algn="ctr"/>
                      <a:r>
                        <a:rPr lang="en-US" sz="2000" b="1" dirty="0">
                          <a:latin typeface="Helvetica" panose="020B0604020202020204" pitchFamily="34" charset="0"/>
                          <a:cs typeface="Helvetica" panose="020B0604020202020204" pitchFamily="34" charset="0"/>
                        </a:rPr>
                        <a:t>Dec. 2016</a:t>
                      </a:r>
                    </a:p>
                  </a:txBody>
                  <a:tcPr marT="45724" marB="45724"/>
                </a:tc>
                <a:tc>
                  <a:txBody>
                    <a:bodyPr/>
                    <a:lstStyle/>
                    <a:p>
                      <a:pPr algn="ctr"/>
                      <a:r>
                        <a:rPr lang="en-US" sz="2000" b="1" dirty="0">
                          <a:latin typeface="Helvetica" panose="020B0604020202020204" pitchFamily="34" charset="0"/>
                          <a:cs typeface="Helvetica" panose="020B0604020202020204" pitchFamily="34" charset="0"/>
                        </a:rPr>
                        <a:t>Jan. 2017</a:t>
                      </a:r>
                    </a:p>
                  </a:txBody>
                  <a:tcPr marT="45724" marB="45724"/>
                </a:tc>
                <a:extLst>
                  <a:ext uri="{0D108BD9-81ED-4DB2-BD59-A6C34878D82A}"/>
                </a:extLst>
              </a:tr>
              <a:tr h="365833">
                <a:tc gridSpan="3">
                  <a:txBody>
                    <a:bodyPr/>
                    <a:lstStyle/>
                    <a:p>
                      <a:pPr algn="ctr"/>
                      <a:r>
                        <a:rPr lang="en-US" sz="1800" dirty="0">
                          <a:latin typeface="Helvetica" panose="020B0604020202020204" pitchFamily="34" charset="0"/>
                          <a:cs typeface="Helvetica" panose="020B0604020202020204" pitchFamily="34" charset="0"/>
                        </a:rPr>
                        <a:t>Data collection, profiling,</a:t>
                      </a:r>
                      <a:r>
                        <a:rPr lang="en-US" sz="1800" baseline="0" dirty="0">
                          <a:latin typeface="Helvetica" panose="020B0604020202020204" pitchFamily="34" charset="0"/>
                          <a:cs typeface="Helvetica" panose="020B0604020202020204" pitchFamily="34" charset="0"/>
                        </a:rPr>
                        <a:t> and analysis</a:t>
                      </a:r>
                      <a:endParaRPr lang="en-US" sz="1800" dirty="0">
                        <a:latin typeface="Helvetica" panose="020B0604020202020204" pitchFamily="34" charset="0"/>
                        <a:cs typeface="Helvetica" panose="020B0604020202020204" pitchFamily="34" charset="0"/>
                      </a:endParaRPr>
                    </a:p>
                  </a:txBody>
                  <a:tcPr marT="45724" marB="45724">
                    <a:solidFill>
                      <a:schemeClr val="accent1">
                        <a:lumMod val="20000"/>
                        <a:lumOff val="80000"/>
                      </a:schemeClr>
                    </a:solidFill>
                  </a:tcPr>
                </a:tc>
                <a:tc hMerge="1">
                  <a:txBody>
                    <a:bodyPr/>
                    <a:lstStyle/>
                    <a:p>
                      <a:pPr algn="ctr"/>
                      <a:endParaRPr lang="en-US" sz="1800" dirty="0">
                        <a:latin typeface="Helvetica" panose="020B0604020202020204" pitchFamily="34" charset="0"/>
                        <a:cs typeface="Helvetica" panose="020B0604020202020204" pitchFamily="34" charset="0"/>
                      </a:endParaRPr>
                    </a:p>
                  </a:txBody>
                  <a:tcPr marT="45716" marB="45716"/>
                </a:tc>
                <a:tc hMerge="1">
                  <a:txBody>
                    <a:bodyPr/>
                    <a:lstStyle/>
                    <a:p>
                      <a:pPr algn="ctr"/>
                      <a:endParaRPr lang="en-US" sz="1800" dirty="0">
                        <a:latin typeface="Helvetica" panose="020B0604020202020204" pitchFamily="34" charset="0"/>
                        <a:cs typeface="Helvetica" panose="020B0604020202020204" pitchFamily="34" charset="0"/>
                      </a:endParaRPr>
                    </a:p>
                  </a:txBody>
                  <a:tcPr marT="45716" marB="45716"/>
                </a:tc>
                <a:tc>
                  <a:txBody>
                    <a:bodyPr/>
                    <a:lstStyle/>
                    <a:p>
                      <a:pPr algn="ctr"/>
                      <a:endParaRPr lang="en-US" sz="1800" dirty="0">
                        <a:latin typeface="Helvetica" panose="020B0604020202020204" pitchFamily="34" charset="0"/>
                        <a:cs typeface="Helvetica" panose="020B0604020202020204" pitchFamily="34" charset="0"/>
                      </a:endParaRPr>
                    </a:p>
                  </a:txBody>
                  <a:tcPr marT="45724" marB="45724"/>
                </a:tc>
                <a:extLst>
                  <a:ext uri="{0D108BD9-81ED-4DB2-BD59-A6C34878D82A}"/>
                </a:extLst>
              </a:tr>
              <a:tr h="914555">
                <a:tc>
                  <a:txBody>
                    <a:bodyPr/>
                    <a:lstStyle/>
                    <a:p>
                      <a:pPr algn="ctr"/>
                      <a:r>
                        <a:rPr lang="en-US" sz="1800" dirty="0">
                          <a:latin typeface="Helvetica" panose="020B0604020202020204" pitchFamily="34" charset="0"/>
                          <a:cs typeface="Helvetica" panose="020B0604020202020204" pitchFamily="34" charset="0"/>
                        </a:rPr>
                        <a:t>Sept.</a:t>
                      </a:r>
                      <a:r>
                        <a:rPr lang="en-US" sz="1800" baseline="0" dirty="0">
                          <a:latin typeface="Helvetica" panose="020B0604020202020204" pitchFamily="34" charset="0"/>
                          <a:cs typeface="Helvetica" panose="020B0604020202020204" pitchFamily="34" charset="0"/>
                        </a:rPr>
                        <a:t> 2016 Member Eligibility file submission</a:t>
                      </a:r>
                      <a:endParaRPr lang="en-US" sz="1800" dirty="0">
                        <a:latin typeface="Helvetica" panose="020B0604020202020204" pitchFamily="34" charset="0"/>
                        <a:cs typeface="Helvetica" panose="020B0604020202020204" pitchFamily="34" charset="0"/>
                      </a:endParaRPr>
                    </a:p>
                  </a:txBody>
                  <a:tcPr marT="45724" marB="45724">
                    <a:solidFill>
                      <a:schemeClr val="accent6">
                        <a:lumMod val="20000"/>
                        <a:lumOff val="80000"/>
                      </a:schemeClr>
                    </a:solidFill>
                  </a:tcPr>
                </a:tc>
                <a:tc>
                  <a:txBody>
                    <a:bodyPr/>
                    <a:lstStyle/>
                    <a:p>
                      <a:pPr algn="ctr"/>
                      <a:endParaRPr lang="en-US" sz="1800" dirty="0">
                        <a:latin typeface="Helvetica" panose="020B0604020202020204" pitchFamily="34" charset="0"/>
                        <a:cs typeface="Helvetica" panose="020B0604020202020204" pitchFamily="34" charset="0"/>
                      </a:endParaRPr>
                    </a:p>
                  </a:txBody>
                  <a:tcPr marT="45724" marB="45724"/>
                </a:tc>
                <a:tc>
                  <a:txBody>
                    <a:bodyPr/>
                    <a:lstStyle/>
                    <a:p>
                      <a:pPr algn="ctr"/>
                      <a:endParaRPr lang="en-US" sz="1800" dirty="0">
                        <a:latin typeface="Helvetica" panose="020B0604020202020204" pitchFamily="34" charset="0"/>
                        <a:cs typeface="Helvetica" panose="020B0604020202020204" pitchFamily="34" charset="0"/>
                      </a:endParaRPr>
                    </a:p>
                  </a:txBody>
                  <a:tcPr marT="45724" marB="45724"/>
                </a:tc>
                <a:tc>
                  <a:txBody>
                    <a:bodyPr/>
                    <a:lstStyle/>
                    <a:p>
                      <a:pPr algn="ctr"/>
                      <a:endParaRPr lang="en-US" sz="1800">
                        <a:latin typeface="Helvetica" panose="020B0604020202020204" pitchFamily="34" charset="0"/>
                        <a:cs typeface="Helvetica" panose="020B0604020202020204" pitchFamily="34" charset="0"/>
                      </a:endParaRPr>
                    </a:p>
                  </a:txBody>
                  <a:tcPr marT="45724" marB="45724"/>
                </a:tc>
                <a:extLst>
                  <a:ext uri="{0D108BD9-81ED-4DB2-BD59-A6C34878D82A}"/>
                </a:extLst>
              </a:tr>
              <a:tr h="914555">
                <a:tc>
                  <a:txBody>
                    <a:bodyPr/>
                    <a:lstStyle/>
                    <a:p>
                      <a:pPr algn="ctr"/>
                      <a:endParaRPr lang="en-US" sz="1800">
                        <a:latin typeface="Helvetica" panose="020B0604020202020204" pitchFamily="34" charset="0"/>
                        <a:cs typeface="Helvetica" panose="020B0604020202020204" pitchFamily="34" charset="0"/>
                      </a:endParaRPr>
                    </a:p>
                  </a:txBody>
                  <a:tcPr marT="45724" marB="45724"/>
                </a:tc>
                <a:tc>
                  <a:txBody>
                    <a:bodyPr/>
                    <a:lstStyle/>
                    <a:p>
                      <a:pPr algn="ctr"/>
                      <a:r>
                        <a:rPr lang="en-US" sz="1800" dirty="0">
                          <a:latin typeface="Helvetica" panose="020B0604020202020204" pitchFamily="34" charset="0"/>
                          <a:cs typeface="Helvetica" panose="020B0604020202020204" pitchFamily="34" charset="0"/>
                        </a:rPr>
                        <a:t>Supplemental reports due (identified</a:t>
                      </a:r>
                      <a:r>
                        <a:rPr lang="en-US" sz="1800" baseline="0" dirty="0">
                          <a:latin typeface="Helvetica" panose="020B0604020202020204" pitchFamily="34" charset="0"/>
                          <a:cs typeface="Helvetica" panose="020B0604020202020204" pitchFamily="34" charset="0"/>
                        </a:rPr>
                        <a:t> payers)</a:t>
                      </a:r>
                      <a:endParaRPr lang="en-US" sz="1800" dirty="0">
                        <a:latin typeface="Helvetica" panose="020B0604020202020204" pitchFamily="34" charset="0"/>
                        <a:cs typeface="Helvetica" panose="020B0604020202020204" pitchFamily="34" charset="0"/>
                      </a:endParaRPr>
                    </a:p>
                  </a:txBody>
                  <a:tcPr marT="45724" marB="45724">
                    <a:solidFill>
                      <a:schemeClr val="accent6">
                        <a:lumMod val="20000"/>
                        <a:lumOff val="80000"/>
                      </a:schemeClr>
                    </a:solidFill>
                  </a:tcPr>
                </a:tc>
                <a:tc>
                  <a:txBody>
                    <a:bodyPr/>
                    <a:lstStyle/>
                    <a:p>
                      <a:pPr algn="ctr"/>
                      <a:endParaRPr lang="en-US" sz="1800" dirty="0">
                        <a:latin typeface="Helvetica" panose="020B0604020202020204" pitchFamily="34" charset="0"/>
                        <a:cs typeface="Helvetica" panose="020B0604020202020204" pitchFamily="34" charset="0"/>
                      </a:endParaRPr>
                    </a:p>
                  </a:txBody>
                  <a:tcPr marT="45724" marB="45724"/>
                </a:tc>
                <a:tc>
                  <a:txBody>
                    <a:bodyPr/>
                    <a:lstStyle/>
                    <a:p>
                      <a:pPr algn="ctr"/>
                      <a:endParaRPr lang="en-US" sz="1800">
                        <a:latin typeface="Helvetica" panose="020B0604020202020204" pitchFamily="34" charset="0"/>
                        <a:cs typeface="Helvetica" panose="020B0604020202020204" pitchFamily="34" charset="0"/>
                      </a:endParaRPr>
                    </a:p>
                  </a:txBody>
                  <a:tcPr marT="45724" marB="45724"/>
                </a:tc>
                <a:extLst>
                  <a:ext uri="{0D108BD9-81ED-4DB2-BD59-A6C34878D82A}"/>
                </a:extLst>
              </a:tr>
              <a:tr h="914555">
                <a:tc>
                  <a:txBody>
                    <a:bodyPr/>
                    <a:lstStyle/>
                    <a:p>
                      <a:pPr algn="ctr"/>
                      <a:endParaRPr lang="en-US" sz="1800" dirty="0">
                        <a:latin typeface="Helvetica" panose="020B0604020202020204" pitchFamily="34" charset="0"/>
                        <a:cs typeface="Helvetica" panose="020B0604020202020204" pitchFamily="34" charset="0"/>
                      </a:endParaRPr>
                    </a:p>
                  </a:txBody>
                  <a:tcPr marT="45724" marB="45724"/>
                </a:tc>
                <a:tc>
                  <a:txBody>
                    <a:bodyPr/>
                    <a:lstStyle/>
                    <a:p>
                      <a:pPr algn="ctr"/>
                      <a:endParaRPr lang="en-US" sz="1800" dirty="0">
                        <a:latin typeface="Helvetica" panose="020B0604020202020204" pitchFamily="34" charset="0"/>
                        <a:cs typeface="Helvetica" panose="020B0604020202020204" pitchFamily="34" charset="0"/>
                      </a:endParaRPr>
                    </a:p>
                  </a:txBody>
                  <a:tcPr marT="45724" marB="45724"/>
                </a:tc>
                <a:tc>
                  <a:txBody>
                    <a:bodyPr/>
                    <a:lstStyle/>
                    <a:p>
                      <a:pPr algn="ctr"/>
                      <a:r>
                        <a:rPr lang="en-US" sz="1800" dirty="0">
                          <a:latin typeface="Helvetica" panose="020B0604020202020204" pitchFamily="34" charset="0"/>
                          <a:cs typeface="Helvetica" panose="020B0604020202020204" pitchFamily="34" charset="0"/>
                        </a:rPr>
                        <a:t>Payer</a:t>
                      </a:r>
                      <a:r>
                        <a:rPr lang="en-US" sz="1800" baseline="0" dirty="0">
                          <a:latin typeface="Helvetica" panose="020B0604020202020204" pitchFamily="34" charset="0"/>
                          <a:cs typeface="Helvetica" panose="020B0604020202020204" pitchFamily="34" charset="0"/>
                        </a:rPr>
                        <a:t>s review APCD enrollment counts</a:t>
                      </a:r>
                      <a:endParaRPr lang="en-US" sz="1800" dirty="0">
                        <a:latin typeface="Helvetica" panose="020B0604020202020204" pitchFamily="34" charset="0"/>
                        <a:cs typeface="Helvetica" panose="020B0604020202020204" pitchFamily="34" charset="0"/>
                      </a:endParaRPr>
                    </a:p>
                  </a:txBody>
                  <a:tcPr marT="45724" marB="45724">
                    <a:solidFill>
                      <a:schemeClr val="accent6">
                        <a:lumMod val="20000"/>
                        <a:lumOff val="80000"/>
                      </a:schemeClr>
                    </a:solidFill>
                  </a:tcPr>
                </a:tc>
                <a:tc>
                  <a:txBody>
                    <a:bodyPr/>
                    <a:lstStyle/>
                    <a:p>
                      <a:pPr algn="ctr"/>
                      <a:endParaRPr lang="en-US" sz="1800" dirty="0">
                        <a:latin typeface="Helvetica" panose="020B0604020202020204" pitchFamily="34" charset="0"/>
                        <a:cs typeface="Helvetica" panose="020B0604020202020204" pitchFamily="34" charset="0"/>
                      </a:endParaRPr>
                    </a:p>
                  </a:txBody>
                  <a:tcPr marT="45724" marB="45724"/>
                </a:tc>
                <a:extLst>
                  <a:ext uri="{0D108BD9-81ED-4DB2-BD59-A6C34878D82A}"/>
                </a:extLst>
              </a:tr>
              <a:tr h="370873">
                <a:tc>
                  <a:txBody>
                    <a:bodyPr/>
                    <a:lstStyle/>
                    <a:p>
                      <a:pPr algn="ctr"/>
                      <a:endParaRPr lang="en-US" sz="1800">
                        <a:latin typeface="Helvetica" panose="020B0604020202020204" pitchFamily="34" charset="0"/>
                        <a:cs typeface="Helvetica" panose="020B0604020202020204" pitchFamily="34" charset="0"/>
                      </a:endParaRPr>
                    </a:p>
                  </a:txBody>
                  <a:tcPr marT="45724" marB="45724"/>
                </a:tc>
                <a:tc>
                  <a:txBody>
                    <a:bodyPr/>
                    <a:lstStyle/>
                    <a:p>
                      <a:pPr algn="ctr"/>
                      <a:endParaRPr lang="en-US" sz="1800" dirty="0">
                        <a:latin typeface="Helvetica" panose="020B0604020202020204" pitchFamily="34" charset="0"/>
                        <a:cs typeface="Helvetica" panose="020B0604020202020204" pitchFamily="34" charset="0"/>
                      </a:endParaRPr>
                    </a:p>
                  </a:txBody>
                  <a:tcPr marT="45724" marB="45724"/>
                </a:tc>
                <a:tc>
                  <a:txBody>
                    <a:bodyPr/>
                    <a:lstStyle/>
                    <a:p>
                      <a:pPr algn="ctr"/>
                      <a:endParaRPr lang="en-US" sz="1800">
                        <a:latin typeface="Helvetica" panose="020B0604020202020204" pitchFamily="34" charset="0"/>
                        <a:cs typeface="Helvetica" panose="020B0604020202020204" pitchFamily="34" charset="0"/>
                      </a:endParaRPr>
                    </a:p>
                  </a:txBody>
                  <a:tcPr marT="45724" marB="45724"/>
                </a:tc>
                <a:tc>
                  <a:txBody>
                    <a:bodyPr/>
                    <a:lstStyle/>
                    <a:p>
                      <a:pPr algn="ctr"/>
                      <a:r>
                        <a:rPr lang="en-US" sz="1800" dirty="0">
                          <a:solidFill>
                            <a:schemeClr val="bg1"/>
                          </a:solidFill>
                          <a:latin typeface="Helvetica" panose="020B0604020202020204" pitchFamily="34" charset="0"/>
                          <a:cs typeface="Helvetica" panose="020B0604020202020204" pitchFamily="34" charset="0"/>
                        </a:rPr>
                        <a:t>Reporting</a:t>
                      </a:r>
                    </a:p>
                  </a:txBody>
                  <a:tcPr marT="45724" marB="45724">
                    <a:solidFill>
                      <a:srgbClr val="0070C0"/>
                    </a:solidFill>
                  </a:tcPr>
                </a:tc>
                <a:extLst>
                  <a:ext uri="{0D108BD9-81ED-4DB2-BD59-A6C34878D82A}"/>
                </a:extLst>
              </a:tr>
            </a:tbl>
          </a:graphicData>
        </a:graphic>
      </p:graphicFrame>
      <p:sp>
        <p:nvSpPr>
          <p:cNvPr id="1642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r">
              <a:spcBef>
                <a:spcPct val="0"/>
              </a:spcBef>
              <a:buFontTx/>
              <a:buNone/>
            </a:pPr>
            <a:fld id="{C46C714F-BA41-4DBA-A66A-BD881A6C9E11}" type="slidenum">
              <a:rPr lang="en-US" altLang="en-US" sz="1000">
                <a:solidFill>
                  <a:srgbClr val="FFFFFF"/>
                </a:solidFill>
                <a:cs typeface="Arial" charset="0"/>
              </a:rPr>
              <a:pPr algn="r">
                <a:spcBef>
                  <a:spcPct val="0"/>
                </a:spcBef>
                <a:buFontTx/>
                <a:buNone/>
              </a:pPr>
              <a:t>8</a:t>
            </a:fld>
            <a:endParaRPr lang="en-US" altLang="en-US" sz="1000">
              <a:solidFill>
                <a:srgbClr val="FFFFFF"/>
              </a:solidFill>
              <a:cs typeface="Arial" charset="0"/>
            </a:endParaRPr>
          </a:p>
        </p:txBody>
      </p:sp>
    </p:spTree>
    <p:extLst>
      <p:ext uri="{BB962C8B-B14F-4D97-AF65-F5344CB8AC3E}">
        <p14:creationId xmlns:p14="http://schemas.microsoft.com/office/powerpoint/2010/main" val="1121064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449263" y="1646238"/>
            <a:ext cx="8039100" cy="3579812"/>
          </a:xfrm>
        </p:spPr>
        <p:txBody>
          <a:bodyPr/>
          <a:lstStyle/>
          <a:p>
            <a:pPr marL="0" indent="0" algn="ctr">
              <a:buFont typeface="Arial" charset="0"/>
              <a:buNone/>
            </a:pPr>
            <a:r>
              <a:rPr lang="en-US" altLang="en-US" sz="4000" b="1" smtClean="0">
                <a:solidFill>
                  <a:schemeClr val="tx2"/>
                </a:solidFill>
              </a:rPr>
              <a:t>Medical Expenditure Trends</a:t>
            </a:r>
          </a:p>
        </p:txBody>
      </p:sp>
    </p:spTree>
    <p:extLst>
      <p:ext uri="{BB962C8B-B14F-4D97-AF65-F5344CB8AC3E}">
        <p14:creationId xmlns:p14="http://schemas.microsoft.com/office/powerpoint/2010/main" val="829685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11617</TotalTime>
  <Words>1287</Words>
  <Application>Microsoft Office PowerPoint</Application>
  <PresentationFormat>On-screen Show (4:3)</PresentationFormat>
  <Paragraphs>392</Paragraphs>
  <Slides>29</Slides>
  <Notes>26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FINALPowerPointTEMPLATE</vt:lpstr>
      <vt:lpstr>PowerPoint Presentation</vt:lpstr>
      <vt:lpstr>Agenda</vt:lpstr>
      <vt:lpstr>PowerPoint Presentation</vt:lpstr>
      <vt:lpstr>PowerPoint Presentation</vt:lpstr>
      <vt:lpstr>2017 Annual Premiums Data Request Update</vt:lpstr>
      <vt:lpstr>PowerPoint Presentation</vt:lpstr>
      <vt:lpstr>Enrollment Trends Update</vt:lpstr>
      <vt:lpstr>Enrollment Trends Timeline</vt:lpstr>
      <vt:lpstr>PowerPoint Presentation</vt:lpstr>
      <vt:lpstr>Medical Expenditure Trends Update</vt:lpstr>
      <vt:lpstr>Medical Expenditure Trends Update</vt:lpstr>
      <vt:lpstr>Medical Expenditure Trends (2nd Edition) Timeline</vt:lpstr>
      <vt:lpstr>Contact Information</vt:lpstr>
      <vt:lpstr>APCD Version 6.0 Intake Changes</vt:lpstr>
      <vt:lpstr>Intake Version 6.0</vt:lpstr>
      <vt:lpstr>APCD Version 6.0 Intake Changes</vt:lpstr>
      <vt:lpstr>APCD Version 6.0 Intake Changes</vt:lpstr>
      <vt:lpstr>APCD Version 6.0 Intake Changes</vt:lpstr>
      <vt:lpstr>APCD Version 6.0 Intake Changes</vt:lpstr>
      <vt:lpstr>APCD Version 6.0 Intake Changes</vt:lpstr>
      <vt:lpstr>APCD Version 6.0 Intake Changes</vt:lpstr>
      <vt:lpstr>APCD Version 6.0 Intake Changes</vt:lpstr>
      <vt:lpstr>APCD Version 6.0 Intake Changes</vt:lpstr>
      <vt:lpstr>APCD Version 6.0 Intake Changes</vt:lpstr>
      <vt:lpstr>APCD Version 6.0 Intake Changes</vt:lpstr>
      <vt:lpstr>Intake Version 6.0</vt:lpstr>
      <vt:lpstr>DOI Reporting from MA APCD</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Hines, Kathy</cp:lastModifiedBy>
  <cp:revision>642</cp:revision>
  <cp:lastPrinted>2016-12-01T19:48:52Z</cp:lastPrinted>
  <dcterms:created xsi:type="dcterms:W3CDTF">2014-02-09T20:57:02Z</dcterms:created>
  <dcterms:modified xsi:type="dcterms:W3CDTF">2016-12-13T17:40:32Z</dcterms:modified>
</cp:coreProperties>
</file>