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414" r:id="rId3"/>
    <p:sldId id="416" r:id="rId4"/>
    <p:sldId id="425" r:id="rId5"/>
    <p:sldId id="445" r:id="rId6"/>
    <p:sldId id="447" r:id="rId7"/>
    <p:sldId id="446" r:id="rId8"/>
    <p:sldId id="448" r:id="rId9"/>
    <p:sldId id="449" r:id="rId10"/>
    <p:sldId id="450" r:id="rId11"/>
    <p:sldId id="451" r:id="rId12"/>
    <p:sldId id="452" r:id="rId13"/>
    <p:sldId id="453" r:id="rId14"/>
    <p:sldId id="454" r:id="rId15"/>
    <p:sldId id="455" r:id="rId16"/>
    <p:sldId id="456" r:id="rId17"/>
    <p:sldId id="457" r:id="rId18"/>
    <p:sldId id="458" r:id="rId19"/>
    <p:sldId id="459" r:id="rId20"/>
    <p:sldId id="460" r:id="rId21"/>
    <p:sldId id="461" r:id="rId22"/>
    <p:sldId id="362" r:id="rId23"/>
    <p:sldId id="389" r:id="rId24"/>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1502" y="230"/>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2/9/2016</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2/9/2016</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B6E0237-38EC-48A8-BDCC-B6D0DD2D0B0E}" type="slidenum">
              <a:rPr lang="en-US" altLang="en-US" smtClean="0"/>
              <a:pPr eaLnBrk="1" hangingPunct="1">
                <a:spcBef>
                  <a:spcPct val="0"/>
                </a:spcBef>
              </a:pPr>
              <a:t>10</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E2D2C0E-12C8-40B9-A1D7-262DD2F256AA}" type="slidenum">
              <a:rPr lang="en-US" altLang="en-US" smtClean="0">
                <a:solidFill>
                  <a:srgbClr val="000000"/>
                </a:solidFill>
              </a:rPr>
              <a:pPr eaLnBrk="1" hangingPunct="1">
                <a:spcBef>
                  <a:spcPct val="0"/>
                </a:spcBef>
              </a:pPr>
              <a:t>11</a:t>
            </a:fld>
            <a:endParaRPr lang="en-US" alt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58C7DF5-98D6-4D1E-983A-93F7BC9C468D}" type="slidenum">
              <a:rPr lang="en-US" altLang="en-US" smtClean="0">
                <a:solidFill>
                  <a:srgbClr val="000000"/>
                </a:solidFill>
              </a:rPr>
              <a:pPr eaLnBrk="1" hangingPunct="1">
                <a:spcBef>
                  <a:spcPct val="0"/>
                </a:spcBef>
              </a:pPr>
              <a:t>12</a:t>
            </a:fld>
            <a:endParaRPr lang="en-US" alt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BD6ABD3-3406-4729-A5D7-4DEB99480417}" type="slidenum">
              <a:rPr lang="en-US" altLang="en-US" smtClean="0">
                <a:solidFill>
                  <a:srgbClr val="000000"/>
                </a:solidFill>
              </a:rPr>
              <a:pPr eaLnBrk="1" hangingPunct="1">
                <a:spcBef>
                  <a:spcPct val="0"/>
                </a:spcBef>
              </a:pPr>
              <a:t>13</a:t>
            </a:fld>
            <a:endParaRPr lang="en-US" alt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FF5F2A5-937F-4ABC-A5EA-616E187F3A95}" type="slidenum">
              <a:rPr lang="en-US" altLang="en-US" smtClean="0">
                <a:solidFill>
                  <a:srgbClr val="000000"/>
                </a:solidFill>
              </a:rPr>
              <a:pPr eaLnBrk="1" hangingPunct="1">
                <a:spcBef>
                  <a:spcPct val="0"/>
                </a:spcBef>
              </a:pPr>
              <a:t>14</a:t>
            </a:fld>
            <a:endParaRPr lang="en-US" alt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15</a:t>
            </a:fld>
            <a:endParaRPr lang="en-US" altLang="en-US"/>
          </a:p>
        </p:txBody>
      </p:sp>
    </p:spTree>
    <p:extLst>
      <p:ext uri="{BB962C8B-B14F-4D97-AF65-F5344CB8AC3E}">
        <p14:creationId xmlns:p14="http://schemas.microsoft.com/office/powerpoint/2010/main" val="2987322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450870F-BCFD-4991-843B-DA8ED89A3CEC}" type="slidenum">
              <a:rPr lang="en-US" altLang="en-US" smtClean="0">
                <a:solidFill>
                  <a:srgbClr val="000000"/>
                </a:solidFill>
              </a:rPr>
              <a:pPr eaLnBrk="1" hangingPunct="1">
                <a:spcBef>
                  <a:spcPct val="0"/>
                </a:spcBef>
              </a:pPr>
              <a:t>16</a:t>
            </a:fld>
            <a:endParaRPr lang="en-US" altLang="en-US"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6C4B8E1-D125-4BE2-8755-B0E3449D34BE}" type="slidenum">
              <a:rPr lang="en-US" altLang="en-US" smtClean="0">
                <a:solidFill>
                  <a:srgbClr val="000000"/>
                </a:solidFill>
              </a:rPr>
              <a:pPr eaLnBrk="1" hangingPunct="1">
                <a:spcBef>
                  <a:spcPct val="0"/>
                </a:spcBef>
              </a:pPr>
              <a:t>17</a:t>
            </a:fld>
            <a:endParaRPr lang="en-US" altLang="en-US"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AB5DC00-BFC7-42CD-B56A-63A3B3FB3484}" type="slidenum">
              <a:rPr lang="en-US" altLang="en-US" smtClean="0">
                <a:solidFill>
                  <a:srgbClr val="000000"/>
                </a:solidFill>
              </a:rPr>
              <a:pPr eaLnBrk="1" hangingPunct="1">
                <a:spcBef>
                  <a:spcPct val="0"/>
                </a:spcBef>
              </a:pPr>
              <a:t>18</a:t>
            </a:fld>
            <a:endParaRPr lang="en-US" altLang="en-US"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19</a:t>
            </a:fld>
            <a:endParaRPr lang="en-US" altLang="en-US"/>
          </a:p>
        </p:txBody>
      </p:sp>
    </p:spTree>
    <p:extLst>
      <p:ext uri="{BB962C8B-B14F-4D97-AF65-F5344CB8AC3E}">
        <p14:creationId xmlns:p14="http://schemas.microsoft.com/office/powerpoint/2010/main" val="32608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FBCC882-A27D-4E8F-A1EF-BB861197A5D1}" type="slidenum">
              <a:rPr lang="en-US" altLang="en-US" smtClean="0">
                <a:solidFill>
                  <a:srgbClr val="000000"/>
                </a:solidFill>
              </a:rPr>
              <a:pPr eaLnBrk="1" hangingPunct="1">
                <a:spcBef>
                  <a:spcPct val="0"/>
                </a:spcBef>
              </a:pPr>
              <a:t>20</a:t>
            </a:fld>
            <a:endParaRPr lang="en-US" altLang="en-US"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B13F900-893F-4102-B587-C6B32835C5E3}" type="slidenum">
              <a:rPr lang="en-US" altLang="en-US" smtClean="0">
                <a:solidFill>
                  <a:srgbClr val="000000"/>
                </a:solidFill>
              </a:rPr>
              <a:pPr eaLnBrk="1" hangingPunct="1">
                <a:spcBef>
                  <a:spcPct val="0"/>
                </a:spcBef>
              </a:pPr>
              <a:t>21</a:t>
            </a:fld>
            <a:endParaRPr lang="en-US" altLang="en-US" smtClean="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22</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23</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smtClean="0">
              <a:solidFill>
                <a:schemeClr val="tx1"/>
              </a:solidFill>
              <a:effectLst/>
              <a:latin typeface="+mn-lt"/>
              <a:ea typeface="ＭＳ Ｐゴシック" charset="0"/>
            </a:endParaRPr>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449" indent="-289562" eaLnBrk="0" hangingPunct="0">
              <a:spcBef>
                <a:spcPct val="30000"/>
              </a:spcBef>
              <a:defRPr sz="1200">
                <a:solidFill>
                  <a:schemeClr val="tx1"/>
                </a:solidFill>
                <a:latin typeface="Calibri" pitchFamily="34" charset="0"/>
              </a:defRPr>
            </a:lvl2pPr>
            <a:lvl3pPr marL="1163100" indent="-231326" eaLnBrk="0" hangingPunct="0">
              <a:spcBef>
                <a:spcPct val="30000"/>
              </a:spcBef>
              <a:defRPr sz="1200">
                <a:solidFill>
                  <a:schemeClr val="tx1"/>
                </a:solidFill>
                <a:latin typeface="Calibri" pitchFamily="34" charset="0"/>
              </a:defRPr>
            </a:lvl3pPr>
            <a:lvl4pPr marL="1628987" indent="-231326" eaLnBrk="0" hangingPunct="0">
              <a:spcBef>
                <a:spcPct val="30000"/>
              </a:spcBef>
              <a:defRPr sz="1200">
                <a:solidFill>
                  <a:schemeClr val="tx1"/>
                </a:solidFill>
                <a:latin typeface="Calibri" pitchFamily="34" charset="0"/>
              </a:defRPr>
            </a:lvl4pPr>
            <a:lvl5pPr marL="2094873" indent="-231326" eaLnBrk="0" hangingPunct="0">
              <a:spcBef>
                <a:spcPct val="30000"/>
              </a:spcBef>
              <a:defRPr sz="1200">
                <a:solidFill>
                  <a:schemeClr val="tx1"/>
                </a:solidFill>
                <a:latin typeface="Calibri" pitchFamily="34" charset="0"/>
              </a:defRPr>
            </a:lvl5pPr>
            <a:lvl6pPr marL="2560760" indent="-231326" eaLnBrk="0" fontAlgn="base" hangingPunct="0">
              <a:spcBef>
                <a:spcPct val="30000"/>
              </a:spcBef>
              <a:spcAft>
                <a:spcPct val="0"/>
              </a:spcAft>
              <a:defRPr sz="1200">
                <a:solidFill>
                  <a:schemeClr val="tx1"/>
                </a:solidFill>
                <a:latin typeface="Calibri" pitchFamily="34" charset="0"/>
              </a:defRPr>
            </a:lvl6pPr>
            <a:lvl7pPr marL="3026647" indent="-231326" eaLnBrk="0" fontAlgn="base" hangingPunct="0">
              <a:spcBef>
                <a:spcPct val="30000"/>
              </a:spcBef>
              <a:spcAft>
                <a:spcPct val="0"/>
              </a:spcAft>
              <a:defRPr sz="1200">
                <a:solidFill>
                  <a:schemeClr val="tx1"/>
                </a:solidFill>
                <a:latin typeface="Calibri" pitchFamily="34" charset="0"/>
              </a:defRPr>
            </a:lvl7pPr>
            <a:lvl8pPr marL="3492534" indent="-231326" eaLnBrk="0" fontAlgn="base" hangingPunct="0">
              <a:spcBef>
                <a:spcPct val="30000"/>
              </a:spcBef>
              <a:spcAft>
                <a:spcPct val="0"/>
              </a:spcAft>
              <a:defRPr sz="1200">
                <a:solidFill>
                  <a:schemeClr val="tx1"/>
                </a:solidFill>
                <a:latin typeface="Calibri" pitchFamily="34" charset="0"/>
              </a:defRPr>
            </a:lvl8pPr>
            <a:lvl9pPr marL="3958421" indent="-2313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BF67292-F5E7-4108-84B1-3755D3D22542}" type="slidenum">
              <a:rPr lang="en-US" altLang="en-US" smtClean="0">
                <a:ea typeface="ＭＳ Ｐゴシック" pitchFamily="34" charset="-128"/>
              </a:rPr>
              <a:pPr eaLnBrk="1" hangingPunct="1">
                <a:spcBef>
                  <a:spcPct val="0"/>
                </a:spcBef>
              </a:pPr>
              <a:t>9</a:t>
            </a:fld>
            <a:endParaRPr lang="en-US" alt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C4E5A1DF-243C-4F33-AAD4-656F81E3DE7F}" type="datetimeFigureOut">
              <a:rPr lang="en-US"/>
              <a:pPr>
                <a:defRPr/>
              </a:pPr>
              <a:t>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0F5979-5FA7-4597-9FF8-40C682973FDA}" type="slidenum">
              <a:rPr lang="en-US"/>
              <a:pPr>
                <a:defRPr/>
              </a:pPr>
              <a:t>‹#›</a:t>
            </a:fld>
            <a:endParaRPr lang="en-US"/>
          </a:p>
        </p:txBody>
      </p:sp>
    </p:spTree>
    <p:extLst>
      <p:ext uri="{BB962C8B-B14F-4D97-AF65-F5344CB8AC3E}">
        <p14:creationId xmlns:p14="http://schemas.microsoft.com/office/powerpoint/2010/main" val="3427849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9">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kevin.meives@state.ma.u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kevin.meives@state.ma.us"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mailto:nathan.bosdet@state.ma.us" TargetMode="External"/><Relationship Id="rId4" Type="http://schemas.openxmlformats.org/officeDocument/2006/relationships/hyperlink" Target="mailto:ashley.storms@state.ma.u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caitlin.sullivan2@state.ma.us"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www.chiamass.gov/information-for-data-submitters-payer-data-reporti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February 9, 2016</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Annual Premiums Data Request</a:t>
            </a:r>
          </a:p>
        </p:txBody>
      </p:sp>
    </p:spTree>
    <p:extLst>
      <p:ext uri="{BB962C8B-B14F-4D97-AF65-F5344CB8AC3E}">
        <p14:creationId xmlns:p14="http://schemas.microsoft.com/office/powerpoint/2010/main" val="500332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2016 Annual Premiums Data Request Update</a:t>
            </a:r>
            <a:endParaRPr lang="en-US" dirty="0">
              <a:solidFill>
                <a:schemeClr val="tx2"/>
              </a:solidFill>
              <a:latin typeface="+mj-lt"/>
            </a:endParaRPr>
          </a:p>
        </p:txBody>
      </p:sp>
      <p:sp>
        <p:nvSpPr>
          <p:cNvPr id="23555" name="Content Placeholder 1"/>
          <p:cNvSpPr>
            <a:spLocks noGrp="1"/>
          </p:cNvSpPr>
          <p:nvPr>
            <p:ph idx="1"/>
          </p:nvPr>
        </p:nvSpPr>
        <p:spPr>
          <a:xfrm>
            <a:off x="449263" y="1646238"/>
            <a:ext cx="8039100" cy="3579812"/>
          </a:xfrm>
        </p:spPr>
        <p:txBody>
          <a:bodyPr/>
          <a:lstStyle/>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Draft Data Submission Manual </a:t>
            </a:r>
          </a:p>
          <a:p>
            <a:pPr lvl="2">
              <a:buFont typeface="Courier New" pitchFamily="49" charset="0"/>
              <a:buChar char="o"/>
              <a:defRPr/>
            </a:pPr>
            <a:r>
              <a:rPr lang="en-US" altLang="en-US" sz="2200" dirty="0" smtClean="0">
                <a:solidFill>
                  <a:schemeClr val="tx2"/>
                </a:solidFill>
                <a:latin typeface="Helvetica" pitchFamily="34" charset="0"/>
                <a:cs typeface="Helvetica" pitchFamily="34" charset="0"/>
              </a:rPr>
              <a:t>Comments due to Kevin Meives at </a:t>
            </a:r>
            <a:r>
              <a:rPr lang="en-US" altLang="en-US" sz="2200" dirty="0" smtClean="0">
                <a:solidFill>
                  <a:schemeClr val="tx2"/>
                </a:solidFill>
                <a:latin typeface="Helvetica" pitchFamily="34" charset="0"/>
                <a:cs typeface="Helvetica" pitchFamily="34" charset="0"/>
                <a:hlinkClick r:id="rId3"/>
              </a:rPr>
              <a:t>kevin.meives@state.ma.us</a:t>
            </a:r>
            <a:r>
              <a:rPr lang="en-US" altLang="en-US" sz="2200" dirty="0" smtClean="0">
                <a:solidFill>
                  <a:schemeClr val="tx2"/>
                </a:solidFill>
                <a:latin typeface="Helvetica" pitchFamily="34" charset="0"/>
                <a:cs typeface="Helvetica" pitchFamily="34" charset="0"/>
              </a:rPr>
              <a:t> by </a:t>
            </a:r>
            <a:r>
              <a:rPr lang="en-US" altLang="en-US" sz="2200" b="1" dirty="0" smtClean="0">
                <a:solidFill>
                  <a:schemeClr val="tx2"/>
                </a:solidFill>
                <a:latin typeface="Helvetica" pitchFamily="34" charset="0"/>
                <a:cs typeface="Helvetica" pitchFamily="34" charset="0"/>
              </a:rPr>
              <a:t>February 12</a:t>
            </a:r>
            <a:r>
              <a:rPr lang="en-US" altLang="en-US" sz="2200" b="1" baseline="30000" dirty="0" smtClean="0">
                <a:solidFill>
                  <a:schemeClr val="tx2"/>
                </a:solidFill>
                <a:latin typeface="Helvetica" pitchFamily="34" charset="0"/>
                <a:cs typeface="Helvetica" pitchFamily="34" charset="0"/>
              </a:rPr>
              <a:t>th</a:t>
            </a:r>
            <a:r>
              <a:rPr lang="en-US" altLang="en-US" sz="2200" b="1" dirty="0" smtClean="0">
                <a:solidFill>
                  <a:schemeClr val="tx2"/>
                </a:solidFill>
                <a:latin typeface="Helvetica" pitchFamily="34" charset="0"/>
                <a:cs typeface="Helvetica" pitchFamily="34" charset="0"/>
              </a:rPr>
              <a:t> </a:t>
            </a:r>
            <a:endParaRPr lang="en-US" altLang="en-US" sz="2200" dirty="0" smtClean="0">
              <a:solidFill>
                <a:schemeClr val="tx2"/>
              </a:solidFill>
              <a:latin typeface="Helvetica" pitchFamily="34" charset="0"/>
              <a:cs typeface="Helvetica" pitchFamily="34" charset="0"/>
            </a:endParaRPr>
          </a:p>
          <a:p>
            <a:pPr marL="914400" lvl="2" indent="0">
              <a:buFont typeface="Arial" charset="0"/>
              <a:buNone/>
              <a:defRPr/>
            </a:pPr>
            <a:endParaRPr lang="en-US" altLang="en-US" sz="2200" dirty="0" smtClean="0">
              <a:solidFill>
                <a:schemeClr val="tx2"/>
              </a:solidFill>
              <a:latin typeface="Helvetica" pitchFamily="34" charset="0"/>
              <a:cs typeface="Helvetica" pitchFamily="34" charset="0"/>
            </a:endParaRPr>
          </a:p>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Limited Network Definition</a:t>
            </a:r>
          </a:p>
          <a:p>
            <a:pPr marL="0" indent="0" algn="l">
              <a:defRPr/>
            </a:pPr>
            <a:endParaRPr lang="en-US" altLang="en-US" sz="2200" dirty="0" smtClean="0">
              <a:solidFill>
                <a:schemeClr val="tx2"/>
              </a:solidFill>
              <a:latin typeface="Helvetica" pitchFamily="34" charset="0"/>
              <a:ea typeface="ＭＳ Ｐゴシック" pitchFamily="34" charset="-128"/>
              <a:cs typeface="Helvetica" pitchFamily="34" charset="0"/>
            </a:endParaRPr>
          </a:p>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Flat File Submission Option</a:t>
            </a:r>
          </a:p>
          <a:p>
            <a:pPr algn="l">
              <a:buFont typeface="Arial" charset="0"/>
              <a:buChar char="•"/>
              <a:defRPr/>
            </a:pPr>
            <a:endParaRPr lang="en-US" altLang="en-US" sz="2200" dirty="0">
              <a:solidFill>
                <a:schemeClr val="tx2"/>
              </a:solidFill>
              <a:latin typeface="Helvetica" pitchFamily="34" charset="0"/>
              <a:ea typeface="ＭＳ Ｐゴシック" pitchFamily="34" charset="-128"/>
              <a:cs typeface="Helvetica" pitchFamily="34" charset="0"/>
            </a:endParaRPr>
          </a:p>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Timeline</a:t>
            </a:r>
          </a:p>
        </p:txBody>
      </p:sp>
      <p:sp>
        <p:nvSpPr>
          <p:cNvPr id="1331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E0C9A5F0-984B-44EB-A81C-15E27B035CC7}" type="slidenum">
              <a:rPr lang="en-US" altLang="en-US" sz="1000" smtClean="0">
                <a:solidFill>
                  <a:srgbClr val="FFFFFF"/>
                </a:solidFill>
                <a:cs typeface="Arial" charset="0"/>
              </a:rPr>
              <a:pPr algn="r" eaLnBrk="1" hangingPunct="1">
                <a:spcBef>
                  <a:spcPct val="0"/>
                </a:spcBef>
                <a:buFontTx/>
                <a:buNone/>
              </a:pPr>
              <a:t>11</a:t>
            </a:fld>
            <a:endParaRPr lang="en-US" altLang="en-US" sz="1000" smtClean="0">
              <a:solidFill>
                <a:srgbClr val="FFFFFF"/>
              </a:solidFill>
              <a:cs typeface="Arial" charset="0"/>
            </a:endParaRPr>
          </a:p>
        </p:txBody>
      </p:sp>
    </p:spTree>
    <p:extLst>
      <p:ext uri="{BB962C8B-B14F-4D97-AF65-F5344CB8AC3E}">
        <p14:creationId xmlns:p14="http://schemas.microsoft.com/office/powerpoint/2010/main" val="3211687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Limited Networks Proposed Definition</a:t>
            </a:r>
            <a:endParaRPr lang="en-US" dirty="0">
              <a:solidFill>
                <a:schemeClr val="tx2"/>
              </a:solidFill>
              <a:latin typeface="+mj-lt"/>
            </a:endParaRPr>
          </a:p>
        </p:txBody>
      </p:sp>
      <p:sp>
        <p:nvSpPr>
          <p:cNvPr id="24579" name="Content Placeholder 1"/>
          <p:cNvSpPr>
            <a:spLocks noGrp="1"/>
          </p:cNvSpPr>
          <p:nvPr>
            <p:ph idx="1"/>
          </p:nvPr>
        </p:nvSpPr>
        <p:spPr>
          <a:xfrm>
            <a:off x="449263" y="1524000"/>
            <a:ext cx="8039100" cy="4419600"/>
          </a:xfrm>
        </p:spPr>
        <p:txBody>
          <a:bodyPr>
            <a:normAutofit lnSpcReduction="10000"/>
          </a:bodyPr>
          <a:lstStyle/>
          <a:p>
            <a:pPr marL="0" indent="0" algn="l">
              <a:defRPr/>
            </a:pPr>
            <a:r>
              <a:rPr lang="en-US" altLang="en-US" sz="2200" b="1" dirty="0" smtClean="0">
                <a:solidFill>
                  <a:schemeClr val="tx2"/>
                </a:solidFill>
                <a:latin typeface="+mj-lt"/>
                <a:ea typeface="ＭＳ Ｐゴシック" pitchFamily="34" charset="-128"/>
                <a:cs typeface="Helvetica" pitchFamily="34" charset="0"/>
              </a:rPr>
              <a:t>Cost/Premium Threshold</a:t>
            </a:r>
          </a:p>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MA DOI definition uses </a:t>
            </a:r>
            <a:r>
              <a:rPr lang="en-US" altLang="en-US" sz="2200" b="1" dirty="0" smtClean="0">
                <a:solidFill>
                  <a:schemeClr val="tx2"/>
                </a:solidFill>
                <a:latin typeface="Helvetica" pitchFamily="34" charset="0"/>
                <a:ea typeface="ＭＳ Ｐゴシック" pitchFamily="34" charset="-128"/>
                <a:cs typeface="Helvetica" pitchFamily="34" charset="0"/>
              </a:rPr>
              <a:t>14% </a:t>
            </a:r>
            <a:r>
              <a:rPr lang="en-US" altLang="en-US" sz="2200" dirty="0" smtClean="0">
                <a:solidFill>
                  <a:schemeClr val="tx2"/>
                </a:solidFill>
                <a:latin typeface="Helvetica" pitchFamily="34" charset="0"/>
                <a:ea typeface="ＭＳ Ｐゴシック" pitchFamily="34" charset="-128"/>
                <a:cs typeface="Helvetica" pitchFamily="34" charset="0"/>
              </a:rPr>
              <a:t>cost threshold</a:t>
            </a:r>
          </a:p>
          <a:p>
            <a:pPr lvl="2">
              <a:buFont typeface="Courier New" panose="02070309020205020404" pitchFamily="49" charset="0"/>
              <a:buChar char="o"/>
              <a:defRPr/>
            </a:pPr>
            <a:r>
              <a:rPr lang="en-US" altLang="en-US" sz="2200" dirty="0" smtClean="0">
                <a:solidFill>
                  <a:schemeClr val="tx2"/>
                </a:solidFill>
                <a:latin typeface="Helvetica" pitchFamily="34" charset="0"/>
                <a:ea typeface="ＭＳ Ｐゴシック" pitchFamily="34" charset="-128"/>
                <a:cs typeface="Helvetica" pitchFamily="34" charset="0"/>
              </a:rPr>
              <a:t>Proposing using </a:t>
            </a:r>
            <a:r>
              <a:rPr lang="en-US" altLang="en-US" sz="2200" b="1" dirty="0" smtClean="0">
                <a:solidFill>
                  <a:schemeClr val="tx2"/>
                </a:solidFill>
                <a:latin typeface="Helvetica" pitchFamily="34" charset="0"/>
                <a:ea typeface="ＭＳ Ｐゴシック" pitchFamily="34" charset="-128"/>
                <a:cs typeface="Helvetica" pitchFamily="34" charset="0"/>
              </a:rPr>
              <a:t>10% </a:t>
            </a:r>
            <a:r>
              <a:rPr lang="en-US" altLang="en-US" sz="2200" dirty="0" smtClean="0">
                <a:solidFill>
                  <a:schemeClr val="tx2"/>
                </a:solidFill>
                <a:latin typeface="Helvetica" pitchFamily="34" charset="0"/>
                <a:ea typeface="ＭＳ Ｐゴシック" pitchFamily="34" charset="-128"/>
                <a:cs typeface="Helvetica" pitchFamily="34" charset="0"/>
              </a:rPr>
              <a:t>threshold</a:t>
            </a:r>
          </a:p>
          <a:p>
            <a:pPr marL="0" lvl="1" indent="0">
              <a:defRPr/>
            </a:pPr>
            <a:endParaRPr lang="en-US" altLang="en-US" sz="2200" b="1" dirty="0">
              <a:solidFill>
                <a:schemeClr val="tx2"/>
              </a:solidFill>
              <a:latin typeface="Helvetica" pitchFamily="34" charset="0"/>
              <a:ea typeface="ＭＳ Ｐゴシック" pitchFamily="34" charset="-128"/>
              <a:cs typeface="Helvetica" pitchFamily="34" charset="0"/>
            </a:endParaRPr>
          </a:p>
          <a:p>
            <a:pPr marL="0" lvl="1" indent="0">
              <a:defRPr/>
            </a:pPr>
            <a:r>
              <a:rPr lang="en-US" altLang="en-US" sz="2200" b="1" dirty="0" smtClean="0">
                <a:solidFill>
                  <a:schemeClr val="tx2"/>
                </a:solidFill>
                <a:latin typeface="+mj-lt"/>
                <a:ea typeface="ＭＳ Ｐゴシック" pitchFamily="34" charset="-128"/>
                <a:cs typeface="Helvetica" pitchFamily="34" charset="0"/>
              </a:rPr>
              <a:t>Fully-Insured Plans</a:t>
            </a:r>
          </a:p>
          <a:p>
            <a:pPr marL="342900" lvl="1" indent="-342900">
              <a:buFont typeface="Arial" panose="020B0604020202020204" pitchFamily="34"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Apply threshold based on premium relativities in manual rating algorithm</a:t>
            </a:r>
          </a:p>
          <a:p>
            <a:pPr lvl="2">
              <a:buFont typeface="Courier New" panose="02070309020205020404" pitchFamily="49" charset="0"/>
              <a:buChar char="o"/>
              <a:defRPr/>
            </a:pPr>
            <a:r>
              <a:rPr lang="en-US" altLang="en-US" sz="2200" dirty="0" smtClean="0">
                <a:solidFill>
                  <a:schemeClr val="tx2"/>
                </a:solidFill>
                <a:latin typeface="Helvetica" pitchFamily="34" charset="0"/>
                <a:ea typeface="ＭＳ Ｐゴシック" pitchFamily="34" charset="-128"/>
                <a:cs typeface="Helvetica" pitchFamily="34" charset="0"/>
              </a:rPr>
              <a:t>A network that is considered limited in Merged Market would also be so in large group</a:t>
            </a:r>
          </a:p>
          <a:p>
            <a:pPr marL="914400" lvl="2" indent="0">
              <a:buFont typeface="Arial" charset="0"/>
              <a:buNone/>
              <a:defRPr/>
            </a:pPr>
            <a:endParaRPr lang="en-US" altLang="en-US" sz="2200" dirty="0">
              <a:solidFill>
                <a:schemeClr val="tx2"/>
              </a:solidFill>
              <a:latin typeface="Helvetica" pitchFamily="34" charset="0"/>
              <a:ea typeface="ＭＳ Ｐゴシック" pitchFamily="34" charset="-128"/>
              <a:cs typeface="Helvetica" pitchFamily="34" charset="0"/>
            </a:endParaRPr>
          </a:p>
          <a:p>
            <a:pPr marL="0" lvl="1" indent="0">
              <a:defRPr/>
            </a:pPr>
            <a:r>
              <a:rPr lang="en-US" altLang="en-US" sz="2200" b="1" dirty="0" smtClean="0">
                <a:solidFill>
                  <a:schemeClr val="tx2"/>
                </a:solidFill>
                <a:latin typeface="+mj-lt"/>
                <a:ea typeface="ＭＳ Ｐゴシック" pitchFamily="34" charset="-128"/>
                <a:cs typeface="Helvetica" pitchFamily="34" charset="0"/>
              </a:rPr>
              <a:t>Self-Insured Plans</a:t>
            </a:r>
          </a:p>
          <a:p>
            <a:pPr marL="342900" lvl="1" indent="-342900">
              <a:buFont typeface="Arial" panose="020B0604020202020204" pitchFamily="34"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Apply fully-insured criteria to self-insured networks</a:t>
            </a:r>
            <a:endParaRPr lang="en-US" altLang="en-US" sz="2200" dirty="0">
              <a:solidFill>
                <a:schemeClr val="tx2"/>
              </a:solidFill>
              <a:latin typeface="Helvetica" pitchFamily="34" charset="0"/>
              <a:ea typeface="ＭＳ Ｐゴシック" pitchFamily="34" charset="-128"/>
              <a:cs typeface="Helvetica" pitchFamily="34" charset="0"/>
            </a:endParaRPr>
          </a:p>
          <a:p>
            <a:pPr marL="342900" lvl="1" indent="-342900">
              <a:buFont typeface="Arial" panose="020B0604020202020204" pitchFamily="34" charset="0"/>
              <a:buChar char="•"/>
              <a:defRPr/>
            </a:pPr>
            <a:endParaRPr lang="en-US" altLang="en-US" sz="2200" dirty="0" smtClean="0">
              <a:solidFill>
                <a:schemeClr val="tx2"/>
              </a:solidFill>
              <a:latin typeface="Helvetica" pitchFamily="34" charset="0"/>
              <a:ea typeface="ＭＳ Ｐゴシック" pitchFamily="34" charset="-128"/>
              <a:cs typeface="Helvetica" pitchFamily="34" charset="0"/>
            </a:endParaRPr>
          </a:p>
        </p:txBody>
      </p:sp>
      <p:sp>
        <p:nvSpPr>
          <p:cNvPr id="1434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569A1AD2-55E1-420B-8437-3A0C0096B414}" type="slidenum">
              <a:rPr lang="en-US" altLang="en-US" sz="1000" smtClean="0">
                <a:solidFill>
                  <a:srgbClr val="FFFFFF"/>
                </a:solidFill>
                <a:cs typeface="Arial" charset="0"/>
              </a:rPr>
              <a:pPr algn="r" eaLnBrk="1" hangingPunct="1">
                <a:spcBef>
                  <a:spcPct val="0"/>
                </a:spcBef>
                <a:buFontTx/>
                <a:buNone/>
              </a:pPr>
              <a:t>12</a:t>
            </a:fld>
            <a:endParaRPr lang="en-US" altLang="en-US" sz="1000" smtClean="0">
              <a:solidFill>
                <a:srgbClr val="FFFFFF"/>
              </a:solidFill>
              <a:cs typeface="Arial" charset="0"/>
            </a:endParaRPr>
          </a:p>
        </p:txBody>
      </p:sp>
    </p:spTree>
    <p:extLst>
      <p:ext uri="{BB962C8B-B14F-4D97-AF65-F5344CB8AC3E}">
        <p14:creationId xmlns:p14="http://schemas.microsoft.com/office/powerpoint/2010/main" val="1192482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Flat File Submission Option</a:t>
            </a:r>
            <a:endParaRPr lang="en-US" dirty="0">
              <a:solidFill>
                <a:schemeClr val="tx2"/>
              </a:solidFill>
              <a:latin typeface="+mj-lt"/>
            </a:endParaRPr>
          </a:p>
        </p:txBody>
      </p:sp>
      <p:sp>
        <p:nvSpPr>
          <p:cNvPr id="1536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F76E947A-8536-49A3-BCF0-EE0EBF8A43BA}" type="slidenum">
              <a:rPr lang="en-US" altLang="en-US" sz="1000" smtClean="0">
                <a:solidFill>
                  <a:srgbClr val="FFFFFF"/>
                </a:solidFill>
                <a:cs typeface="Arial" charset="0"/>
              </a:rPr>
              <a:pPr algn="r" eaLnBrk="1" hangingPunct="1">
                <a:spcBef>
                  <a:spcPct val="0"/>
                </a:spcBef>
                <a:buFontTx/>
                <a:buNone/>
              </a:pPr>
              <a:t>13</a:t>
            </a:fld>
            <a:endParaRPr lang="en-US" altLang="en-US" sz="1000" smtClean="0">
              <a:solidFill>
                <a:srgbClr val="FFFFFF"/>
              </a:solidFill>
              <a:cs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600200"/>
            <a:ext cx="8858250" cy="111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TextBox 6"/>
          <p:cNvSpPr txBox="1">
            <a:spLocks noChangeArrowheads="1"/>
          </p:cNvSpPr>
          <p:nvPr/>
        </p:nvSpPr>
        <p:spPr bwMode="auto">
          <a:xfrm>
            <a:off x="304800" y="11430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800" b="1">
                <a:solidFill>
                  <a:schemeClr val="tx2"/>
                </a:solidFill>
                <a:latin typeface="Calibri" pitchFamily="34" charset="0"/>
                <a:cs typeface="Arial" charset="0"/>
              </a:rPr>
              <a:t>Submission Format:</a:t>
            </a:r>
          </a:p>
        </p:txBody>
      </p:sp>
      <p:sp>
        <p:nvSpPr>
          <p:cNvPr id="11" name="TextBox 1"/>
          <p:cNvSpPr txBox="1">
            <a:spLocks noChangeArrowheads="1"/>
          </p:cNvSpPr>
          <p:nvPr/>
        </p:nvSpPr>
        <p:spPr bwMode="auto">
          <a:xfrm>
            <a:off x="304800" y="30480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1800" b="1" dirty="0" smtClean="0">
                <a:solidFill>
                  <a:schemeClr val="tx2">
                    <a:lumMod val="75000"/>
                  </a:schemeClr>
                </a:solidFill>
              </a:rPr>
              <a:t>Submission Guidelines:</a:t>
            </a:r>
          </a:p>
        </p:txBody>
      </p:sp>
      <p:pic>
        <p:nvPicPr>
          <p:cNvPr id="153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 y="3352800"/>
            <a:ext cx="8286750" cy="2543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7726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Timeline</a:t>
            </a:r>
            <a:endParaRPr lang="en-US" dirty="0">
              <a:solidFill>
                <a:schemeClr val="tx2"/>
              </a:solidFill>
              <a:latin typeface="+mj-lt"/>
            </a:endParaRPr>
          </a:p>
        </p:txBody>
      </p:sp>
      <p:sp>
        <p:nvSpPr>
          <p:cNvPr id="163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9E152113-8137-4021-8B36-C4E84B88B786}" type="slidenum">
              <a:rPr lang="en-US" altLang="en-US" sz="1000" smtClean="0">
                <a:solidFill>
                  <a:srgbClr val="FFFFFF"/>
                </a:solidFill>
                <a:cs typeface="Arial" charset="0"/>
              </a:rPr>
              <a:pPr algn="r" eaLnBrk="1" hangingPunct="1">
                <a:spcBef>
                  <a:spcPct val="0"/>
                </a:spcBef>
                <a:buFontTx/>
                <a:buNone/>
              </a:pPr>
              <a:t>14</a:t>
            </a:fld>
            <a:endParaRPr lang="en-US" altLang="en-US" sz="1000" smtClean="0">
              <a:solidFill>
                <a:srgbClr val="FFFFFF"/>
              </a:solidFill>
              <a:cs typeface="Arial" charset="0"/>
            </a:endParaRPr>
          </a:p>
        </p:txBody>
      </p:sp>
      <p:graphicFrame>
        <p:nvGraphicFramePr>
          <p:cNvPr id="5" name="Table 4"/>
          <p:cNvGraphicFramePr>
            <a:graphicFrameLocks noGrp="1"/>
          </p:cNvGraphicFramePr>
          <p:nvPr/>
        </p:nvGraphicFramePr>
        <p:xfrm>
          <a:off x="304800" y="1828800"/>
          <a:ext cx="8656638" cy="3648075"/>
        </p:xfrm>
        <a:graphic>
          <a:graphicData uri="http://schemas.openxmlformats.org/drawingml/2006/table">
            <a:tbl>
              <a:tblPr firstRow="1" bandRow="1">
                <a:tableStyleId>{5940675A-B579-460E-94D1-54222C63F5DA}</a:tableStyleId>
              </a:tblPr>
              <a:tblGrid>
                <a:gridCol w="1752726"/>
                <a:gridCol w="1828931"/>
                <a:gridCol w="1676520"/>
                <a:gridCol w="152411"/>
                <a:gridCol w="1524109"/>
                <a:gridCol w="116863"/>
                <a:gridCol w="1605078"/>
              </a:tblGrid>
              <a:tr h="901070">
                <a:tc>
                  <a:txBody>
                    <a:bodyPr/>
                    <a:lstStyle/>
                    <a:p>
                      <a:pPr algn="ctr"/>
                      <a:r>
                        <a:rPr lang="en-US" sz="1800" b="1" dirty="0" smtClean="0"/>
                        <a:t>Feb. 12</a:t>
                      </a:r>
                      <a:r>
                        <a:rPr lang="en-US" sz="1800" b="1" baseline="30000" dirty="0" smtClean="0"/>
                        <a:t>th</a:t>
                      </a:r>
                      <a:endParaRPr lang="en-US" sz="1800" b="1" dirty="0" smtClean="0"/>
                    </a:p>
                    <a:p>
                      <a:pPr algn="ctr"/>
                      <a:r>
                        <a:rPr lang="en-US" sz="1800" b="1" dirty="0" smtClean="0"/>
                        <a:t>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Feb. 17</a:t>
                      </a:r>
                      <a:r>
                        <a:rPr lang="en-US" sz="1800" b="1" baseline="30000" dirty="0" smtClean="0"/>
                        <a:t>th</a:t>
                      </a:r>
                      <a:r>
                        <a:rPr lang="en-US" sz="1800" b="1" dirty="0" smtClean="0"/>
                        <a:t> </a:t>
                      </a:r>
                    </a:p>
                    <a:p>
                      <a:pPr algn="ctr"/>
                      <a:r>
                        <a:rPr lang="en-US" sz="1800" b="1" dirty="0" smtClean="0"/>
                        <a:t>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March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smtClean="0"/>
                        <a:t>April</a:t>
                      </a:r>
                      <a:r>
                        <a:rPr lang="en-US" sz="1800" b="1" baseline="0" dirty="0" smtClean="0"/>
                        <a:t>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smtClean="0"/>
                        <a:t>May 2016</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448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Comments on Draft Data Submission Manual Due</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Finalized Data Submission Manual posted</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5">
                  <a:txBody>
                    <a:bodyPr/>
                    <a:lstStyle/>
                    <a:p>
                      <a:endParaRPr lang="en-US" sz="18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0107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400" b="1" dirty="0" smtClean="0">
                          <a:solidFill>
                            <a:schemeClr val="bg1"/>
                          </a:solidFill>
                        </a:rPr>
                        <a:t>Payer TAG</a:t>
                      </a:r>
                      <a:r>
                        <a:rPr lang="en-US" sz="1400" b="1" baseline="0" dirty="0" smtClean="0">
                          <a:solidFill>
                            <a:schemeClr val="bg1"/>
                          </a:solidFill>
                        </a:rPr>
                        <a:t> </a:t>
                      </a:r>
                      <a:r>
                        <a:rPr lang="en-US" sz="1400" b="1" dirty="0" smtClean="0">
                          <a:solidFill>
                            <a:schemeClr val="bg1"/>
                          </a:solidFill>
                        </a:rPr>
                        <a:t>#1</a:t>
                      </a:r>
                    </a:p>
                    <a:p>
                      <a:pPr algn="ctr"/>
                      <a:r>
                        <a:rPr lang="en-US" sz="1400" b="0" dirty="0" smtClean="0">
                          <a:solidFill>
                            <a:schemeClr val="bg1"/>
                          </a:solidFill>
                        </a:rPr>
                        <a:t>(March</a:t>
                      </a:r>
                      <a:r>
                        <a:rPr lang="en-US" sz="1400" b="0" baseline="0" dirty="0" smtClean="0">
                          <a:solidFill>
                            <a:schemeClr val="bg1"/>
                          </a:solidFill>
                        </a:rPr>
                        <a:t> 8</a:t>
                      </a:r>
                      <a:r>
                        <a:rPr lang="en-US" sz="1400" b="0" baseline="30000" dirty="0" smtClean="0">
                          <a:solidFill>
                            <a:schemeClr val="bg1"/>
                          </a:solidFill>
                        </a:rPr>
                        <a:t>th</a:t>
                      </a:r>
                      <a:r>
                        <a:rPr lang="en-US" sz="1400" b="0" baseline="0" dirty="0" smtClean="0">
                          <a:solidFill>
                            <a:schemeClr val="bg1"/>
                          </a:solidFill>
                        </a:rPr>
                        <a:t>)</a:t>
                      </a:r>
                      <a:endParaRPr lang="en-US" sz="14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a:p>
                  </a:txBody>
                  <a:tcPr/>
                </a:tc>
                <a:tc gridSpan="2">
                  <a:txBody>
                    <a:bodyPr/>
                    <a:lstStyle/>
                    <a:p>
                      <a:pPr algn="ctr"/>
                      <a:r>
                        <a:rPr lang="en-US" sz="1400" b="1" dirty="0" smtClean="0">
                          <a:solidFill>
                            <a:schemeClr val="bg1"/>
                          </a:solidFill>
                        </a:rPr>
                        <a:t>Payer TAG</a:t>
                      </a:r>
                      <a:r>
                        <a:rPr lang="en-US" sz="1400" b="1" baseline="0" dirty="0" smtClean="0">
                          <a:solidFill>
                            <a:schemeClr val="bg1"/>
                          </a:solidFill>
                        </a:rPr>
                        <a:t> </a:t>
                      </a:r>
                      <a:r>
                        <a:rPr lang="en-US" sz="1400" b="1" dirty="0" smtClean="0">
                          <a:solidFill>
                            <a:schemeClr val="bg1"/>
                          </a:solidFill>
                        </a:rPr>
                        <a:t>#2</a:t>
                      </a:r>
                    </a:p>
                    <a:p>
                      <a:pPr algn="ctr"/>
                      <a:r>
                        <a:rPr lang="en-US" sz="1400" b="0" dirty="0" smtClean="0">
                          <a:solidFill>
                            <a:schemeClr val="bg1"/>
                          </a:solidFill>
                        </a:rPr>
                        <a:t>(April 12</a:t>
                      </a:r>
                      <a:r>
                        <a:rPr lang="en-US" sz="1400" b="0" baseline="30000" dirty="0" smtClean="0">
                          <a:solidFill>
                            <a:schemeClr val="bg1"/>
                          </a:solidFill>
                        </a:rPr>
                        <a:t>th</a:t>
                      </a:r>
                      <a:r>
                        <a:rPr lang="en-US" sz="1400" b="0" dirty="0" smtClean="0">
                          <a:solidFill>
                            <a:schemeClr val="bg1"/>
                          </a:solidFill>
                        </a:rPr>
                        <a:t>)</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a:p>
                  </a:txBody>
                  <a:tcPr/>
                </a:tc>
                <a:tc>
                  <a:txBody>
                    <a:bodyPr/>
                    <a:lstStyle/>
                    <a:p>
                      <a:endParaRPr lang="en-US" sz="18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070">
                <a:tc gridSpan="6">
                  <a:txBody>
                    <a:bodyPr/>
                    <a:lstStyle/>
                    <a:p>
                      <a:pPr algn="ctr"/>
                      <a:endParaRPr lang="en-US" sz="14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1800"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1800"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b="1" dirty="0" smtClean="0">
                          <a:solidFill>
                            <a:schemeClr val="bg1"/>
                          </a:solidFill>
                        </a:rPr>
                        <a:t>Submissions</a:t>
                      </a:r>
                      <a:r>
                        <a:rPr lang="en-US" sz="1400" b="1" baseline="0" dirty="0" smtClean="0">
                          <a:solidFill>
                            <a:schemeClr val="bg1"/>
                          </a:solidFill>
                        </a:rPr>
                        <a:t> Due</a:t>
                      </a:r>
                    </a:p>
                    <a:p>
                      <a:pPr algn="ctr"/>
                      <a:r>
                        <a:rPr lang="en-US" sz="1400" b="0" baseline="0" dirty="0" smtClean="0">
                          <a:solidFill>
                            <a:schemeClr val="bg1"/>
                          </a:solidFill>
                        </a:rPr>
                        <a:t>(May 10</a:t>
                      </a:r>
                      <a:r>
                        <a:rPr lang="en-US" sz="1400" b="0" baseline="30000" dirty="0" smtClean="0">
                          <a:solidFill>
                            <a:schemeClr val="bg1"/>
                          </a:solidFill>
                        </a:rPr>
                        <a:t>th</a:t>
                      </a:r>
                      <a:r>
                        <a:rPr lang="en-US" sz="1400" b="0" baseline="0" dirty="0" smtClean="0">
                          <a:solidFill>
                            <a:schemeClr val="bg1"/>
                          </a:solidFill>
                        </a:rPr>
                        <a:t>)</a:t>
                      </a:r>
                      <a:endParaRPr lang="en-US" sz="14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Tree>
    <p:extLst>
      <p:ext uri="{BB962C8B-B14F-4D97-AF65-F5344CB8AC3E}">
        <p14:creationId xmlns:p14="http://schemas.microsoft.com/office/powerpoint/2010/main" val="1939520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Enrollment Trends</a:t>
            </a:r>
          </a:p>
        </p:txBody>
      </p:sp>
    </p:spTree>
    <p:extLst>
      <p:ext uri="{BB962C8B-B14F-4D97-AF65-F5344CB8AC3E}">
        <p14:creationId xmlns:p14="http://schemas.microsoft.com/office/powerpoint/2010/main" val="2365129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274638"/>
            <a:ext cx="8039100" cy="641350"/>
          </a:xfrm>
        </p:spPr>
        <p:txBody>
          <a:bodyPr/>
          <a:lstStyle/>
          <a:p>
            <a:pPr>
              <a:defRPr/>
            </a:pPr>
            <a:r>
              <a:rPr lang="en-US" dirty="0" smtClean="0">
                <a:solidFill>
                  <a:schemeClr val="tx2"/>
                </a:solidFill>
                <a:latin typeface="+mj-lt"/>
              </a:rPr>
              <a:t>Total Massachusetts Enrollment</a:t>
            </a:r>
            <a:br>
              <a:rPr lang="en-US" dirty="0" smtClean="0">
                <a:solidFill>
                  <a:schemeClr val="tx2"/>
                </a:solidFill>
                <a:latin typeface="+mj-lt"/>
              </a:rPr>
            </a:br>
            <a:r>
              <a:rPr lang="en-US" sz="2000" b="0" dirty="0" smtClean="0">
                <a:solidFill>
                  <a:schemeClr val="tx2"/>
                </a:solidFill>
                <a:latin typeface="+mj-lt"/>
              </a:rPr>
              <a:t>March 2014 – September 2015</a:t>
            </a:r>
            <a:endParaRPr lang="en-US" dirty="0">
              <a:solidFill>
                <a:schemeClr val="tx2"/>
              </a:solidFill>
              <a:latin typeface="+mj-lt"/>
            </a:endParaRPr>
          </a:p>
        </p:txBody>
      </p:sp>
      <p:sp>
        <p:nvSpPr>
          <p:cNvPr id="1843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15CE0BF4-ABE5-4F0C-8B77-2B6B99EF4F10}" type="slidenum">
              <a:rPr lang="en-US" altLang="en-US" sz="1000" smtClean="0">
                <a:solidFill>
                  <a:srgbClr val="FFFFFF"/>
                </a:solidFill>
                <a:cs typeface="Arial" charset="0"/>
              </a:rPr>
              <a:pPr algn="r" eaLnBrk="1" hangingPunct="1">
                <a:spcBef>
                  <a:spcPct val="0"/>
                </a:spcBef>
                <a:buFontTx/>
                <a:buNone/>
              </a:pPr>
              <a:t>16</a:t>
            </a:fld>
            <a:endParaRPr lang="en-US" altLang="en-US" sz="1000" smtClean="0">
              <a:solidFill>
                <a:srgbClr val="FFFFFF"/>
              </a:solidFill>
              <a:cs typeface="Arial" charset="0"/>
            </a:endParaRPr>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990600"/>
            <a:ext cx="4933950" cy="5030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3639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274638"/>
            <a:ext cx="8039100" cy="641350"/>
          </a:xfrm>
        </p:spPr>
        <p:txBody>
          <a:bodyPr/>
          <a:lstStyle/>
          <a:p>
            <a:pPr>
              <a:defRPr/>
            </a:pPr>
            <a:r>
              <a:rPr lang="en-US" dirty="0" smtClean="0">
                <a:solidFill>
                  <a:schemeClr val="tx2"/>
                </a:solidFill>
                <a:latin typeface="+mj-lt"/>
              </a:rPr>
              <a:t>Private Commercial Enrollment</a:t>
            </a:r>
            <a:br>
              <a:rPr lang="en-US" dirty="0" smtClean="0">
                <a:solidFill>
                  <a:schemeClr val="tx2"/>
                </a:solidFill>
                <a:latin typeface="+mj-lt"/>
              </a:rPr>
            </a:br>
            <a:r>
              <a:rPr lang="en-US" sz="2000" b="0" dirty="0" smtClean="0">
                <a:solidFill>
                  <a:schemeClr val="tx2"/>
                </a:solidFill>
                <a:latin typeface="+mj-lt"/>
              </a:rPr>
              <a:t>September 2014 – September 2015</a:t>
            </a:r>
            <a:endParaRPr lang="en-US" dirty="0">
              <a:solidFill>
                <a:schemeClr val="tx2"/>
              </a:solidFill>
              <a:latin typeface="+mj-lt"/>
            </a:endParaRPr>
          </a:p>
        </p:txBody>
      </p:sp>
      <p:sp>
        <p:nvSpPr>
          <p:cNvPr id="1945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B755CC64-9C67-4283-BC03-534D4BE93BB7}" type="slidenum">
              <a:rPr lang="en-US" altLang="en-US" sz="1000" smtClean="0">
                <a:solidFill>
                  <a:srgbClr val="FFFFFF"/>
                </a:solidFill>
                <a:cs typeface="Arial" charset="0"/>
              </a:rPr>
              <a:pPr algn="r" eaLnBrk="1" hangingPunct="1">
                <a:spcBef>
                  <a:spcPct val="0"/>
                </a:spcBef>
                <a:buFontTx/>
                <a:buNone/>
              </a:pPr>
              <a:t>17</a:t>
            </a:fld>
            <a:endParaRPr lang="en-US" altLang="en-US" sz="1000" smtClean="0">
              <a:solidFill>
                <a:srgbClr val="FFFFFF"/>
              </a:solidFill>
              <a:cs typeface="Arial" charset="0"/>
            </a:endParaRPr>
          </a:p>
        </p:txBody>
      </p:sp>
      <p:pic>
        <p:nvPicPr>
          <p:cNvPr id="1946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066800"/>
            <a:ext cx="6145213" cy="4894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1232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Timeline</a:t>
            </a:r>
            <a:endParaRPr lang="en-US" dirty="0">
              <a:solidFill>
                <a:schemeClr val="tx2"/>
              </a:solidFill>
              <a:latin typeface="+mj-lt"/>
            </a:endParaRPr>
          </a:p>
        </p:txBody>
      </p:sp>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36AB9162-5987-4DE5-9DF9-277FAB5EA354}" type="slidenum">
              <a:rPr lang="en-US" altLang="en-US" sz="1000" smtClean="0">
                <a:solidFill>
                  <a:srgbClr val="FFFFFF"/>
                </a:solidFill>
                <a:cs typeface="Arial" charset="0"/>
              </a:rPr>
              <a:pPr algn="r" eaLnBrk="1" hangingPunct="1">
                <a:spcBef>
                  <a:spcPct val="0"/>
                </a:spcBef>
                <a:buFontTx/>
                <a:buNone/>
              </a:pPr>
              <a:t>18</a:t>
            </a:fld>
            <a:endParaRPr lang="en-US" altLang="en-US" sz="1000" smtClean="0">
              <a:solidFill>
                <a:srgbClr val="FFFFFF"/>
              </a:solidFill>
              <a:cs typeface="Arial" charset="0"/>
            </a:endParaRPr>
          </a:p>
        </p:txBody>
      </p:sp>
      <p:graphicFrame>
        <p:nvGraphicFramePr>
          <p:cNvPr id="6" name="Table 5"/>
          <p:cNvGraphicFramePr>
            <a:graphicFrameLocks noGrp="1"/>
          </p:cNvGraphicFramePr>
          <p:nvPr/>
        </p:nvGraphicFramePr>
        <p:xfrm>
          <a:off x="430213" y="1371600"/>
          <a:ext cx="7799387" cy="3711576"/>
        </p:xfrm>
        <a:graphic>
          <a:graphicData uri="http://schemas.openxmlformats.org/drawingml/2006/table">
            <a:tbl>
              <a:tblPr firstRow="1" bandRow="1">
                <a:tableStyleId>{5940675A-B579-460E-94D1-54222C63F5DA}</a:tableStyleId>
              </a:tblPr>
              <a:tblGrid>
                <a:gridCol w="1141712"/>
                <a:gridCol w="1141712"/>
                <a:gridCol w="1141712"/>
                <a:gridCol w="1173851"/>
                <a:gridCol w="1045374"/>
                <a:gridCol w="1077513"/>
                <a:gridCol w="1077513"/>
              </a:tblGrid>
              <a:tr h="456920">
                <a:tc>
                  <a:txBody>
                    <a:bodyPr/>
                    <a:lstStyle/>
                    <a:p>
                      <a:pPr algn="ctr"/>
                      <a:r>
                        <a:rPr lang="en-US" sz="1600" b="1" dirty="0" smtClean="0"/>
                        <a:t>Jan.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Feb.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Mar.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Apr.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May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June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July 2016</a:t>
                      </a:r>
                      <a:endParaRPr lang="en-US" sz="1600" b="1"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4410">
                <a:tc>
                  <a:txBody>
                    <a:bodyPr/>
                    <a:lstStyle/>
                    <a:p>
                      <a:pPr algn="ct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rPr>
                        <a:t>Reporting</a:t>
                      </a: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4458">
                <a:tc gridSpan="4">
                  <a:txBody>
                    <a:bodyPr/>
                    <a:lstStyle/>
                    <a:p>
                      <a:pPr algn="ctr"/>
                      <a:r>
                        <a:rPr lang="en-US" sz="1200" dirty="0" smtClean="0"/>
                        <a:t>Work with remaining payers to fix MA APCD ME files; Validate new MA APCD fields for ongoing enrollment</a:t>
                      </a:r>
                      <a:r>
                        <a:rPr lang="en-US" sz="1200" baseline="0" dirty="0" smtClean="0"/>
                        <a:t> reporting</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smtClean="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72">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March 2016 </a:t>
                      </a:r>
                    </a:p>
                    <a:p>
                      <a:pPr algn="ctr"/>
                      <a:r>
                        <a:rPr lang="en-US" sz="1200" dirty="0" smtClean="0"/>
                        <a:t>MA APCD </a:t>
                      </a:r>
                    </a:p>
                    <a:p>
                      <a:pPr algn="ctr"/>
                      <a:r>
                        <a:rPr lang="en-US" sz="1200" dirty="0" smtClean="0"/>
                        <a:t>file submissions</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22952">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chemeClr val="tx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Supplemental reporting due (required </a:t>
                      </a:r>
                      <a:r>
                        <a:rPr lang="en-US" sz="1200" baseline="0" dirty="0" smtClean="0"/>
                        <a:t>payers)</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9554">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chemeClr val="tx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200" dirty="0" smtClean="0"/>
                        <a:t>Payer data verification</a:t>
                      </a: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2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3210">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solidFill>
                        </a:rPr>
                        <a:t>Reporting</a:t>
                      </a:r>
                      <a:endParaRPr lang="en-US" sz="1200" dirty="0">
                        <a:solidFill>
                          <a:schemeClr val="bg1"/>
                        </a:solidFill>
                      </a:endParaRPr>
                    </a:p>
                  </a:txBody>
                  <a:tcPr marL="91438" marR="91438"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Tree>
    <p:extLst>
      <p:ext uri="{BB962C8B-B14F-4D97-AF65-F5344CB8AC3E}">
        <p14:creationId xmlns:p14="http://schemas.microsoft.com/office/powerpoint/2010/main" val="2310819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Medical Expenditure</a:t>
            </a:r>
          </a:p>
          <a:p>
            <a:pPr marL="0" indent="0" algn="ctr">
              <a:spcBef>
                <a:spcPct val="0"/>
              </a:spcBef>
              <a:buFont typeface="Arial" charset="0"/>
              <a:buNone/>
            </a:pPr>
            <a:r>
              <a:rPr lang="en-US" altLang="en-US" sz="4800" b="1" smtClean="0">
                <a:solidFill>
                  <a:schemeClr val="tx2"/>
                </a:solidFill>
              </a:rPr>
              <a:t>Trends</a:t>
            </a:r>
          </a:p>
        </p:txBody>
      </p:sp>
    </p:spTree>
    <p:extLst>
      <p:ext uri="{BB962C8B-B14F-4D97-AF65-F5344CB8AC3E}">
        <p14:creationId xmlns:p14="http://schemas.microsoft.com/office/powerpoint/2010/main" val="3364643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endParaRPr lang="en-US" dirty="0" smtClean="0"/>
          </a:p>
          <a:p>
            <a:pPr marL="342900" indent="-342900">
              <a:buFont typeface="Arial" pitchFamily="34" charset="0"/>
              <a:buChar char="•"/>
            </a:pPr>
            <a:r>
              <a:rPr lang="en-US" dirty="0" smtClean="0"/>
              <a:t>Housekeeping</a:t>
            </a:r>
          </a:p>
          <a:p>
            <a:pPr marL="342900" indent="-342900">
              <a:buFont typeface="Arial" pitchFamily="34" charset="0"/>
              <a:buChar char="•"/>
            </a:pPr>
            <a:endParaRPr lang="en-US" dirty="0" smtClean="0"/>
          </a:p>
          <a:p>
            <a:pPr marL="342900" indent="-342900">
              <a:buFont typeface="Arial" pitchFamily="34" charset="0"/>
              <a:buChar char="•"/>
            </a:pPr>
            <a:r>
              <a:rPr lang="en-US" dirty="0" smtClean="0"/>
              <a:t>Annual Premium, Enrollment Trends and Medical Expenditure Trends Updates</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Financial Control Totals Follow-up</a:t>
            </a:r>
            <a:endParaRPr lang="en-US" dirty="0" smtClean="0">
              <a:solidFill>
                <a:schemeClr val="tx2"/>
              </a:solidFill>
              <a:latin typeface="+mj-lt"/>
            </a:endParaRPr>
          </a:p>
        </p:txBody>
      </p:sp>
      <p:sp>
        <p:nvSpPr>
          <p:cNvPr id="2253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A4BB2147-7104-41B5-B407-E71FAE888CDA}" type="slidenum">
              <a:rPr lang="en-US" altLang="en-US" sz="1000" smtClean="0">
                <a:solidFill>
                  <a:srgbClr val="FFFFFF"/>
                </a:solidFill>
                <a:cs typeface="Arial" charset="0"/>
              </a:rPr>
              <a:pPr algn="r" eaLnBrk="1" hangingPunct="1">
                <a:spcBef>
                  <a:spcPct val="0"/>
                </a:spcBef>
                <a:buFontTx/>
                <a:buNone/>
              </a:pPr>
              <a:t>20</a:t>
            </a:fld>
            <a:endParaRPr lang="en-US" altLang="en-US" sz="1000" smtClean="0">
              <a:solidFill>
                <a:srgbClr val="FFFFFF"/>
              </a:solidFill>
              <a:cs typeface="Arial" charset="0"/>
            </a:endParaRPr>
          </a:p>
        </p:txBody>
      </p:sp>
      <p:sp>
        <p:nvSpPr>
          <p:cNvPr id="22532" name="TextBox 7"/>
          <p:cNvSpPr txBox="1">
            <a:spLocks noChangeArrowheads="1"/>
          </p:cNvSpPr>
          <p:nvPr/>
        </p:nvSpPr>
        <p:spPr bwMode="auto">
          <a:xfrm>
            <a:off x="381000" y="1447800"/>
            <a:ext cx="82296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a:solidFill>
                  <a:schemeClr val="tx2"/>
                </a:solidFill>
                <a:latin typeface="Helvetica" pitchFamily="34" charset="0"/>
                <a:cs typeface="Helvetica" pitchFamily="34" charset="0"/>
              </a:rPr>
              <a:t>CHIA has sent (via your payer liaison) an Excel workbook in which we have asked you to provide certain key per member per month financial values generated from your internal reporting systems.</a:t>
            </a:r>
          </a:p>
          <a:p>
            <a:pPr algn="l" eaLnBrk="1" hangingPunct="1">
              <a:spcBef>
                <a:spcPct val="0"/>
              </a:spcBef>
              <a:buFontTx/>
              <a:buNone/>
            </a:pPr>
            <a:endParaRPr lang="en-US" altLang="en-US" b="1" u="sng">
              <a:solidFill>
                <a:schemeClr val="tx2"/>
              </a:solidFill>
              <a:latin typeface="Helvetica" pitchFamily="34" charset="0"/>
              <a:cs typeface="Helvetica" pitchFamily="34" charset="0"/>
            </a:endParaRPr>
          </a:p>
          <a:p>
            <a:pPr algn="l" eaLnBrk="1" hangingPunct="1">
              <a:spcBef>
                <a:spcPct val="0"/>
              </a:spcBef>
              <a:buFontTx/>
              <a:buNone/>
            </a:pPr>
            <a:r>
              <a:rPr lang="en-US" altLang="en-US">
                <a:solidFill>
                  <a:schemeClr val="tx2"/>
                </a:solidFill>
                <a:latin typeface="Helvetica" pitchFamily="34" charset="0"/>
                <a:cs typeface="Helvetica" pitchFamily="34" charset="0"/>
              </a:rPr>
              <a:t>We have asked that these be returned by </a:t>
            </a:r>
            <a:r>
              <a:rPr lang="en-US" altLang="en-US" b="1">
                <a:solidFill>
                  <a:schemeClr val="tx2"/>
                </a:solidFill>
                <a:latin typeface="Helvetica" pitchFamily="34" charset="0"/>
                <a:cs typeface="Helvetica" pitchFamily="34" charset="0"/>
              </a:rPr>
              <a:t>Thursday, February 25th</a:t>
            </a:r>
            <a:r>
              <a:rPr lang="en-US" altLang="en-US">
                <a:solidFill>
                  <a:schemeClr val="tx2"/>
                </a:solidFill>
                <a:latin typeface="Helvetica" pitchFamily="34" charset="0"/>
                <a:cs typeface="Helvetica" pitchFamily="34" charset="0"/>
              </a:rPr>
              <a:t>.</a:t>
            </a:r>
            <a:endParaRPr lang="en-US" altLang="en-US" b="1" u="sng">
              <a:solidFill>
                <a:schemeClr val="tx2"/>
              </a:solidFill>
              <a:latin typeface="Helvetica" pitchFamily="34" charset="0"/>
              <a:cs typeface="Helvetica" pitchFamily="34" charset="0"/>
            </a:endParaRPr>
          </a:p>
        </p:txBody>
      </p:sp>
      <p:pic>
        <p:nvPicPr>
          <p:cNvPr id="2253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063" y="3352800"/>
            <a:ext cx="8905875" cy="232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5350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Contact Information</a:t>
            </a:r>
          </a:p>
        </p:txBody>
      </p:sp>
      <p:sp>
        <p:nvSpPr>
          <p:cNvPr id="24579" name="Content Placeholder 1"/>
          <p:cNvSpPr>
            <a:spLocks noGrp="1"/>
          </p:cNvSpPr>
          <p:nvPr>
            <p:ph idx="1"/>
          </p:nvPr>
        </p:nvSpPr>
        <p:spPr>
          <a:xfrm>
            <a:off x="449263" y="1524000"/>
            <a:ext cx="8039100" cy="4419600"/>
          </a:xfrm>
        </p:spPr>
        <p:txBody>
          <a:bodyPr/>
          <a:lstStyle/>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For questions about Annual Premiums:</a:t>
            </a:r>
          </a:p>
          <a:p>
            <a:pPr marL="0" indent="0" algn="l" defTabSz="914400" eaLnBrk="1" hangingPunct="1">
              <a:spcBef>
                <a:spcPct val="0"/>
              </a:spcBef>
              <a:defRPr/>
            </a:pPr>
            <a:r>
              <a:rPr lang="en-US" altLang="en-US" sz="1800" dirty="0">
                <a:solidFill>
                  <a:schemeClr val="tx2"/>
                </a:solidFill>
                <a:latin typeface="Helvetica" panose="020B0604020202020204" pitchFamily="34" charset="0"/>
                <a:ea typeface="+mn-ea"/>
                <a:cs typeface="Helvetica" panose="020B0604020202020204" pitchFamily="34" charset="0"/>
              </a:rPr>
              <a:t>Contact</a:t>
            </a:r>
            <a:r>
              <a:rPr lang="en-US" altLang="en-US" sz="1800" i="1" dirty="0">
                <a:solidFill>
                  <a:schemeClr val="tx2"/>
                </a:solidFill>
                <a:latin typeface="Helvetica" panose="020B0604020202020204" pitchFamily="34" charset="0"/>
                <a:ea typeface="+mn-ea"/>
                <a:cs typeface="Helvetica" panose="020B0604020202020204" pitchFamily="34" charset="0"/>
              </a:rPr>
              <a:t> </a:t>
            </a:r>
            <a:r>
              <a:rPr lang="en-US" altLang="en-US" sz="1800" dirty="0">
                <a:solidFill>
                  <a:schemeClr val="tx2"/>
                </a:solidFill>
                <a:latin typeface="Helvetica" panose="020B0604020202020204" pitchFamily="34" charset="0"/>
                <a:ea typeface="+mn-ea"/>
                <a:cs typeface="Helvetica" panose="020B0604020202020204" pitchFamily="34" charset="0"/>
              </a:rPr>
              <a:t>your </a:t>
            </a:r>
            <a:r>
              <a:rPr lang="en-US" altLang="en-US" sz="1800" u="sng" dirty="0">
                <a:solidFill>
                  <a:schemeClr val="tx2"/>
                </a:solidFill>
                <a:latin typeface="Helvetica" panose="020B0604020202020204" pitchFamily="34" charset="0"/>
                <a:ea typeface="+mn-ea"/>
                <a:cs typeface="Helvetica" panose="020B0604020202020204" pitchFamily="34" charset="0"/>
              </a:rPr>
              <a:t>CHIA liaison </a:t>
            </a:r>
            <a:r>
              <a:rPr lang="en-US" altLang="en-US" sz="1800" dirty="0">
                <a:solidFill>
                  <a:schemeClr val="tx2"/>
                </a:solidFill>
                <a:latin typeface="Helvetica" panose="020B0604020202020204" pitchFamily="34" charset="0"/>
                <a:ea typeface="+mn-ea"/>
                <a:cs typeface="Helvetica" panose="020B0604020202020204" pitchFamily="34" charset="0"/>
              </a:rPr>
              <a:t>and Kevin Meives at </a:t>
            </a:r>
            <a:r>
              <a:rPr lang="en-US" altLang="en-US" sz="1800" dirty="0">
                <a:solidFill>
                  <a:prstClr val="black"/>
                </a:solidFill>
                <a:latin typeface="Helvetica" panose="020B0604020202020204" pitchFamily="34" charset="0"/>
                <a:ea typeface="+mn-ea"/>
                <a:cs typeface="Helvetica" panose="020B0604020202020204" pitchFamily="34" charset="0"/>
                <a:hlinkClick r:id="rId3"/>
              </a:rPr>
              <a:t>kevin.meives@state.ma.us</a:t>
            </a: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b="1"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b="1"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For questions about Enrollment Trends:</a:t>
            </a:r>
          </a:p>
          <a:p>
            <a:pPr marL="0" indent="0" algn="l" defTabSz="914400" eaLnBrk="1" hangingPunct="1">
              <a:spcBef>
                <a:spcPct val="0"/>
              </a:spcBef>
              <a:defRPr/>
            </a:pPr>
            <a:r>
              <a:rPr lang="en-US" altLang="en-US" sz="1800" dirty="0">
                <a:solidFill>
                  <a:schemeClr val="tx2"/>
                </a:solidFill>
                <a:latin typeface="Helvetica" panose="020B0604020202020204" pitchFamily="34" charset="0"/>
                <a:ea typeface="+mn-ea"/>
                <a:cs typeface="Helvetica" panose="020B0604020202020204" pitchFamily="34" charset="0"/>
              </a:rPr>
              <a:t>Contact</a:t>
            </a:r>
            <a:r>
              <a:rPr lang="en-US" altLang="en-US" sz="1800" i="1" dirty="0">
                <a:solidFill>
                  <a:schemeClr val="tx2"/>
                </a:solidFill>
                <a:latin typeface="Helvetica" panose="020B0604020202020204" pitchFamily="34" charset="0"/>
                <a:ea typeface="+mn-ea"/>
                <a:cs typeface="Helvetica" panose="020B0604020202020204" pitchFamily="34" charset="0"/>
              </a:rPr>
              <a:t> </a:t>
            </a:r>
            <a:r>
              <a:rPr lang="en-US" altLang="en-US" sz="1800" dirty="0">
                <a:solidFill>
                  <a:schemeClr val="tx2"/>
                </a:solidFill>
                <a:latin typeface="Helvetica" panose="020B0604020202020204" pitchFamily="34" charset="0"/>
                <a:ea typeface="+mn-ea"/>
                <a:cs typeface="Helvetica" panose="020B0604020202020204" pitchFamily="34" charset="0"/>
              </a:rPr>
              <a:t>your </a:t>
            </a:r>
            <a:r>
              <a:rPr lang="en-US" altLang="en-US" sz="1800" u="sng" dirty="0">
                <a:solidFill>
                  <a:schemeClr val="tx2"/>
                </a:solidFill>
                <a:latin typeface="Helvetica" panose="020B0604020202020204" pitchFamily="34" charset="0"/>
                <a:ea typeface="+mn-ea"/>
                <a:cs typeface="Helvetica" panose="020B0604020202020204" pitchFamily="34" charset="0"/>
              </a:rPr>
              <a:t>CHIA liaison </a:t>
            </a:r>
            <a:r>
              <a:rPr lang="en-US" altLang="en-US" sz="1800" dirty="0">
                <a:solidFill>
                  <a:schemeClr val="tx2"/>
                </a:solidFill>
                <a:latin typeface="Helvetica" panose="020B0604020202020204" pitchFamily="34" charset="0"/>
                <a:ea typeface="+mn-ea"/>
                <a:cs typeface="Helvetica" panose="020B0604020202020204" pitchFamily="34" charset="0"/>
              </a:rPr>
              <a:t>and Ashley Storms at </a:t>
            </a:r>
            <a:r>
              <a:rPr lang="en-US" altLang="en-US" sz="1800" dirty="0">
                <a:solidFill>
                  <a:prstClr val="black"/>
                </a:solidFill>
                <a:latin typeface="Helvetica" panose="020B0604020202020204" pitchFamily="34" charset="0"/>
                <a:ea typeface="+mn-ea"/>
                <a:cs typeface="Helvetica" panose="020B0604020202020204" pitchFamily="34" charset="0"/>
                <a:hlinkClick r:id="rId4"/>
              </a:rPr>
              <a:t>ashley.storms@state.ma.us</a:t>
            </a: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b="1"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For questions about Medical Expenditure Trends:</a:t>
            </a:r>
          </a:p>
          <a:p>
            <a:pPr marL="0" indent="0" algn="l" defTabSz="914400" eaLnBrk="1" hangingPunct="1">
              <a:spcBef>
                <a:spcPct val="0"/>
              </a:spcBef>
              <a:defRPr/>
            </a:pPr>
            <a:r>
              <a:rPr lang="en-US" altLang="en-US" sz="1800" dirty="0">
                <a:solidFill>
                  <a:schemeClr val="tx2"/>
                </a:solidFill>
                <a:latin typeface="Helvetica" panose="020B0604020202020204" pitchFamily="34" charset="0"/>
                <a:ea typeface="+mn-ea"/>
                <a:cs typeface="Helvetica" panose="020B0604020202020204" pitchFamily="34" charset="0"/>
              </a:rPr>
              <a:t>Contact</a:t>
            </a:r>
            <a:r>
              <a:rPr lang="en-US" altLang="en-US" sz="1800" i="1" dirty="0">
                <a:solidFill>
                  <a:schemeClr val="tx2"/>
                </a:solidFill>
                <a:latin typeface="Helvetica" panose="020B0604020202020204" pitchFamily="34" charset="0"/>
                <a:ea typeface="+mn-ea"/>
                <a:cs typeface="Helvetica" panose="020B0604020202020204" pitchFamily="34" charset="0"/>
              </a:rPr>
              <a:t> </a:t>
            </a:r>
            <a:r>
              <a:rPr lang="en-US" altLang="en-US" sz="1800" dirty="0">
                <a:solidFill>
                  <a:schemeClr val="tx2"/>
                </a:solidFill>
                <a:latin typeface="Helvetica" panose="020B0604020202020204" pitchFamily="34" charset="0"/>
                <a:ea typeface="+mn-ea"/>
                <a:cs typeface="Helvetica" panose="020B0604020202020204" pitchFamily="34" charset="0"/>
              </a:rPr>
              <a:t>your </a:t>
            </a:r>
            <a:r>
              <a:rPr lang="en-US" altLang="en-US" sz="1800" u="sng" dirty="0">
                <a:solidFill>
                  <a:schemeClr val="tx2"/>
                </a:solidFill>
                <a:latin typeface="Helvetica" panose="020B0604020202020204" pitchFamily="34" charset="0"/>
                <a:ea typeface="+mn-ea"/>
                <a:cs typeface="Helvetica" panose="020B0604020202020204" pitchFamily="34" charset="0"/>
              </a:rPr>
              <a:t>CHIA liaison </a:t>
            </a:r>
            <a:r>
              <a:rPr lang="en-US" altLang="en-US" sz="1800" dirty="0">
                <a:solidFill>
                  <a:schemeClr val="tx2"/>
                </a:solidFill>
                <a:latin typeface="Helvetica" panose="020B0604020202020204" pitchFamily="34" charset="0"/>
                <a:ea typeface="+mn-ea"/>
                <a:cs typeface="Helvetica" panose="020B0604020202020204" pitchFamily="34" charset="0"/>
              </a:rPr>
              <a:t>and Nathan Bosdet at </a:t>
            </a:r>
            <a:r>
              <a:rPr lang="en-US" altLang="en-US" sz="1800" dirty="0">
                <a:solidFill>
                  <a:prstClr val="black"/>
                </a:solidFill>
                <a:latin typeface="Helvetica" panose="020B0604020202020204" pitchFamily="34" charset="0"/>
                <a:ea typeface="+mn-ea"/>
                <a:cs typeface="Helvetica" panose="020B0604020202020204" pitchFamily="34" charset="0"/>
                <a:hlinkClick r:id="rId5"/>
              </a:rPr>
              <a:t>nathan.bosdet@state.ma.us</a:t>
            </a: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342900" lvl="1" indent="-342900">
              <a:buFont typeface="Arial" panose="020B0604020202020204" pitchFamily="34" charset="0"/>
              <a:buChar char="•"/>
              <a:defRPr/>
            </a:pPr>
            <a:endParaRPr lang="en-US" altLang="en-US" sz="2200" dirty="0" smtClean="0">
              <a:solidFill>
                <a:schemeClr val="tx2"/>
              </a:solidFill>
              <a:latin typeface="Helvetica" pitchFamily="34" charset="0"/>
              <a:ea typeface="ＭＳ Ｐゴシック" pitchFamily="34" charset="-128"/>
              <a:cs typeface="Helvetica" pitchFamily="34" charset="0"/>
            </a:endParaRPr>
          </a:p>
        </p:txBody>
      </p:sp>
      <p:sp>
        <p:nvSpPr>
          <p:cNvPr id="2355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0D153140-A5F5-4E20-9133-69483ED9FB70}" type="slidenum">
              <a:rPr lang="en-US" altLang="en-US" sz="1000" smtClean="0">
                <a:solidFill>
                  <a:srgbClr val="FFFFFF"/>
                </a:solidFill>
                <a:cs typeface="Arial" charset="0"/>
              </a:rPr>
              <a:pPr algn="r" eaLnBrk="1" hangingPunct="1">
                <a:spcBef>
                  <a:spcPct val="0"/>
                </a:spcBef>
                <a:buFontTx/>
                <a:buNone/>
              </a:pPr>
              <a:t>21</a:t>
            </a:fld>
            <a:endParaRPr lang="en-US" altLang="en-US" sz="1000" smtClean="0">
              <a:solidFill>
                <a:srgbClr val="FFFFFF"/>
              </a:solidFill>
              <a:cs typeface="Arial" charset="0"/>
            </a:endParaRPr>
          </a:p>
        </p:txBody>
      </p:sp>
    </p:spTree>
    <p:extLst>
      <p:ext uri="{BB962C8B-B14F-4D97-AF65-F5344CB8AC3E}">
        <p14:creationId xmlns:p14="http://schemas.microsoft.com/office/powerpoint/2010/main" val="1013748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March 8, 2016 </a:t>
            </a:r>
            <a:r>
              <a:rPr lang="en-US" sz="4000" dirty="0"/>
              <a:t>@ 2:00 pm</a:t>
            </a:r>
          </a:p>
          <a:p>
            <a:pPr algn="ctr"/>
            <a:endParaRPr lang="en-US" sz="4000" dirty="0" smtClean="0"/>
          </a:p>
          <a:p>
            <a:pPr algn="ctr"/>
            <a:r>
              <a:rPr lang="en-US" sz="4000" dirty="0" smtClean="0"/>
              <a:t>April 12, 2016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397514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Housekeeping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APCD V5 Submission Guides</a:t>
            </a:r>
          </a:p>
          <a:p>
            <a:endParaRPr lang="en-US" dirty="0" smtClean="0"/>
          </a:p>
          <a:p>
            <a:pPr marL="342900" indent="-342900">
              <a:buFont typeface="Arial" panose="020B0604020202020204" pitchFamily="34" charset="0"/>
              <a:buChar char="•"/>
            </a:pPr>
            <a:r>
              <a:rPr lang="en-US" dirty="0" smtClean="0"/>
              <a:t>Risk Adjustment</a:t>
            </a:r>
          </a:p>
          <a:p>
            <a:endParaRPr lang="en-US" dirty="0"/>
          </a:p>
          <a:p>
            <a:pPr marL="342900" indent="-342900">
              <a:buFont typeface="Arial" panose="020B0604020202020204" pitchFamily="34" charset="0"/>
              <a:buChar char="•"/>
            </a:pPr>
            <a:r>
              <a:rPr lang="en-US" dirty="0" smtClean="0"/>
              <a:t>Upcoming File Submission Deadlines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Proposed Changes to TME/APM Reporting</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82217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Version </a:t>
            </a:r>
            <a:r>
              <a:rPr lang="en-US" dirty="0" smtClean="0"/>
              <a:t>5.0</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87900379"/>
              </p:ext>
            </p:extLst>
          </p:nvPr>
        </p:nvGraphicFramePr>
        <p:xfrm>
          <a:off x="485415" y="1895492"/>
          <a:ext cx="7747360" cy="3475160"/>
        </p:xfrm>
        <a:graphic>
          <a:graphicData uri="http://schemas.openxmlformats.org/drawingml/2006/table">
            <a:tbl>
              <a:tblPr firstRow="1" firstCol="1" bandRow="1">
                <a:tableStyleId>{5C22544A-7EE6-4342-B048-85BDC9FD1C3A}</a:tableStyleId>
              </a:tblPr>
              <a:tblGrid>
                <a:gridCol w="5170449"/>
                <a:gridCol w="2576911"/>
              </a:tblGrid>
              <a:tr h="347516">
                <a:tc>
                  <a:txBody>
                    <a:bodyPr/>
                    <a:lstStyle/>
                    <a:p>
                      <a:pPr marL="0" marR="0">
                        <a:lnSpc>
                          <a:spcPct val="107000"/>
                        </a:lnSpc>
                        <a:spcBef>
                          <a:spcPts val="0"/>
                        </a:spcBef>
                        <a:spcAft>
                          <a:spcPts val="0"/>
                        </a:spcAft>
                      </a:pPr>
                      <a:r>
                        <a:rPr lang="en-US" sz="1100" dirty="0">
                          <a:effectLst/>
                        </a:rPr>
                        <a:t>MA APCD Intake Process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Timeline</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Data Partners Propose Version 5 Updates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November 2015 </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Proposals Shared/Discussed with Carriers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2015</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Draft Submission Guides published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January 2016</a:t>
                      </a:r>
                    </a:p>
                  </a:txBody>
                  <a:tcPr marL="68580" marR="68580" marT="0" marB="0">
                    <a:solidFill>
                      <a:schemeClr val="accent1">
                        <a:lumMod val="20000"/>
                        <a:lumOff val="80000"/>
                      </a:schemeClr>
                    </a:solidFill>
                  </a:tcPr>
                </a:tc>
              </a:tr>
              <a:tr h="347516">
                <a:tc>
                  <a:txBody>
                    <a:bodyPr/>
                    <a:lstStyle/>
                    <a:p>
                      <a:pPr marL="0" marR="0">
                        <a:lnSpc>
                          <a:spcPct val="107000"/>
                        </a:lnSpc>
                        <a:spcBef>
                          <a:spcPts val="0"/>
                        </a:spcBef>
                        <a:spcAft>
                          <a:spcPts val="0"/>
                        </a:spcAft>
                      </a:pPr>
                      <a:r>
                        <a:rPr lang="en-US" sz="1100" dirty="0">
                          <a:effectLst/>
                        </a:rPr>
                        <a:t>Guides Reviewed at Technical Advisory Group</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a:effectLst/>
                        </a:rPr>
                        <a:t>January 2016</a:t>
                      </a:r>
                      <a:endParaRPr lang="en-US" sz="1100" dirty="0">
                        <a:effectLst/>
                        <a:latin typeface="Calibri"/>
                        <a:ea typeface="Calibri"/>
                        <a:cs typeface="Times New Roman"/>
                      </a:endParaRPr>
                    </a:p>
                  </a:txBody>
                  <a:tcPr marL="68580" marR="68580" marT="0" marB="0">
                    <a:solidFill>
                      <a:schemeClr val="bg1">
                        <a:lumMod val="95000"/>
                      </a:schemeClr>
                    </a:solidFill>
                  </a:tcPr>
                </a:tc>
              </a:tr>
              <a:tr h="347516">
                <a:tc>
                  <a:txBody>
                    <a:bodyPr/>
                    <a:lstStyle/>
                    <a:p>
                      <a:pPr marL="0" marR="0">
                        <a:lnSpc>
                          <a:spcPct val="107000"/>
                        </a:lnSpc>
                        <a:spcBef>
                          <a:spcPts val="0"/>
                        </a:spcBef>
                        <a:spcAft>
                          <a:spcPts val="0"/>
                        </a:spcAft>
                      </a:pPr>
                      <a:r>
                        <a:rPr lang="en-US" sz="1100" dirty="0">
                          <a:effectLst/>
                        </a:rPr>
                        <a:t>Carrier Comment Period</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January 2016</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Administrative Bulletin and Guides Adopted</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07000"/>
                        </a:lnSpc>
                        <a:spcBef>
                          <a:spcPts val="0"/>
                        </a:spcBef>
                        <a:spcAft>
                          <a:spcPts val="0"/>
                        </a:spcAft>
                      </a:pPr>
                      <a:r>
                        <a:rPr lang="en-US" sz="1100" dirty="0">
                          <a:effectLst/>
                        </a:rPr>
                        <a:t>February 2016</a:t>
                      </a:r>
                      <a:endParaRPr lang="en-US" sz="1100" dirty="0">
                        <a:effectLst/>
                        <a:latin typeface="Calibri"/>
                        <a:ea typeface="Calibri"/>
                        <a:cs typeface="Times New Roman"/>
                      </a:endParaRPr>
                    </a:p>
                  </a:txBody>
                  <a:tcPr marL="68580" marR="68580" marT="0" marB="0">
                    <a:solidFill>
                      <a:srgbClr val="FF0000"/>
                    </a:solidFill>
                  </a:tcPr>
                </a:tc>
              </a:tr>
              <a:tr h="347516">
                <a:tc>
                  <a:txBody>
                    <a:bodyPr/>
                    <a:lstStyle/>
                    <a:p>
                      <a:pPr marL="0" marR="0">
                        <a:lnSpc>
                          <a:spcPct val="107000"/>
                        </a:lnSpc>
                        <a:spcBef>
                          <a:spcPts val="0"/>
                        </a:spcBef>
                        <a:spcAft>
                          <a:spcPts val="0"/>
                        </a:spcAft>
                      </a:pPr>
                      <a:r>
                        <a:rPr lang="en-US" sz="1100" dirty="0">
                          <a:effectLst/>
                        </a:rPr>
                        <a:t>Development/Testing</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March/June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Carrier 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MA APCD Intake Version 5 Production</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2016</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594945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PV011 - Suffix	</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55852362"/>
              </p:ext>
            </p:extLst>
          </p:nvPr>
        </p:nvGraphicFramePr>
        <p:xfrm>
          <a:off x="1530448" y="1895499"/>
          <a:ext cx="3721100" cy="3429000"/>
        </p:xfrm>
        <a:graphic>
          <a:graphicData uri="http://schemas.openxmlformats.org/drawingml/2006/table">
            <a:tbl>
              <a:tblPr firstRow="1" firstCol="1" bandRow="1"/>
              <a:tblGrid>
                <a:gridCol w="1246136"/>
                <a:gridCol w="2474964"/>
              </a:tblGrid>
              <a:tr h="190500">
                <a:tc>
                  <a:txBody>
                    <a:bodyPr/>
                    <a:lstStyle/>
                    <a:p>
                      <a:pPr marL="0" marR="0">
                        <a:spcBef>
                          <a:spcPts val="0"/>
                        </a:spcBef>
                        <a:spcAft>
                          <a:spcPts val="0"/>
                        </a:spcAft>
                      </a:pPr>
                      <a:r>
                        <a:rPr lang="en-US" sz="1100" dirty="0">
                          <a:solidFill>
                            <a:srgbClr val="000000"/>
                          </a:solidFill>
                          <a:effectLst/>
                          <a:latin typeface="Calibri"/>
                          <a:ea typeface="Calibri"/>
                          <a:cs typeface="Times New Roman"/>
                        </a:rPr>
                        <a:t>D/N</a:t>
                      </a:r>
                      <a:endParaRPr lang="en-US" sz="11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Dietitian/Nutritionist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DC</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Doctor of Chiropractic</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DO</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Doctor of Osteopathy</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DPM</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Doctor of Podiatric Medicine</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HC</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Homecare</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HO</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Hospital Based PM&amp;R</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KT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err="1">
                          <a:solidFill>
                            <a:srgbClr val="000000"/>
                          </a:solidFill>
                          <a:effectLst/>
                          <a:latin typeface="Calibri"/>
                          <a:ea typeface="Calibri"/>
                          <a:cs typeface="Times New Roman"/>
                        </a:rPr>
                        <a:t>Kinesiotherapist</a:t>
                      </a:r>
                      <a:endParaRPr lang="en-US" sz="11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LAC</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Licensed Acupuncturist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MD</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Medical Doctor</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MT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Massage Therapist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ND</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Naturopathic Physician</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OF</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Physician Office Based PM&amp;R</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OT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Occupational Therapist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PA</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Physicians Assistant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PT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Physical Therapist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R</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Rolfer</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SLP</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Calibri"/>
                          <a:ea typeface="Calibri"/>
                          <a:cs typeface="Times New Roman"/>
                        </a:rPr>
                        <a:t>Speech Language Pathologist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1100">
                          <a:solidFill>
                            <a:srgbClr val="000000"/>
                          </a:solidFill>
                          <a:effectLst/>
                          <a:latin typeface="Calibri"/>
                          <a:ea typeface="Calibri"/>
                          <a:cs typeface="Times New Roman"/>
                        </a:rPr>
                        <a:t>ST</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solidFill>
                            <a:srgbClr val="000000"/>
                          </a:solidFill>
                          <a:effectLst/>
                          <a:latin typeface="Calibri"/>
                          <a:ea typeface="Calibri"/>
                          <a:cs typeface="Times New Roman"/>
                        </a:rPr>
                        <a:t>Speech Therapist</a:t>
                      </a:r>
                      <a:endParaRPr lang="en-US" sz="11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9895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Adjustment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Deadline extended to 2/26/2016 for submitting Supplemental Diagnosis file for December 2015</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Inform your liaison if you plan on submitting this file type for Risk Adjustment</a:t>
            </a:r>
          </a:p>
          <a:p>
            <a:endParaRPr lang="en-US" dirty="0" smtClean="0"/>
          </a:p>
          <a:p>
            <a:pPr marL="342900" indent="-342900">
              <a:buFont typeface="Arial" panose="020B0604020202020204" pitchFamily="34" charset="0"/>
              <a:buChar char="•"/>
            </a:pPr>
            <a:r>
              <a:rPr lang="en-US" dirty="0" smtClean="0"/>
              <a:t>Connector/</a:t>
            </a:r>
            <a:r>
              <a:rPr lang="en-US" dirty="0" err="1" smtClean="0"/>
              <a:t>Milliman</a:t>
            </a:r>
            <a:r>
              <a:rPr lang="en-US" dirty="0" smtClean="0"/>
              <a:t> joining upcoming bi-weekly calls to discuss the Q4 2015 Data Quality reports</a:t>
            </a:r>
          </a:p>
          <a:p>
            <a:endParaRPr lang="en-US" dirty="0" smtClean="0"/>
          </a:p>
          <a:p>
            <a:endParaRPr lang="en-US" dirty="0"/>
          </a:p>
        </p:txBody>
      </p:sp>
    </p:spTree>
    <p:extLst>
      <p:ext uri="{BB962C8B-B14F-4D97-AF65-F5344CB8AC3E}">
        <p14:creationId xmlns:p14="http://schemas.microsoft.com/office/powerpoint/2010/main" val="159076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t>
            </a:r>
            <a:r>
              <a:rPr lang="en-US" sz="3100" dirty="0" smtClean="0"/>
              <a:t>Upcoming File Submission Deadlines</a:t>
            </a:r>
            <a:endParaRPr lang="en-US" sz="31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Files (through March 2016) for the next CHIA data release must be in and passed intake edits by 4/30/2016. This also coincides with the Risk Adjustment final settlement.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V5 submission guides go into effect in August for July 2016 data and any resubmissions back to October 2013.</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426661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100" dirty="0" smtClean="0"/>
              <a:t>Proposed Changes </a:t>
            </a:r>
            <a:r>
              <a:rPr lang="en-US" sz="3100" dirty="0"/>
              <a:t>to </a:t>
            </a:r>
            <a:r>
              <a:rPr lang="en-US" sz="3100" dirty="0" smtClean="0"/>
              <a:t>TME/APM Reporting</a:t>
            </a:r>
            <a:endParaRPr lang="en-US" sz="3100" dirty="0"/>
          </a:p>
        </p:txBody>
      </p:sp>
      <p:sp>
        <p:nvSpPr>
          <p:cNvPr id="3" name="Subtitle 2"/>
          <p:cNvSpPr>
            <a:spLocks noGrp="1"/>
          </p:cNvSpPr>
          <p:nvPr>
            <p:ph type="subTitle" idx="1"/>
          </p:nvPr>
        </p:nvSpPr>
        <p:spPr/>
        <p:txBody>
          <a:bodyPr/>
          <a:lstStyle/>
          <a:p>
            <a:pPr marL="3429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Please </a:t>
            </a:r>
            <a:r>
              <a:rPr lang="en-US" sz="2000" dirty="0">
                <a:solidFill>
                  <a:schemeClr val="tx2"/>
                </a:solidFill>
                <a:latin typeface="Arial" panose="020B0604020202020204" pitchFamily="34" charset="0"/>
                <a:cs typeface="Arial" panose="020B0604020202020204" pitchFamily="34" charset="0"/>
              </a:rPr>
              <a:t>send any comments or questions by Friday, February 12</a:t>
            </a:r>
            <a:r>
              <a:rPr lang="en-US" sz="2000" baseline="30000" dirty="0">
                <a:solidFill>
                  <a:schemeClr val="tx2"/>
                </a:solidFill>
                <a:latin typeface="Arial" panose="020B0604020202020204" pitchFamily="34" charset="0"/>
                <a:cs typeface="Arial" panose="020B0604020202020204" pitchFamily="34" charset="0"/>
              </a:rPr>
              <a:t>th</a:t>
            </a:r>
            <a:r>
              <a:rPr lang="en-US" sz="2000" dirty="0">
                <a:solidFill>
                  <a:schemeClr val="tx2"/>
                </a:solidFill>
                <a:latin typeface="Arial" panose="020B0604020202020204" pitchFamily="34" charset="0"/>
                <a:cs typeface="Arial" panose="020B0604020202020204" pitchFamily="34" charset="0"/>
              </a:rPr>
              <a:t> to: </a:t>
            </a:r>
          </a:p>
          <a:p>
            <a:pPr marL="800100" lvl="2"/>
            <a:r>
              <a:rPr lang="en-US" sz="2000" b="1" dirty="0">
                <a:solidFill>
                  <a:schemeClr val="tx2"/>
                </a:solidFill>
                <a:latin typeface="Arial" panose="020B0604020202020204" pitchFamily="34" charset="0"/>
                <a:cs typeface="Arial" panose="020B0604020202020204" pitchFamily="34" charset="0"/>
              </a:rPr>
              <a:t>Caitlin Sullivan</a:t>
            </a:r>
            <a:r>
              <a:rPr lang="en-US" sz="2000" dirty="0">
                <a:solidFill>
                  <a:schemeClr val="tx2"/>
                </a:solidFill>
                <a:latin typeface="Arial" panose="020B0604020202020204" pitchFamily="34" charset="0"/>
                <a:cs typeface="Arial" panose="020B0604020202020204" pitchFamily="34" charset="0"/>
              </a:rPr>
              <a:t>, Policy Implementation Manager</a:t>
            </a:r>
          </a:p>
          <a:p>
            <a:pPr marL="800100" lvl="2"/>
            <a:r>
              <a:rPr lang="en-US" sz="2000" dirty="0">
                <a:solidFill>
                  <a:schemeClr val="tx2"/>
                </a:solidFill>
                <a:latin typeface="Arial" panose="020B0604020202020204" pitchFamily="34" charset="0"/>
                <a:cs typeface="Arial" panose="020B0604020202020204" pitchFamily="34" charset="0"/>
                <a:hlinkClick r:id="rId3"/>
              </a:rPr>
              <a:t>caitlin.sullivan2@state.ma.us</a:t>
            </a:r>
            <a:r>
              <a:rPr lang="en-US" sz="2000" dirty="0">
                <a:solidFill>
                  <a:schemeClr val="tx2"/>
                </a:solidFill>
                <a:latin typeface="Arial" panose="020B0604020202020204" pitchFamily="34" charset="0"/>
                <a:cs typeface="Arial" panose="020B0604020202020204" pitchFamily="34" charset="0"/>
              </a:rPr>
              <a:t> </a:t>
            </a:r>
          </a:p>
          <a:p>
            <a:pPr marL="342900" lvl="0" indent="-342900">
              <a:buFont typeface="Arial" pitchFamily="34" charset="0"/>
              <a:buChar char="•"/>
            </a:pPr>
            <a:endParaRPr lang="en-US" dirty="0">
              <a:solidFill>
                <a:schemeClr val="tx2"/>
              </a:solidFill>
              <a:latin typeface="Arial" panose="020B0604020202020204" pitchFamily="34" charset="0"/>
              <a:cs typeface="Arial" panose="020B0604020202020204" pitchFamily="34" charset="0"/>
            </a:endParaRPr>
          </a:p>
          <a:p>
            <a:pPr marL="342900" lvl="0" indent="-342900">
              <a:buFont typeface="Arial" pitchFamily="34" charset="0"/>
              <a:buChar char="•"/>
            </a:pPr>
            <a:r>
              <a:rPr lang="en-US" dirty="0">
                <a:solidFill>
                  <a:schemeClr val="tx2"/>
                </a:solidFill>
                <a:latin typeface="Arial" panose="020B0604020202020204" pitchFamily="34" charset="0"/>
                <a:cs typeface="Arial" panose="020B0604020202020204" pitchFamily="34" charset="0"/>
              </a:rPr>
              <a:t>All TME/APM/RP and TAG materials can be found here: </a:t>
            </a:r>
            <a:r>
              <a:rPr lang="en-US" dirty="0">
                <a:solidFill>
                  <a:schemeClr val="tx2"/>
                </a:solidFill>
                <a:latin typeface="Arial" panose="020B0604020202020204" pitchFamily="34" charset="0"/>
                <a:cs typeface="Arial" panose="020B0604020202020204" pitchFamily="34" charset="0"/>
                <a:hlinkClick r:id="rId4"/>
              </a:rPr>
              <a:t>http://www.chiamass.gov/information-for-data-submitters-payer-data-reporting/</a:t>
            </a:r>
            <a:r>
              <a:rPr lang="en-US" dirty="0">
                <a:solidFill>
                  <a:schemeClr val="tx2"/>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562233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coverfinal-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3538"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76200" y="1403350"/>
            <a:ext cx="8382000" cy="1038225"/>
          </a:xfrm>
          <a:prstGeom prst="rect">
            <a:avLst/>
          </a:prstGeom>
        </p:spPr>
        <p:txBody>
          <a:bodyPr anchor="ctr">
            <a:normAutofit fontScale="90000" lnSpcReduction="2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dirty="0" smtClean="0">
                <a:solidFill>
                  <a:schemeClr val="bg1"/>
                </a:solidFill>
                <a:latin typeface="+mj-lt"/>
                <a:cs typeface="Arial" panose="020B0604020202020204" pitchFamily="34" charset="0"/>
              </a:rPr>
              <a:t>CHIA Reporting Updates:</a:t>
            </a:r>
            <a:endParaRPr lang="en-US" dirty="0">
              <a:solidFill>
                <a:schemeClr val="bg1"/>
              </a:solidFill>
              <a:latin typeface="+mj-lt"/>
              <a:cs typeface="Arial" panose="020B0604020202020204" pitchFamily="34" charset="0"/>
            </a:endParaRPr>
          </a:p>
          <a:p>
            <a:pPr algn="r">
              <a:defRPr/>
            </a:pPr>
            <a:r>
              <a:rPr lang="en-US" b="0" dirty="0" smtClean="0">
                <a:solidFill>
                  <a:schemeClr val="bg1"/>
                </a:solidFill>
                <a:latin typeface="+mj-lt"/>
                <a:cs typeface="Arial" panose="020B0604020202020204" pitchFamily="34" charset="0"/>
              </a:rPr>
              <a:t>Annual Premiums Data Request, Enrollment Trends, and Medical Expenditure Trends</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114550" y="4227513"/>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mj-lt"/>
                <a:cs typeface="Times New Roman"/>
              </a:rPr>
              <a:t>February 9</a:t>
            </a:r>
            <a:r>
              <a:rPr lang="en-US" sz="1600" baseline="30000" dirty="0" smtClean="0">
                <a:solidFill>
                  <a:schemeClr val="bg1">
                    <a:lumMod val="65000"/>
                  </a:schemeClr>
                </a:solidFill>
                <a:latin typeface="+mj-lt"/>
                <a:cs typeface="Times New Roman"/>
              </a:rPr>
              <a:t>th</a:t>
            </a:r>
            <a:r>
              <a:rPr lang="en-US" sz="1600" dirty="0" smtClean="0">
                <a:solidFill>
                  <a:schemeClr val="bg1">
                    <a:lumMod val="65000"/>
                  </a:schemeClr>
                </a:solidFill>
                <a:latin typeface="+mj-lt"/>
                <a:cs typeface="Times New Roman"/>
              </a:rPr>
              <a:t>, 2016</a:t>
            </a:r>
            <a:endParaRPr lang="en-US" sz="1600" dirty="0">
              <a:solidFill>
                <a:schemeClr val="bg1">
                  <a:lumMod val="65000"/>
                </a:schemeClr>
              </a:solidFill>
              <a:latin typeface="+mj-lt"/>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10" name="Subtitle 2"/>
          <p:cNvSpPr txBox="1">
            <a:spLocks/>
          </p:cNvSpPr>
          <p:nvPr/>
        </p:nvSpPr>
        <p:spPr>
          <a:xfrm>
            <a:off x="2095500" y="2895600"/>
            <a:ext cx="6400800" cy="1179513"/>
          </a:xfrm>
          <a:prstGeom prst="rect">
            <a:avLst/>
          </a:prstGeom>
        </p:spPr>
        <p:txBody>
          <a:bodyPr>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dirty="0" smtClean="0">
              <a:solidFill>
                <a:schemeClr val="bg1">
                  <a:lumMod val="65000"/>
                </a:schemeClr>
              </a:solidFill>
              <a:cs typeface="Times New Roman"/>
            </a:endParaRPr>
          </a:p>
          <a:p>
            <a:pPr algn="r">
              <a:defRPr/>
            </a:pPr>
            <a:endParaRPr lang="en-US" sz="1600" dirty="0">
              <a:solidFill>
                <a:schemeClr val="bg1">
                  <a:lumMod val="65000"/>
                </a:schemeClr>
              </a:solidFill>
              <a:cs typeface="Times New Roman"/>
            </a:endParaRPr>
          </a:p>
          <a:p>
            <a:pPr algn="r">
              <a:defRPr/>
            </a:pPr>
            <a:r>
              <a:rPr lang="en-US" sz="1600" dirty="0" smtClean="0">
                <a:solidFill>
                  <a:schemeClr val="bg1">
                    <a:lumMod val="65000"/>
                  </a:schemeClr>
                </a:solidFill>
                <a:cs typeface="Times New Roman"/>
              </a:rPr>
              <a:t>Kevin </a:t>
            </a:r>
            <a:r>
              <a:rPr lang="en-US" sz="1600" dirty="0">
                <a:solidFill>
                  <a:schemeClr val="bg1">
                    <a:lumMod val="65000"/>
                  </a:schemeClr>
                </a:solidFill>
                <a:cs typeface="Times New Roman"/>
              </a:rPr>
              <a:t>Meives  |  </a:t>
            </a:r>
            <a:r>
              <a:rPr lang="en-US" sz="1600" i="1" dirty="0">
                <a:solidFill>
                  <a:schemeClr val="bg1">
                    <a:lumMod val="65000"/>
                  </a:schemeClr>
                </a:solidFill>
                <a:cs typeface="Times New Roman"/>
              </a:rPr>
              <a:t>Senior Health System Policy </a:t>
            </a:r>
            <a:r>
              <a:rPr lang="en-US" sz="1600" i="1" dirty="0" smtClean="0">
                <a:solidFill>
                  <a:schemeClr val="bg1">
                    <a:lumMod val="65000"/>
                  </a:schemeClr>
                </a:solidFill>
                <a:cs typeface="Times New Roman"/>
              </a:rPr>
              <a:t>Analyst</a:t>
            </a:r>
            <a:endParaRPr lang="en-US" sz="1600" dirty="0" smtClean="0">
              <a:solidFill>
                <a:schemeClr val="bg1">
                  <a:lumMod val="65000"/>
                </a:schemeClr>
              </a:solidFill>
              <a:cs typeface="Times New Roman"/>
            </a:endParaRPr>
          </a:p>
          <a:p>
            <a:pPr algn="r">
              <a:defRPr/>
            </a:pPr>
            <a:r>
              <a:rPr lang="en-US" sz="1600" dirty="0" smtClean="0">
                <a:solidFill>
                  <a:schemeClr val="bg1">
                    <a:lumMod val="65000"/>
                  </a:schemeClr>
                </a:solidFill>
                <a:cs typeface="Times New Roman"/>
              </a:rPr>
              <a:t>Ashley Storms  |  </a:t>
            </a:r>
            <a:r>
              <a:rPr lang="en-US" sz="1600" i="1" dirty="0" smtClean="0">
                <a:solidFill>
                  <a:schemeClr val="bg1">
                    <a:lumMod val="65000"/>
                  </a:schemeClr>
                </a:solidFill>
                <a:cs typeface="Times New Roman"/>
              </a:rPr>
              <a:t>Senior Health System Policy Analyst</a:t>
            </a:r>
          </a:p>
          <a:p>
            <a:pPr algn="r">
              <a:defRPr/>
            </a:pPr>
            <a:r>
              <a:rPr lang="en-US" sz="1600" dirty="0" smtClean="0">
                <a:solidFill>
                  <a:schemeClr val="bg1">
                    <a:lumMod val="65000"/>
                  </a:schemeClr>
                </a:solidFill>
                <a:cs typeface="Times New Roman"/>
              </a:rPr>
              <a:t>Nathan Bosdet  |  </a:t>
            </a:r>
            <a:r>
              <a:rPr lang="en-US" sz="1600" i="1" dirty="0">
                <a:solidFill>
                  <a:schemeClr val="bg1">
                    <a:lumMod val="65000"/>
                  </a:schemeClr>
                </a:solidFill>
                <a:cs typeface="Times New Roman"/>
              </a:rPr>
              <a:t>Senior Health System Policy Analyst</a:t>
            </a:r>
          </a:p>
          <a:p>
            <a:pPr algn="r">
              <a:defRPr/>
            </a:pPr>
            <a:endParaRPr lang="en-US" sz="1600" i="1" dirty="0" smtClean="0">
              <a:solidFill>
                <a:schemeClr val="bg1">
                  <a:lumMod val="65000"/>
                </a:schemeClr>
              </a:solidFill>
              <a:cs typeface="Times New Roman"/>
            </a:endParaRPr>
          </a:p>
          <a:p>
            <a:pPr algn="r">
              <a:defRPr/>
            </a:pPr>
            <a:endParaRPr lang="en-US" sz="1600" dirty="0" smtClean="0">
              <a:solidFill>
                <a:schemeClr val="bg1">
                  <a:lumMod val="65000"/>
                </a:schemeClr>
              </a:solidFill>
              <a:cs typeface="Times New Roman"/>
            </a:endParaRPr>
          </a:p>
          <a:p>
            <a:pPr algn="r">
              <a:defRPr/>
            </a:pPr>
            <a:endParaRPr lang="en-US" sz="1600" i="1" dirty="0">
              <a:solidFill>
                <a:schemeClr val="bg1">
                  <a:lumMod val="65000"/>
                </a:schemeClr>
              </a:solidFill>
              <a:cs typeface="Times New Roman"/>
            </a:endParaRPr>
          </a:p>
        </p:txBody>
      </p:sp>
    </p:spTree>
    <p:extLst>
      <p:ext uri="{BB962C8B-B14F-4D97-AF65-F5344CB8AC3E}">
        <p14:creationId xmlns:p14="http://schemas.microsoft.com/office/powerpoint/2010/main" val="378890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7646</TotalTime>
  <Words>703</Words>
  <Application>Microsoft Office PowerPoint</Application>
  <PresentationFormat>On-screen Show (4:3)</PresentationFormat>
  <Paragraphs>230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FINALPowerPointTEMPLATE</vt:lpstr>
      <vt:lpstr>PowerPoint Presentation</vt:lpstr>
      <vt:lpstr>Agenda</vt:lpstr>
      <vt:lpstr>Housekeeping </vt:lpstr>
      <vt:lpstr>Intake Version 5.0</vt:lpstr>
      <vt:lpstr>PV011 - Suffix </vt:lpstr>
      <vt:lpstr>Risk Adjustment </vt:lpstr>
      <vt:lpstr> Upcoming File Submission Deadlines</vt:lpstr>
      <vt:lpstr>Proposed Changes to TME/APM Reporting</vt:lpstr>
      <vt:lpstr>PowerPoint Presentation</vt:lpstr>
      <vt:lpstr>PowerPoint Presentation</vt:lpstr>
      <vt:lpstr>2016 Annual Premiums Data Request Update</vt:lpstr>
      <vt:lpstr>Limited Networks Proposed Definition</vt:lpstr>
      <vt:lpstr>Flat File Submission Option</vt:lpstr>
      <vt:lpstr>Timeline</vt:lpstr>
      <vt:lpstr>PowerPoint Presentation</vt:lpstr>
      <vt:lpstr>Total Massachusetts Enrollment March 2014 – September 2015</vt:lpstr>
      <vt:lpstr>Private Commercial Enrollment September 2014 – September 2015</vt:lpstr>
      <vt:lpstr>Timeline</vt:lpstr>
      <vt:lpstr>PowerPoint Presentation</vt:lpstr>
      <vt:lpstr>Financial Control Totals Follow-up</vt:lpstr>
      <vt:lpstr>Contact Information</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sysadmin</cp:lastModifiedBy>
  <cp:revision>524</cp:revision>
  <cp:lastPrinted>2016-02-09T18:24:26Z</cp:lastPrinted>
  <dcterms:created xsi:type="dcterms:W3CDTF">2014-02-09T20:57:02Z</dcterms:created>
  <dcterms:modified xsi:type="dcterms:W3CDTF">2016-02-09T18:27:19Z</dcterms:modified>
</cp:coreProperties>
</file>