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414" r:id="rId3"/>
    <p:sldId id="416" r:id="rId4"/>
    <p:sldId id="425" r:id="rId5"/>
    <p:sldId id="446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462" r:id="rId17"/>
    <p:sldId id="463" r:id="rId18"/>
    <p:sldId id="464" r:id="rId19"/>
    <p:sldId id="465" r:id="rId20"/>
    <p:sldId id="466" r:id="rId21"/>
    <p:sldId id="467" r:id="rId22"/>
    <p:sldId id="468" r:id="rId23"/>
    <p:sldId id="362" r:id="rId24"/>
    <p:sldId id="451" r:id="rId25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73398" autoAdjust="0"/>
  </p:normalViewPr>
  <p:slideViewPr>
    <p:cSldViewPr snapToGrid="0" snapToObjects="1" showGuides="1">
      <p:cViewPr>
        <p:scale>
          <a:sx n="82" d="100"/>
          <a:sy n="82" d="100"/>
        </p:scale>
        <p:origin x="-1502" y="-43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3/8/2016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3/8/2016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3F8708E-E640-403A-92D2-DA1A63CA6A74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FC30296D-E435-4346-9003-6C7D3B808412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417E8E2-30EC-47A8-80C7-43A78E614A5C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42164FCB-F8CD-4B6D-8FF6-ECE3E7257C1E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37A2A5C-BF69-43FA-AD03-147B592F2A39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F59B29-C1B5-443C-86CC-FF32AB582FE2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865759-47C8-4DFC-8FC9-39EDFD0CE096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F921AA2-22DD-4AD7-A458-62EAE0AF68CE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sz="1200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9F85F02-D785-4C6D-A90E-F2F3947D78F1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B7C5F87-30C4-43CD-BE15-B2D69B0F8609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C43795-8289-4B86-B5DA-B05CDF50C6BD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F987DB4-BA31-447E-BE19-5990750C3265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819CE-6019-404B-B2D3-438E331A754F}" type="datetimeFigureOut">
              <a:rPr lang="en-US"/>
              <a:pPr>
                <a:defRPr/>
              </a:pPr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15A5F-FDA2-4A58-9C45-860BDA415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30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information-for-data-submitters-premiums-data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ianna.welch@oliverwyman.co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hiamass.gov/enrollment-in-health-insurance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meives@state.ma.u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shley.storms@state.ma.us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March 8, 2016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360152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2016 Annual Premiums Data Request Update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916362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en-US" altLang="en-US" sz="220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Submission materials available at: </a:t>
            </a:r>
            <a:r>
              <a:rPr lang="en-US" altLang="en-US" sz="220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hlinkClick r:id="rId3"/>
              </a:rPr>
              <a:t>http://www.chiamass.gov/information-for-data-submitters-premiums-data/</a:t>
            </a:r>
            <a:endParaRPr lang="en-US" altLang="en-US" sz="220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</a:pPr>
            <a:endParaRPr lang="en-US" altLang="en-US" sz="220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</a:pPr>
            <a:r>
              <a:rPr lang="en-US" altLang="en-US" sz="220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Submissions due to Dianna Welch of Oliver Wyman Consulting at </a:t>
            </a:r>
            <a:r>
              <a:rPr lang="en-US" altLang="en-US" sz="220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  <a:hlinkClick r:id="rId4"/>
              </a:rPr>
              <a:t>dianna.welch@oliverwyman.com</a:t>
            </a:r>
            <a:r>
              <a:rPr lang="en-US" altLang="en-US" sz="220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 by </a:t>
            </a:r>
            <a:r>
              <a:rPr lang="en-US" altLang="en-US" sz="2200" b="1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May 10th</a:t>
            </a:r>
            <a:endParaRPr lang="en-US" altLang="en-US" sz="220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914400" lvl="2" indent="0">
              <a:buFont typeface="Arial" charset="0"/>
              <a:buNone/>
            </a:pPr>
            <a:endParaRPr lang="en-US" altLang="en-US" sz="2200" smtClean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algn="l">
              <a:buFont typeface="Arial" charset="0"/>
              <a:buChar char="•"/>
            </a:pPr>
            <a:r>
              <a:rPr lang="en-US" altLang="en-US" sz="220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Limited Network Definition</a:t>
            </a:r>
          </a:p>
          <a:p>
            <a:pPr algn="l">
              <a:buFont typeface="Arial" charset="0"/>
              <a:buChar char="•"/>
            </a:pPr>
            <a:endParaRPr lang="en-US" altLang="en-US" sz="220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</a:pPr>
            <a:r>
              <a:rPr lang="en-US" altLang="en-US" sz="220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Timeline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5F4B219-B9AF-44E4-B59E-3FA2154AB3BD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6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Limited Network Definition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5363" name="Content Placeholder 1"/>
          <p:cNvSpPr>
            <a:spLocks noGrp="1"/>
          </p:cNvSpPr>
          <p:nvPr>
            <p:ph idx="1"/>
          </p:nvPr>
        </p:nvSpPr>
        <p:spPr>
          <a:xfrm>
            <a:off x="449263" y="1524000"/>
            <a:ext cx="8039100" cy="4419600"/>
          </a:xfrm>
        </p:spPr>
        <p:txBody>
          <a:bodyPr/>
          <a:lstStyle/>
          <a:p>
            <a:pPr marL="0" lvl="1" indent="0"/>
            <a:r>
              <a:rPr lang="en-US" altLang="en-US" sz="220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In response to payer feedback, CHIA </a:t>
            </a:r>
            <a:r>
              <a:rPr lang="en-US" altLang="en-US" sz="2200" b="1" u="sng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removed the requirement that a plan offer a certain level of cost (premium) savings</a:t>
            </a:r>
            <a:r>
              <a:rPr lang="en-US" altLang="en-US" sz="220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 to qualify as a Limited Network plan.</a:t>
            </a:r>
          </a:p>
          <a:p>
            <a:pPr marL="0" lvl="1" indent="0"/>
            <a:endParaRPr lang="en-US" altLang="en-US" sz="220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0" lvl="1" indent="0"/>
            <a:r>
              <a:rPr lang="en-US" altLang="en-US" sz="220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Revised definition only requires that a plan offer a “reduced or selective provider network.”</a:t>
            </a:r>
          </a:p>
          <a:p>
            <a:pPr marL="0" lvl="1" indent="0"/>
            <a:endParaRPr lang="en-US" altLang="en-US" sz="220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0" lvl="1" indent="0"/>
            <a:r>
              <a:rPr lang="en-US" altLang="en-US" sz="220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Please see the Data Submission Manual for full definition.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34C2F1B-0EF3-4868-8B7B-59439E8FD968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66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Timeline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8AEEA16-2B97-44D5-8188-3C9DFD303CC9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447800"/>
          <a:ext cx="8736013" cy="3692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849"/>
                <a:gridCol w="761928"/>
                <a:gridCol w="1066875"/>
                <a:gridCol w="914148"/>
                <a:gridCol w="841513"/>
                <a:gridCol w="475998"/>
                <a:gridCol w="1200640"/>
                <a:gridCol w="116871"/>
                <a:gridCol w="1605191"/>
              </a:tblGrid>
              <a:tr h="90123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April</a:t>
                      </a:r>
                      <a:r>
                        <a:rPr lang="en-US" sz="1800" b="1" baseline="0" dirty="0" smtClean="0"/>
                        <a:t>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May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June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July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August</a:t>
                      </a:r>
                      <a:r>
                        <a:rPr lang="en-US" sz="1800" b="1" baseline="0" dirty="0" smtClean="0"/>
                        <a:t>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55" marR="91455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50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Payer TAG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#2</a:t>
                      </a:r>
                    </a:p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(April 12</a:t>
                      </a:r>
                      <a:r>
                        <a:rPr lang="en-US" sz="1400" b="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</a:rPr>
                        <a:t>Submissions</a:t>
                      </a:r>
                      <a:r>
                        <a:rPr lang="en-US" sz="1400" b="1" baseline="0" smtClean="0">
                          <a:solidFill>
                            <a:schemeClr val="tx1"/>
                          </a:solidFill>
                        </a:rPr>
                        <a:t> Due</a:t>
                      </a:r>
                    </a:p>
                    <a:p>
                      <a:pPr algn="ctr"/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(May 10</a:t>
                      </a:r>
                      <a:r>
                        <a:rPr lang="en-US" sz="1400" b="0" baseline="3000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sz="1400" b="0" baseline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50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55" marR="91455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Anomaly Identification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&amp; Resolution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2" marR="91462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Follow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-up for 2015 “3R” and MLR amounts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1231">
                <a:tc gridSpan="8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5" marR="91455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5" marR="91455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CHIA’s 2016 Annual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Report finalized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252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271274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039100" cy="641350"/>
          </a:xfrm>
        </p:spPr>
        <p:txBody>
          <a:bodyPr/>
          <a:lstStyle/>
          <a:p>
            <a:r>
              <a:rPr lang="en-US" altLang="en-US" sz="2800" b="1" smtClean="0">
                <a:solidFill>
                  <a:schemeClr val="tx2"/>
                </a:solidFill>
              </a:rPr>
              <a:t>Enrollment Trends (Feb. 2016 edition) is now online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C6AA8-45A3-44F9-B79D-2739FA9F2742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9" t="3448" r="9570" b="4138"/>
          <a:stretch>
            <a:fillRect/>
          </a:stretch>
        </p:blipFill>
        <p:spPr bwMode="auto">
          <a:xfrm>
            <a:off x="1371600" y="1228725"/>
            <a:ext cx="63547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1"/>
          <p:cNvSpPr>
            <a:spLocks noChangeArrowheads="1"/>
          </p:cNvSpPr>
          <p:nvPr/>
        </p:nvSpPr>
        <p:spPr bwMode="auto">
          <a:xfrm>
            <a:off x="914400" y="5410200"/>
            <a:ext cx="731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>
                <a:latin typeface="Helvetica" pitchFamily="34" charset="0"/>
                <a:cs typeface="Helvetica" pitchFamily="34" charset="0"/>
                <a:hlinkClick r:id="rId4"/>
              </a:rPr>
              <a:t>http://www.chiamass.gov/enrollment-in-health-insurance/</a:t>
            </a:r>
            <a:endParaRPr lang="en-US" altLang="en-US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5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3579813"/>
          </a:xfrm>
        </p:spPr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n-US" sz="2200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From September 2014 to September 2015: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 smtClean="0">
              <a:solidFill>
                <a:schemeClr val="tx2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defRPr/>
            </a:pPr>
            <a:r>
              <a:rPr lang="en-US" sz="1800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Enrollment increased 4% in private commercial plans and 9% in MassHealth MCO plans.</a:t>
            </a:r>
          </a:p>
          <a:p>
            <a:pPr marL="0" lvl="1" indent="0">
              <a:buFont typeface="Arial" charset="0"/>
              <a:buNone/>
              <a:defRPr/>
            </a:pPr>
            <a:endParaRPr lang="en-US" sz="1800" dirty="0" smtClean="0">
              <a:solidFill>
                <a:schemeClr val="tx2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defRPr/>
            </a:pPr>
            <a:r>
              <a:rPr lang="en-US" sz="1800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Massachusetts Medicare enrollment increased 3%, with Medicare Advantage membership growing at twice the rate of Medicare FFS (Parts A </a:t>
            </a:r>
            <a:r>
              <a:rPr lang="en-US" sz="1800" u="sng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and</a:t>
            </a:r>
            <a:r>
              <a:rPr lang="en-US" sz="1800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B).</a:t>
            </a:r>
          </a:p>
          <a:p>
            <a:pPr marL="0" lvl="1" indent="0">
              <a:buFont typeface="Arial" charset="0"/>
              <a:buNone/>
              <a:defRPr/>
            </a:pPr>
            <a:endParaRPr lang="en-US" sz="1800" dirty="0" smtClean="0">
              <a:solidFill>
                <a:schemeClr val="tx2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>
              <a:defRPr/>
            </a:pPr>
            <a:r>
              <a:rPr lang="en-US" sz="1800" dirty="0" smtClean="0">
                <a:solidFill>
                  <a:schemeClr val="tx2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Membership increased in POS (+33%) and HMO (+5%) products, while PPO membership declined (-5%). </a:t>
            </a:r>
            <a:endParaRPr lang="en-US" sz="1600" dirty="0">
              <a:solidFill>
                <a:schemeClr val="tx2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945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2800" b="1" smtClean="0">
                <a:solidFill>
                  <a:schemeClr val="tx2"/>
                </a:solidFill>
              </a:rPr>
              <a:t>Selected Findings</a:t>
            </a:r>
          </a:p>
        </p:txBody>
      </p:sp>
    </p:spTree>
    <p:extLst>
      <p:ext uri="{BB962C8B-B14F-4D97-AF65-F5344CB8AC3E}">
        <p14:creationId xmlns:p14="http://schemas.microsoft.com/office/powerpoint/2010/main" val="304392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7932737" cy="3579812"/>
          </a:xfrm>
        </p:spPr>
        <p:txBody>
          <a:bodyPr/>
          <a:lstStyle/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Field captures “the state where the product was issued” and was implemented with intake version 4.0.</a:t>
            </a:r>
          </a:p>
          <a:p>
            <a:pPr marL="0" indent="0">
              <a:buFont typeface="Arial" charset="0"/>
              <a:buNone/>
              <a:defRPr/>
            </a:pPr>
            <a:endParaRPr lang="en-US" sz="22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This spring, we will begin assessing the completeness and quality of PR018.</a:t>
            </a:r>
          </a:p>
          <a:p>
            <a:pPr>
              <a:defRPr/>
            </a:pPr>
            <a:endParaRPr lang="en-US" sz="22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2200" dirty="0" smtClean="0">
                <a:solidFill>
                  <a:schemeClr val="tx2"/>
                </a:solidFill>
              </a:rPr>
              <a:t>This work will inform Enrollment Trends reporting and is also a step towards transitioning Annual Premiums data to the MA APCD.</a:t>
            </a:r>
            <a:endParaRPr lang="en-US" sz="2200" dirty="0">
              <a:solidFill>
                <a:schemeClr val="tx2"/>
              </a:solidFill>
            </a:endParaRPr>
          </a:p>
        </p:txBody>
      </p:sp>
      <p:sp>
        <p:nvSpPr>
          <p:cNvPr id="2048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2800" b="1" smtClean="0">
                <a:solidFill>
                  <a:schemeClr val="tx2"/>
                </a:solidFill>
              </a:rPr>
              <a:t>Situs Field (PR018)</a:t>
            </a:r>
          </a:p>
        </p:txBody>
      </p:sp>
    </p:spTree>
    <p:extLst>
      <p:ext uri="{BB962C8B-B14F-4D97-AF65-F5344CB8AC3E}">
        <p14:creationId xmlns:p14="http://schemas.microsoft.com/office/powerpoint/2010/main" val="36261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 algn="l"/>
            <a:r>
              <a:rPr lang="en-US" altLang="en-US" sz="2800" b="1" smtClean="0">
                <a:solidFill>
                  <a:schemeClr val="tx2"/>
                </a:solidFill>
              </a:rPr>
              <a:t>Timeline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fld id="{C209DF9A-FC3B-4374-AB32-8901CD966265}" type="slidenum">
              <a:rPr lang="en-US" altLang="en-US" sz="1000" smtClean="0">
                <a:solidFill>
                  <a:srgbClr val="FFFFFF"/>
                </a:solidFill>
                <a:latin typeface="Arial" charset="0"/>
                <a:ea typeface="ＭＳ Ｐゴシック" pitchFamily="34" charset="-128"/>
                <a:cs typeface="Arial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18</a:t>
            </a:fld>
            <a:endParaRPr lang="en-US" altLang="en-US" sz="1000" smtClean="0">
              <a:solidFill>
                <a:srgbClr val="FFFFFF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371600"/>
          <a:ext cx="7848600" cy="31497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752600"/>
                <a:gridCol w="1524000"/>
                <a:gridCol w="1524000"/>
                <a:gridCol w="1524000"/>
              </a:tblGrid>
              <a:tr h="45687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Mar. 2016</a:t>
                      </a:r>
                      <a:endParaRPr lang="en-US" sz="1600" b="1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Apr. 2016</a:t>
                      </a:r>
                      <a:endParaRPr lang="en-US" sz="1600" b="1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May 2016</a:t>
                      </a:r>
                      <a:endParaRPr lang="en-US" sz="1600" b="1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June 2016</a:t>
                      </a:r>
                      <a:endParaRPr lang="en-US" sz="1600" b="1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July 2016</a:t>
                      </a:r>
                      <a:endParaRPr lang="en-US" sz="1600" b="1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11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Work with individual payers to fix remaining </a:t>
                      </a:r>
                      <a:r>
                        <a:rPr lang="en-US" sz="1200" baseline="0" dirty="0" smtClean="0"/>
                        <a:t>reporting issues</a:t>
                      </a:r>
                      <a:r>
                        <a:rPr lang="en-US" sz="1200" dirty="0" smtClean="0"/>
                        <a:t>; validate new MA APCD fields for ongoing enrollment</a:t>
                      </a:r>
                      <a:r>
                        <a:rPr lang="en-US" sz="1200" baseline="0" dirty="0" smtClean="0"/>
                        <a:t> reporting</a:t>
                      </a:r>
                      <a:endParaRPr lang="en-US" sz="1200" dirty="0" smtClean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11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March 2016 </a:t>
                      </a:r>
                    </a:p>
                    <a:p>
                      <a:pPr algn="ctr"/>
                      <a:r>
                        <a:rPr lang="en-US" sz="1200" dirty="0" smtClean="0"/>
                        <a:t>MA APCD </a:t>
                      </a:r>
                    </a:p>
                    <a:p>
                      <a:pPr algn="ctr"/>
                      <a:r>
                        <a:rPr lang="en-US" sz="1200" dirty="0" smtClean="0"/>
                        <a:t>file submissions</a:t>
                      </a:r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1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Supplemental reporting due (required </a:t>
                      </a:r>
                      <a:r>
                        <a:rPr lang="en-US" sz="1200" baseline="0" dirty="0" smtClean="0"/>
                        <a:t>payers)</a:t>
                      </a:r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9516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Payer data verification</a:t>
                      </a:r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3174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Reporting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74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Medical Expenditure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Trends</a:t>
            </a:r>
          </a:p>
        </p:txBody>
      </p:sp>
    </p:spTree>
    <p:extLst>
      <p:ext uri="{BB962C8B-B14F-4D97-AF65-F5344CB8AC3E}">
        <p14:creationId xmlns:p14="http://schemas.microsoft.com/office/powerpoint/2010/main" val="339923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Housekeeping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 Update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Premiums Data Request, Enrollment Trends and Medical Expenditure Trends 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Financial Control Totals Follow-up</a:t>
            </a:r>
            <a:endParaRPr lang="en-US" dirty="0" smtClean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6D2F065-B24B-4BD5-81F9-7EE6CE4FD958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381000" y="1447800"/>
            <a:ext cx="82296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CHIA asked you to provide certain key per member per month financial values generated from your internal reporting systems.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b="1" u="sng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Thank you for your responses. 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 b="1" u="sng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We are currently using the data that you reported to assess the accuracy and completeness of the medical claims reported to the MA APCD.</a:t>
            </a:r>
          </a:p>
        </p:txBody>
      </p:sp>
    </p:spTree>
    <p:extLst>
      <p:ext uri="{BB962C8B-B14F-4D97-AF65-F5344CB8AC3E}">
        <p14:creationId xmlns:p14="http://schemas.microsoft.com/office/powerpoint/2010/main" val="141311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Field Logic &amp; Data Verification Request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6540EA0-2A1F-4D91-A778-9544F24810ED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4580" name="TextBox 7"/>
          <p:cNvSpPr txBox="1">
            <a:spLocks noChangeArrowheads="1"/>
          </p:cNvSpPr>
          <p:nvPr/>
        </p:nvSpPr>
        <p:spPr bwMode="auto">
          <a:xfrm>
            <a:off x="381000" y="1447800"/>
            <a:ext cx="82296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1200150" indent="-45720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As mentioned on previous TAGs, the Financial Control Totals data table was the first of two requests.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The second—a Field Logic &amp; Data Verification workbook which has been or will soon be sent via your payer liaison—asks you to complete two main tasks:</a:t>
            </a:r>
          </a:p>
          <a:p>
            <a:pPr lvl="1" eaLnBrk="1" hangingPunct="1">
              <a:spcBef>
                <a:spcPts val="600"/>
              </a:spcBef>
              <a:buFont typeface="Calibri" pitchFamily="34" charset="0"/>
              <a:buAutoNum type="arabicParenR"/>
            </a:pPr>
            <a:r>
              <a:rPr lang="en-US" altLang="en-US" sz="200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Verify the accuracy and completeness of aggregate and PMPM APCD medical claims data</a:t>
            </a:r>
          </a:p>
          <a:p>
            <a:pPr lvl="1" eaLnBrk="1" hangingPunct="1">
              <a:spcBef>
                <a:spcPts val="600"/>
              </a:spcBef>
              <a:buFont typeface="Calibri" pitchFamily="34" charset="0"/>
              <a:buAutoNum type="arabicParenR"/>
            </a:pPr>
            <a:r>
              <a:rPr lang="en-US" altLang="en-US" sz="200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Select which APCD MC fields should be used to calculate “core” medical expenditure values (payer- and patient-paid amounts) </a:t>
            </a: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algn="l" eaLnBrk="1" hangingPunct="1">
              <a:spcBef>
                <a:spcPct val="0"/>
              </a:spcBef>
              <a:buFontTx/>
              <a:buNone/>
            </a:pPr>
            <a:endParaRPr lang="en-US" altLang="en-US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3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Contact Information</a:t>
            </a:r>
          </a:p>
        </p:txBody>
      </p:sp>
      <p:sp>
        <p:nvSpPr>
          <p:cNvPr id="24579" name="Content Placeholder 1"/>
          <p:cNvSpPr>
            <a:spLocks noGrp="1"/>
          </p:cNvSpPr>
          <p:nvPr>
            <p:ph idx="1"/>
          </p:nvPr>
        </p:nvSpPr>
        <p:spPr>
          <a:xfrm>
            <a:off x="449263" y="1524000"/>
            <a:ext cx="8039100" cy="4419600"/>
          </a:xfrm>
        </p:spPr>
        <p:txBody>
          <a:bodyPr/>
          <a:lstStyle/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questions about Annual </a:t>
            </a:r>
            <a:r>
              <a:rPr lang="en-US" altLang="en-US" sz="1800" b="1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Premiums or Medical Expenditure Trends:</a:t>
            </a:r>
            <a:endParaRPr lang="en-US" altLang="en-US" sz="1800" b="1" dirty="0">
              <a:solidFill>
                <a:schemeClr val="tx2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Contact</a:t>
            </a:r>
            <a:r>
              <a:rPr lang="en-US" altLang="en-US" sz="1800" i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your </a:t>
            </a:r>
            <a:r>
              <a:rPr lang="en-US" altLang="en-US" sz="1800" u="sng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 liaison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and Kevin Meives at </a:t>
            </a:r>
            <a:r>
              <a:rPr lang="en-US" altLang="en-US" sz="1800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/>
              </a:rPr>
              <a:t>kevin.meives@state.ma.us</a:t>
            </a: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questions about Enrollment Trends:</a:t>
            </a: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Contact</a:t>
            </a:r>
            <a:r>
              <a:rPr lang="en-US" altLang="en-US" sz="1800" i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your </a:t>
            </a:r>
            <a:r>
              <a:rPr lang="en-US" altLang="en-US" sz="1800" u="sng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 liaison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and Ashley Storms at </a:t>
            </a:r>
            <a:r>
              <a:rPr lang="en-US" altLang="en-US" sz="1800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/>
              </a:rPr>
              <a:t>ashley.storms@state.ma.us</a:t>
            </a: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6DE601B-3FF3-4A7D-AEF1-000A22DE28ED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2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April 12, 2016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May 10, 2016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Housekeeping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APCD V5 Submission Guides</a:t>
            </a: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Upcoming File Submission Deadlines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GIC Reporting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Intake Version </a:t>
            </a:r>
            <a:r>
              <a:rPr lang="en-US" dirty="0" smtClean="0"/>
              <a:t>5.0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970857"/>
              </p:ext>
            </p:extLst>
          </p:nvPr>
        </p:nvGraphicFramePr>
        <p:xfrm>
          <a:off x="485415" y="1895492"/>
          <a:ext cx="7747360" cy="3475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0449"/>
                <a:gridCol w="2576911"/>
              </a:tblGrid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Process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100">
                          <a:effectLst/>
                        </a:rPr>
                        <a:t>Timeline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Data Partners Propose Version 5 Updates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November 2015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Proposals Shared/Discussed with Carriers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Draft Submission Guides published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January 2016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Guides Reviewed at Technical Advisory Group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Comment Period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Administrative Bulletin and Guides Adopted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February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Development/Testing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March/June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Testing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July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Version 5 Production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August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94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</a:t>
            </a:r>
            <a:r>
              <a:rPr lang="en-US" sz="3100" dirty="0" smtClean="0"/>
              <a:t>Upcoming File Submission Deadlines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Files - including any resubmissions - (through March 2016) for the next CHIA data release must be in and passed intake edits by 4/30/2016. This also coincides with the Risk Adjustment final settlement.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V5 submission guides go into effect in August for July 2016 data and any resubmissions back to October 2013.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66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Package sent out to reporting HMOs on Friday 3/4/16.  It included:</a:t>
            </a:r>
            <a:br>
              <a:rPr lang="en-US" dirty="0" smtClean="0"/>
            </a:br>
            <a:endParaRPr lang="en-US" dirty="0" smtClean="0"/>
          </a:p>
          <a:p>
            <a:pPr lvl="2">
              <a:lnSpc>
                <a:spcPct val="70000"/>
              </a:lnSpc>
              <a:spcBef>
                <a:spcPts val="0"/>
              </a:spcBef>
            </a:pPr>
            <a:r>
              <a:rPr lang="en-US" dirty="0" smtClean="0"/>
              <a:t>MA </a:t>
            </a:r>
            <a:r>
              <a:rPr lang="en-US" dirty="0"/>
              <a:t>ACPD </a:t>
            </a:r>
            <a:r>
              <a:rPr lang="en-US" dirty="0" smtClean="0"/>
              <a:t>based membership </a:t>
            </a:r>
            <a:r>
              <a:rPr lang="en-US" dirty="0"/>
              <a:t>reports </a:t>
            </a:r>
            <a:r>
              <a:rPr lang="en-US" dirty="0" smtClean="0"/>
              <a:t>as </a:t>
            </a:r>
            <a:r>
              <a:rPr lang="en-US" dirty="0"/>
              <a:t>of </a:t>
            </a:r>
            <a:r>
              <a:rPr lang="en-US" dirty="0" smtClean="0"/>
              <a:t>12/31/14.</a:t>
            </a:r>
            <a:endParaRPr lang="en-US" dirty="0"/>
          </a:p>
          <a:p>
            <a:pPr lvl="2">
              <a:lnSpc>
                <a:spcPct val="70000"/>
              </a:lnSpc>
              <a:spcBef>
                <a:spcPts val="0"/>
              </a:spcBef>
            </a:pPr>
            <a:endParaRPr lang="en-US" dirty="0"/>
          </a:p>
          <a:p>
            <a:pPr lvl="2">
              <a:lnSpc>
                <a:spcPct val="70000"/>
              </a:lnSpc>
              <a:spcBef>
                <a:spcPts val="0"/>
              </a:spcBef>
            </a:pPr>
            <a:r>
              <a:rPr lang="en-US" dirty="0" smtClean="0"/>
              <a:t>Detailed specifications</a:t>
            </a:r>
            <a:endParaRPr lang="en-US" dirty="0"/>
          </a:p>
          <a:p>
            <a:pPr lvl="2">
              <a:lnSpc>
                <a:spcPct val="70000"/>
              </a:lnSpc>
              <a:spcBef>
                <a:spcPts val="0"/>
              </a:spcBef>
            </a:pPr>
            <a:endParaRPr lang="en-US" dirty="0"/>
          </a:p>
          <a:p>
            <a:pPr lvl="2">
              <a:lnSpc>
                <a:spcPct val="70000"/>
              </a:lnSpc>
              <a:spcBef>
                <a:spcPts val="0"/>
              </a:spcBef>
            </a:pPr>
            <a:r>
              <a:rPr lang="en-US" dirty="0" smtClean="0"/>
              <a:t>Draft </a:t>
            </a:r>
            <a:r>
              <a:rPr lang="en-US" dirty="0"/>
              <a:t>of the sign off report that CHIA will send on a quarterly </a:t>
            </a:r>
            <a:r>
              <a:rPr lang="en-US" dirty="0" smtClean="0"/>
              <a:t>basis</a:t>
            </a:r>
          </a:p>
          <a:p>
            <a:pPr marL="914400" lvl="2" indent="0">
              <a:lnSpc>
                <a:spcPct val="70000"/>
              </a:lnSpc>
              <a:spcBef>
                <a:spcPts val="0"/>
              </a:spcBef>
            </a:pPr>
            <a:endParaRPr lang="en-US" dirty="0"/>
          </a:p>
          <a:p>
            <a:pPr lvl="2">
              <a:lnSpc>
                <a:spcPct val="70000"/>
              </a:lnSpc>
              <a:spcBef>
                <a:spcPts val="0"/>
              </a:spcBef>
            </a:pPr>
            <a:r>
              <a:rPr lang="en-US" dirty="0" smtClean="0"/>
              <a:t>Report detailing how </a:t>
            </a:r>
            <a:r>
              <a:rPr lang="en-US" dirty="0"/>
              <a:t>the DOI membership reports differ from </a:t>
            </a:r>
            <a:r>
              <a:rPr lang="en-US" dirty="0" smtClean="0"/>
              <a:t>CHIA’s enrollment </a:t>
            </a:r>
            <a:r>
              <a:rPr lang="en-US" dirty="0"/>
              <a:t>trends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Division of 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3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the MA APCD membership reports reasonably reflect your business as of 12/31/14?  </a:t>
            </a:r>
            <a:endParaRPr lang="en-US" dirty="0" smtClean="0"/>
          </a:p>
          <a:p>
            <a:pPr lvl="2"/>
            <a:r>
              <a:rPr lang="en-US" dirty="0" smtClean="0"/>
              <a:t>If </a:t>
            </a:r>
            <a:r>
              <a:rPr lang="en-US" dirty="0"/>
              <a:t>not, please state the variance(s) and any explanation(s).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agree that you would expect that using CHIA’s specifications with your APCD submissions will reasonably result in reports that reflect your business in the coming years? 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dirty="0"/>
          </a:p>
          <a:p>
            <a:pPr lvl="2"/>
            <a:r>
              <a:rPr lang="en-US" dirty="0"/>
              <a:t>If not, what modifications to the specifications are needed? </a:t>
            </a:r>
            <a:endParaRPr lang="en-US" dirty="0" smtClean="0"/>
          </a:p>
          <a:p>
            <a:pPr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Needed by April 29th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D77F8D-BCE2-4DEF-A10E-9452B17B910D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7382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dirty="0" smtClean="0"/>
              <a:t>Utilization Reports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Out to carriers late summer 2016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Feedback needed 8 weeks after receipt of reports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Enrollment logic in Claims report</a:t>
            </a:r>
          </a:p>
          <a:p>
            <a:pPr marL="1257300" lvl="2" indent="-342900"/>
            <a:r>
              <a:rPr lang="en-US" dirty="0" smtClean="0"/>
              <a:t>Out to carriers </a:t>
            </a:r>
            <a:r>
              <a:rPr lang="en-US" smtClean="0"/>
              <a:t>late summer 2016</a:t>
            </a:r>
            <a:endParaRPr lang="en-US" dirty="0" smtClean="0"/>
          </a:p>
          <a:p>
            <a:pPr marL="1257300" lvl="2" indent="-342900"/>
            <a:r>
              <a:rPr lang="en-US" dirty="0" smtClean="0"/>
              <a:t>Feedback needed 5 weeks after receipt of reports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Migration plan developed by DOI and CHIA</a:t>
            </a:r>
          </a:p>
          <a:p>
            <a:pPr lvl="2"/>
            <a:r>
              <a:rPr lang="en-US" dirty="0" smtClean="0"/>
              <a:t>Simulations?   Based on carrier feedback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34963" y="622299"/>
            <a:ext cx="8551862" cy="815975"/>
          </a:xfrm>
        </p:spPr>
        <p:txBody>
          <a:bodyPr/>
          <a:lstStyle/>
          <a:p>
            <a:r>
              <a:rPr lang="en-US" sz="2400" dirty="0" smtClean="0"/>
              <a:t>Calendar for Balance of Reports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9481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3538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CHIA Reporting Updates:</a:t>
            </a:r>
            <a:endParaRPr lang="en-US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b="0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Annual Premiums Data Request, Enrollment Trends, and Medical Expenditure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550" y="4227513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Times New Roman"/>
              </a:rPr>
              <a:t>March 8</a:t>
            </a:r>
            <a:r>
              <a:rPr lang="en-US" sz="1600" baseline="3000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Times New Roman"/>
              </a:rPr>
              <a:t>th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Times New Roman"/>
              </a:rPr>
              <a:t>, 2016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+mj-lt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095500" y="2895600"/>
            <a:ext cx="6400800" cy="117951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dirty="0" smtClean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dirty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cs typeface="Times New Roman"/>
              </a:rPr>
              <a:t>Ashley Storms  |  </a:t>
            </a: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cs typeface="Times New Roman"/>
              </a:rPr>
              <a:t>Senior Health System Policy Analyst</a:t>
            </a:r>
          </a:p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cs typeface="Times New Roman"/>
              </a:rPr>
              <a:t>Kevin Meives  |  </a:t>
            </a:r>
            <a:r>
              <a:rPr lang="en-US" sz="1600" i="1" dirty="0">
                <a:solidFill>
                  <a:schemeClr val="bg1">
                    <a:lumMod val="65000"/>
                  </a:schemeClr>
                </a:solidFill>
                <a:cs typeface="Times New Roman"/>
              </a:rPr>
              <a:t>Senior Health System Policy Analyst</a:t>
            </a:r>
            <a:endParaRPr lang="en-US" sz="1600" dirty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 smtClean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dirty="0" smtClean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4839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7719</TotalTime>
  <Words>903</Words>
  <Application>Microsoft Office PowerPoint</Application>
  <PresentationFormat>On-screen Show (4:3)</PresentationFormat>
  <Paragraphs>203</Paragraphs>
  <Slides>24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FINALPowerPointTEMPLATE</vt:lpstr>
      <vt:lpstr>PowerPoint Presentation</vt:lpstr>
      <vt:lpstr>Agenda</vt:lpstr>
      <vt:lpstr>Housekeeping </vt:lpstr>
      <vt:lpstr>Intake Version 5.0</vt:lpstr>
      <vt:lpstr> Upcoming File Submission Deadlines</vt:lpstr>
      <vt:lpstr>Update on Division of Insurance</vt:lpstr>
      <vt:lpstr>Responses Needed by April 29th</vt:lpstr>
      <vt:lpstr>Calendar for Balance of Reports</vt:lpstr>
      <vt:lpstr>PowerPoint Presentation</vt:lpstr>
      <vt:lpstr>PowerPoint Presentation</vt:lpstr>
      <vt:lpstr>2016 Annual Premiums Data Request Update</vt:lpstr>
      <vt:lpstr>Limited Network Definition</vt:lpstr>
      <vt:lpstr>Timeline</vt:lpstr>
      <vt:lpstr>PowerPoint Presentation</vt:lpstr>
      <vt:lpstr>Enrollment Trends (Feb. 2016 edition) is now online</vt:lpstr>
      <vt:lpstr>Selected Findings</vt:lpstr>
      <vt:lpstr>Situs Field (PR018)</vt:lpstr>
      <vt:lpstr>Timeline</vt:lpstr>
      <vt:lpstr>PowerPoint Presentation</vt:lpstr>
      <vt:lpstr>Financial Control Totals Follow-up</vt:lpstr>
      <vt:lpstr>Field Logic &amp; Data Verification Request</vt:lpstr>
      <vt:lpstr>Contact Information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sysadmin</cp:lastModifiedBy>
  <cp:revision>534</cp:revision>
  <cp:lastPrinted>2016-01-12T13:53:31Z</cp:lastPrinted>
  <dcterms:created xsi:type="dcterms:W3CDTF">2014-02-09T20:57:02Z</dcterms:created>
  <dcterms:modified xsi:type="dcterms:W3CDTF">2016-03-08T20:10:22Z</dcterms:modified>
</cp:coreProperties>
</file>