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14" r:id="rId3"/>
    <p:sldId id="416" r:id="rId4"/>
    <p:sldId id="425" r:id="rId5"/>
    <p:sldId id="446" r:id="rId6"/>
    <p:sldId id="463" r:id="rId7"/>
    <p:sldId id="464" r:id="rId8"/>
    <p:sldId id="452" r:id="rId9"/>
    <p:sldId id="453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62" r:id="rId19"/>
    <p:sldId id="362" r:id="rId20"/>
    <p:sldId id="451" r:id="rId2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460" y="-21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4/12/2016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4/12/2016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3C00C0-7586-4C3E-8DB0-70C6B6932F94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907E1BA-9EF9-4C53-8AA8-5CAED921D6A4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8FA325-68F0-499F-BFD4-52EA38D4EA4C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619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90FBEA-53AB-4793-8237-9483E973D4EE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518645-A0EF-4AF3-8D27-42BBA6AA69DD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8558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F3E2A0-2448-4C5F-B989-CD57D596BB70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6D5628-059D-4E6A-96E6-83BC4146D6F0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sz="1200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sz="1200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77D5CD-7669-4686-9EB4-DF68629C3011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CDB6D9F-685D-4F57-A269-59889FCE5183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3B3D-60AF-45FC-931F-A0473E076284}" type="datetimeFigureOut">
              <a:rPr lang="en-US"/>
              <a:pPr>
                <a:defRPr/>
              </a:pPr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740C3-56F6-4194-B326-89EB0F37E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3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information-for-data-submitters-premiums-data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ianna.welch@oliverwyman.co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meives@state.ma.u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hley.storms@state.ma.us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April 12,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2016 Annual Premiums Data Request Update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916362"/>
          </a:xfrm>
        </p:spPr>
        <p:txBody>
          <a:bodyPr/>
          <a:lstStyle/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Submission materials available at: </a:t>
            </a: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hlinkClick r:id="rId3"/>
              </a:rPr>
              <a:t>http://www.chiamass.gov/information-for-data-submitters-premiums-data/</a:t>
            </a: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Submissions due to Dianna Welch of Oliver Wyman Consulting at </a:t>
            </a: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hlinkClick r:id="rId4"/>
              </a:rPr>
              <a:t>dianna.welch@oliverwyman.com</a:t>
            </a: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 by </a:t>
            </a:r>
            <a:r>
              <a:rPr lang="en-US" altLang="en-US" sz="2200" b="1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May 10th</a:t>
            </a: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914400" lvl="2" indent="0">
              <a:buFont typeface="Arial" charset="0"/>
              <a:buNone/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Behavioral Health, Dental, and Vision Claims</a:t>
            </a:r>
          </a:p>
          <a:p>
            <a:pPr marL="0" indent="0" algn="l"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Timeline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DE301C4-4361-4FCA-9913-1AD3FF5F5FF0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3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Behavioral Health, Dental, and Vision Claims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363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419600"/>
          </a:xfrm>
        </p:spPr>
        <p:txBody>
          <a:bodyPr>
            <a:normAutofit fontScale="77500" lnSpcReduction="20000"/>
          </a:bodyPr>
          <a:lstStyle/>
          <a:p>
            <a:pPr marL="0" lvl="1" indent="0">
              <a:defRPr/>
            </a:pPr>
            <a:r>
              <a:rPr lang="en-US" altLang="en-US" sz="2200" u="sng" dirty="0" smtClean="0">
                <a:latin typeface="Helvetica" panose="020B0604020202020204" pitchFamily="34" charset="0"/>
                <a:ea typeface="ＭＳ Ｐゴシック" pitchFamily="34" charset="-128"/>
                <a:cs typeface="Helvetica" panose="020B0604020202020204" pitchFamily="34" charset="0"/>
              </a:rPr>
              <a:t>Q</a:t>
            </a:r>
            <a:r>
              <a:rPr lang="en-US" altLang="en-US" sz="2200" dirty="0" smtClean="0">
                <a:latin typeface="Helvetica" panose="020B0604020202020204" pitchFamily="34" charset="0"/>
                <a:ea typeface="ＭＳ Ｐゴシック" pitchFamily="34" charset="-128"/>
                <a:cs typeface="Helvetica" panose="020B0604020202020204" pitchFamily="34" charset="0"/>
              </a:rPr>
              <a:t>: Should data related to </a:t>
            </a:r>
            <a:r>
              <a:rPr lang="en-US" altLang="en-US" sz="2200" b="1" dirty="0" smtClean="0">
                <a:latin typeface="Helvetica" panose="020B0604020202020204" pitchFamily="34" charset="0"/>
                <a:ea typeface="ＭＳ Ｐゴシック" pitchFamily="34" charset="-128"/>
                <a:cs typeface="Helvetica" panose="020B0604020202020204" pitchFamily="34" charset="0"/>
              </a:rPr>
              <a:t>behavioral health, dental, and vision </a:t>
            </a:r>
            <a:r>
              <a:rPr lang="en-US" altLang="en-US" sz="2200" dirty="0" smtClean="0">
                <a:latin typeface="Helvetica" panose="020B0604020202020204" pitchFamily="34" charset="0"/>
                <a:ea typeface="ＭＳ Ｐゴシック" pitchFamily="34" charset="-128"/>
                <a:cs typeface="Helvetica" panose="020B0604020202020204" pitchFamily="34" charset="0"/>
              </a:rPr>
              <a:t>claims be reported?</a:t>
            </a:r>
          </a:p>
          <a:p>
            <a:pPr marL="0" lvl="1" indent="0"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lvl="1" indent="0">
              <a:defRPr/>
            </a:pPr>
            <a:r>
              <a:rPr lang="en-US" altLang="en-US" sz="2200" u="sng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A</a:t>
            </a: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: Payers </a:t>
            </a:r>
            <a:r>
              <a:rPr lang="en-US" altLang="en-US" sz="2200" dirty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should include all expenses that are part of a </a:t>
            </a:r>
            <a:r>
              <a:rPr lang="en-US" altLang="en-US" sz="2200" b="1" dirty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comprehensive medical policy</a:t>
            </a:r>
            <a:r>
              <a:rPr lang="en-US" altLang="en-US" sz="2200" dirty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, either as part of the base policy itself or an attached rider. </a:t>
            </a: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lvl="1" indent="0">
              <a:defRPr/>
            </a:pPr>
            <a:endParaRPr lang="en-US" altLang="en-US" sz="2200" dirty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lvl="1" indent="0"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Incurred </a:t>
            </a:r>
            <a:r>
              <a:rPr lang="en-US" altLang="en-US" sz="2200" dirty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and allowed claims should reflect all benefits that are covered by the premium that is paid so that the </a:t>
            </a:r>
            <a:r>
              <a:rPr lang="en-US" altLang="en-US" sz="2200" b="1" dirty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premiums and claims that are reported reflect consistent benefits</a:t>
            </a:r>
            <a:r>
              <a:rPr lang="en-US" altLang="en-US" sz="2200" dirty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. </a:t>
            </a:r>
          </a:p>
          <a:p>
            <a:pPr marL="914400" lvl="2" indent="0">
              <a:buFont typeface="Arial" charset="0"/>
              <a:buNone/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If </a:t>
            </a:r>
            <a:r>
              <a:rPr lang="en-US" altLang="en-US" sz="2200" dirty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the behavioral health, dental, or vision benefits are part of the comprehensive medical policy, either the base policy or attached as a rider, they should be included in the reported premium and claims amounts. </a:t>
            </a: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914400" lvl="2" indent="0">
              <a:buFont typeface="Arial" charset="0"/>
              <a:buNone/>
              <a:defRPr/>
            </a:pPr>
            <a:endParaRPr lang="en-US" altLang="en-US" sz="2200" dirty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If</a:t>
            </a:r>
            <a:r>
              <a:rPr lang="en-US" altLang="en-US" sz="2200" dirty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, however, the behavioral health, dental or vision benefits are sold entirely separately as standalone policies, then these would fall under the category of “other non-primary, non-medical business” and thus be excluded</a:t>
            </a: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.</a:t>
            </a:r>
            <a:endParaRPr lang="en-US" altLang="en-US" sz="2200" dirty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0925E29-38F4-40E9-B874-DFCBAA3B4FB3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9F1E172-3611-48A6-A240-1CBF1431A353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447800"/>
          <a:ext cx="8458199" cy="3692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2868"/>
                <a:gridCol w="1292228"/>
                <a:gridCol w="1107241"/>
                <a:gridCol w="1019264"/>
                <a:gridCol w="839999"/>
                <a:gridCol w="1190791"/>
                <a:gridCol w="141557"/>
                <a:gridCol w="1944251"/>
              </a:tblGrid>
              <a:tr h="90123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June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July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August</a:t>
                      </a:r>
                      <a:r>
                        <a:rPr lang="en-US" sz="1800" b="1" baseline="0" dirty="0" smtClean="0"/>
                        <a:t>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50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</a:rPr>
                        <a:t>Submissions</a:t>
                      </a:r>
                      <a:r>
                        <a:rPr lang="en-US" sz="1400" b="1" baseline="0" smtClean="0">
                          <a:solidFill>
                            <a:schemeClr val="tx1"/>
                          </a:solidFill>
                        </a:rPr>
                        <a:t> Due</a:t>
                      </a:r>
                    </a:p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(May 10</a:t>
                      </a:r>
                      <a:r>
                        <a:rPr lang="en-US" sz="1400" b="0" baseline="3000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50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Anomaly Identification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&amp; Resolution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Follow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-up for 2015 “3R” and MLR amounts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1231">
                <a:tc gridSpan="7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CHIA’s 2016 Annual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Report finalized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69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36450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2"/>
                </a:solidFill>
                <a:latin typeface="+mj-lt"/>
              </a:rPr>
              <a:t>Supplemental Reports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916362"/>
          </a:xfrm>
        </p:spPr>
        <p:txBody>
          <a:bodyPr/>
          <a:lstStyle/>
          <a:p>
            <a:pPr algn="l" defTabSz="914400">
              <a:buFont typeface="Arial" charset="0"/>
              <a:buChar char="•"/>
              <a:defRPr/>
            </a:pPr>
            <a:r>
              <a:rPr lang="en-US" sz="2200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Reminder: Payers will receive Supplemental Report requests shortly (as needed), to be returned in late May</a:t>
            </a:r>
          </a:p>
          <a:p>
            <a:pPr marL="0" indent="0" algn="l" defTabSz="914400">
              <a:defRPr/>
            </a:pPr>
            <a:endParaRPr lang="en-US" sz="2200" dirty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sz="2200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Supplemental Reports collect aggregate data on the portion of the Enrollment Trends population that cannot be reliably sourced from the MA APCD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A3A600F-CC05-4A12-9EFB-D320308F2C6A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17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085CC8A-AB01-4377-8147-15AE05DAD53E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371600"/>
          <a:ext cx="7848600" cy="32069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752600"/>
                <a:gridCol w="1524000"/>
                <a:gridCol w="1524000"/>
                <a:gridCol w="1524000"/>
              </a:tblGrid>
              <a:tr h="45668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Mar. 2016</a:t>
                      </a:r>
                      <a:endParaRPr lang="en-US" sz="1600" b="1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Apr. 2016</a:t>
                      </a:r>
                      <a:endParaRPr lang="en-US" sz="1600" b="1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May 2016</a:t>
                      </a:r>
                      <a:endParaRPr lang="en-US" sz="1600" b="1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June 2016</a:t>
                      </a:r>
                      <a:endParaRPr lang="en-US" sz="1600" b="1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July 2016</a:t>
                      </a:r>
                      <a:endParaRPr lang="en-US" sz="1600" b="1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9979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Work with individual payers to fix remaining </a:t>
                      </a:r>
                      <a:r>
                        <a:rPr lang="en-US" sz="1200" baseline="0" dirty="0" smtClean="0"/>
                        <a:t>reporting issues</a:t>
                      </a:r>
                      <a:r>
                        <a:rPr lang="en-US" sz="1200" dirty="0" smtClean="0"/>
                        <a:t>; validate new MA APCD fields for ongoing enrollment</a:t>
                      </a:r>
                      <a:r>
                        <a:rPr lang="en-US" sz="1200" baseline="0" dirty="0" smtClean="0"/>
                        <a:t> reporting</a:t>
                      </a:r>
                      <a:endParaRPr lang="en-US" sz="1200" dirty="0" smtClean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9979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March 2016 </a:t>
                      </a:r>
                    </a:p>
                    <a:p>
                      <a:pPr algn="ctr"/>
                      <a:r>
                        <a:rPr lang="en-US" sz="1200" dirty="0" smtClean="0"/>
                        <a:t>MA APCD </a:t>
                      </a:r>
                    </a:p>
                    <a:p>
                      <a:pPr algn="ctr"/>
                      <a:r>
                        <a:rPr lang="en-US" sz="1200" dirty="0" smtClean="0"/>
                        <a:t>file submissions</a:t>
                      </a:r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997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Supplemental reporting due (required </a:t>
                      </a:r>
                      <a:r>
                        <a:rPr lang="en-US" sz="1200" baseline="0" dirty="0" smtClean="0"/>
                        <a:t>payers)</a:t>
                      </a:r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11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Payer data verification</a:t>
                      </a:r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301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Reporting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3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Medical Expenditure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Trends</a:t>
            </a:r>
          </a:p>
        </p:txBody>
      </p:sp>
    </p:spTree>
    <p:extLst>
      <p:ext uri="{BB962C8B-B14F-4D97-AF65-F5344CB8AC3E}">
        <p14:creationId xmlns:p14="http://schemas.microsoft.com/office/powerpoint/2010/main" val="178501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MET Requests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EF45EFD-2820-46DF-9A9F-C0BC88717E50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8229600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Financial Control Totals</a:t>
            </a:r>
          </a:p>
          <a:p>
            <a:pPr marL="1085850" lvl="1" indent="-342900" eaLnBrk="1" hangingPunct="1">
              <a:lnSpc>
                <a:spcPts val="3000"/>
              </a:lnSpc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2000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Thank you for your responses. </a:t>
            </a:r>
          </a:p>
          <a:p>
            <a:pPr marL="1085850" lvl="1" indent="-342900" eaLnBrk="1" hangingPunct="1">
              <a:lnSpc>
                <a:spcPts val="3000"/>
              </a:lnSpc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2000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We are currently using the data that you reported to assess the accuracy and completeness of the medical claims reported to the MA APCD.</a:t>
            </a:r>
          </a:p>
          <a:p>
            <a:pPr algn="l" eaLnBrk="1" hangingPunct="1">
              <a:lnSpc>
                <a:spcPts val="3000"/>
              </a:lnSpc>
              <a:spcBef>
                <a:spcPct val="0"/>
              </a:spcBef>
              <a:buFontTx/>
              <a:buNone/>
              <a:defRPr/>
            </a:pPr>
            <a:endParaRPr lang="en-US" altLang="en-US" dirty="0" smtClean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Field Logic &amp; Data Verification</a:t>
            </a:r>
          </a:p>
          <a:p>
            <a:pPr lvl="1" eaLnBrk="1" hangingPunct="1">
              <a:lnSpc>
                <a:spcPts val="3000"/>
              </a:lnSpc>
              <a:spcBef>
                <a:spcPts val="600"/>
              </a:spcBef>
              <a:buFont typeface="Calibri" pitchFamily="34" charset="0"/>
              <a:buAutoNum type="arabicParenR"/>
              <a:defRPr/>
            </a:pPr>
            <a:r>
              <a:rPr lang="en-US" altLang="en-US" sz="2000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Verify the accuracy and completeness of aggregate and PMPM APCD medical claims data</a:t>
            </a:r>
          </a:p>
          <a:p>
            <a:pPr lvl="1" eaLnBrk="1" hangingPunct="1">
              <a:lnSpc>
                <a:spcPts val="3000"/>
              </a:lnSpc>
              <a:spcBef>
                <a:spcPts val="600"/>
              </a:spcBef>
              <a:buFont typeface="Calibri" pitchFamily="34" charset="0"/>
              <a:buAutoNum type="arabicParenR"/>
              <a:defRPr/>
            </a:pPr>
            <a:r>
              <a:rPr lang="en-US" altLang="en-US" sz="2000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Select which APCD MC fields should be used to calculate “core” medical expenditure values (payer- and patient-paid amounts) 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en-US" altLang="en-US" dirty="0" smtClean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1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Contact Information</a:t>
            </a:r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419600"/>
          </a:xfrm>
        </p:spPr>
        <p:txBody>
          <a:bodyPr/>
          <a:lstStyle/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Annual </a:t>
            </a:r>
            <a:r>
              <a:rPr lang="en-US" altLang="en-US" sz="1800" b="1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Premiums or Medical Expenditure Trends:</a:t>
            </a:r>
            <a:endParaRPr lang="en-US" altLang="en-US" sz="1800" b="1" dirty="0">
              <a:solidFill>
                <a:schemeClr val="tx2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liaison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and Kevin Meives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kevin.meives@state.ma.us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Enrollment Trends:</a:t>
            </a: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liaison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and Ashley Storms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/>
              </a:rPr>
              <a:t>ashley.storms@state.ma.us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885817-F7D0-4F2D-B6E5-96703F83AD94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69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May 10, 2016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June 14, 2016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 Data Request, Enrollment Trends and Medical Expenditure Trends 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APCD V5 Submission Guides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Upcoming File Submission Deadlines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GIC 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TME 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Version </a:t>
            </a:r>
            <a:r>
              <a:rPr lang="en-US" dirty="0" smtClean="0"/>
              <a:t>5.0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70857"/>
              </p:ext>
            </p:extLst>
          </p:nvPr>
        </p:nvGraphicFramePr>
        <p:xfrm>
          <a:off x="485415" y="1895492"/>
          <a:ext cx="7747360" cy="3475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449"/>
                <a:gridCol w="2576911"/>
              </a:tblGrid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Process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100">
                          <a:effectLst/>
                        </a:rPr>
                        <a:t>Timeline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Partners Propose Version 5 Updates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 2015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Proposals Shared/Discussed with Carriers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Draft Submission Guides published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January 2016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Guides Reviewed at Technical Advisory Group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Comment Period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Administrative Bulletin and Guides Adopted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February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Development/Testing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March/June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July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Version 5 Production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4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sz="3100" dirty="0" smtClean="0"/>
              <a:t>Upcoming File Submission Deadlines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Files - including any resubmissions - (through March 2016) for the next CHIA data release must be in and passed intake edits by 4/30/2016. This also coincides with the Risk Adjustment final settlement.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V5 submission guides go into effect in August for July 2016 data and any resubmissions back to October 2013.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Responses needed by April 29</a:t>
            </a:r>
            <a:r>
              <a:rPr lang="en-US" baseline="30000" dirty="0" smtClean="0"/>
              <a:t>th</a:t>
            </a:r>
            <a:r>
              <a:rPr lang="en-US" dirty="0" smtClean="0"/>
              <a:t> for the DOI membership reporting.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sz="3100" dirty="0" smtClean="0"/>
              <a:t>GIC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PV002 – Plan Provider ID: Same in APCD as </a:t>
            </a:r>
            <a:r>
              <a:rPr lang="en-US" dirty="0"/>
              <a:t>in </a:t>
            </a:r>
            <a:r>
              <a:rPr lang="en-US" dirty="0" smtClean="0"/>
              <a:t>GIC Clinical </a:t>
            </a:r>
            <a:r>
              <a:rPr lang="en-US" dirty="0"/>
              <a:t>Performance Improvement Initiative (CPII</a:t>
            </a:r>
            <a:r>
              <a:rPr lang="en-US" dirty="0" smtClean="0"/>
              <a:t>)?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TME/APM/RP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409918"/>
            <a:ext cx="8047037" cy="461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2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538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Annual Premiums Data Request, Enrollment Trends, and Medical Expenditure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April 12</a:t>
            </a:r>
            <a:r>
              <a:rPr lang="en-US" sz="1600" baseline="300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th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+mj-lt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266950" y="2795588"/>
            <a:ext cx="6400800" cy="11811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Senior Health System Policy Analyst</a:t>
            </a:r>
          </a:p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cs typeface="Times New Roman"/>
              </a:rPr>
              <a:t>Kevin Meives  |  </a:t>
            </a:r>
            <a:r>
              <a:rPr lang="en-US" sz="1600" i="1" dirty="0">
                <a:solidFill>
                  <a:schemeClr val="bg1">
                    <a:lumMod val="65000"/>
                  </a:schemeClr>
                </a:solidFill>
                <a:cs typeface="Times New Roman"/>
              </a:rPr>
              <a:t>Senior Health System Policy Analyst</a:t>
            </a:r>
            <a:endParaRPr lang="en-US" sz="1600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6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280005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7964</TotalTime>
  <Words>720</Words>
  <Application>Microsoft Office PowerPoint</Application>
  <PresentationFormat>On-screen Show (4:3)</PresentationFormat>
  <Paragraphs>177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FINALPowerPointTEMPLATE</vt:lpstr>
      <vt:lpstr>PowerPoint Presentation</vt:lpstr>
      <vt:lpstr>Agenda</vt:lpstr>
      <vt:lpstr>Housekeeping </vt:lpstr>
      <vt:lpstr>Intake Version 5.0</vt:lpstr>
      <vt:lpstr> Upcoming File Submission Deadlines</vt:lpstr>
      <vt:lpstr> GIC Reporting</vt:lpstr>
      <vt:lpstr>TME/APM/RP Reporting</vt:lpstr>
      <vt:lpstr>PowerPoint Presentation</vt:lpstr>
      <vt:lpstr>PowerPoint Presentation</vt:lpstr>
      <vt:lpstr>2016 Annual Premiums Data Request Update</vt:lpstr>
      <vt:lpstr>Behavioral Health, Dental, and Vision Claims</vt:lpstr>
      <vt:lpstr>Timeline</vt:lpstr>
      <vt:lpstr>PowerPoint Presentation</vt:lpstr>
      <vt:lpstr>Supplemental Reports</vt:lpstr>
      <vt:lpstr>Timeline</vt:lpstr>
      <vt:lpstr>PowerPoint Presentation</vt:lpstr>
      <vt:lpstr>MET Requests</vt:lpstr>
      <vt:lpstr>Contact Information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user</cp:lastModifiedBy>
  <cp:revision>542</cp:revision>
  <cp:lastPrinted>2016-04-12T15:08:57Z</cp:lastPrinted>
  <dcterms:created xsi:type="dcterms:W3CDTF">2014-02-09T20:57:02Z</dcterms:created>
  <dcterms:modified xsi:type="dcterms:W3CDTF">2016-04-12T15:11:34Z</dcterms:modified>
</cp:coreProperties>
</file>