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55" r:id="rId2"/>
    <p:sldMasterId id="2147483761" r:id="rId3"/>
    <p:sldMasterId id="2147483774" r:id="rId4"/>
    <p:sldMasterId id="2147483782" r:id="rId5"/>
  </p:sldMasterIdLst>
  <p:notesMasterIdLst>
    <p:notesMasterId r:id="rId26"/>
  </p:notesMasterIdLst>
  <p:handoutMasterIdLst>
    <p:handoutMasterId r:id="rId27"/>
  </p:handoutMasterIdLst>
  <p:sldIdLst>
    <p:sldId id="256" r:id="rId6"/>
    <p:sldId id="414" r:id="rId7"/>
    <p:sldId id="416" r:id="rId8"/>
    <p:sldId id="425" r:id="rId9"/>
    <p:sldId id="446" r:id="rId10"/>
    <p:sldId id="464" r:id="rId11"/>
    <p:sldId id="465" r:id="rId12"/>
    <p:sldId id="466" r:id="rId13"/>
    <p:sldId id="467" r:id="rId14"/>
    <p:sldId id="468" r:id="rId15"/>
    <p:sldId id="469" r:id="rId16"/>
    <p:sldId id="470" r:id="rId17"/>
    <p:sldId id="471" r:id="rId18"/>
    <p:sldId id="472" r:id="rId19"/>
    <p:sldId id="473" r:id="rId20"/>
    <p:sldId id="474" r:id="rId21"/>
    <p:sldId id="475" r:id="rId22"/>
    <p:sldId id="476" r:id="rId23"/>
    <p:sldId id="362" r:id="rId24"/>
    <p:sldId id="451" r:id="rId25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2460" y="-150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5/10/2016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5/10/2016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A974A67-9FD3-41A7-B2EC-5262BAFDEE25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31352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873F3B1-10E8-462E-B1EF-DCC8350B2411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848904E-C1D2-4C7F-8C62-3B5D2EF05751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2C95AB5-0542-4D34-BEE2-262A51E1B6A0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BA53650-82A6-4D6B-B4ED-F6A98CDBA320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54465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3CA043B-A4F6-4FFB-90AD-D8672EC3300A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8EC1C54-A430-4F5D-86C7-ABAEEBBDE893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sz="1200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>
                <a:solidFill>
                  <a:prstClr val="black"/>
                </a:solidFill>
              </a:rPr>
              <a:pPr/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683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B4767B7-7449-4D4C-923D-3A7B860F2915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54B9B0A-C998-4480-B50A-1352E6C1B53C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DD2EFBE-D4A0-45B8-9068-0BD8EDC65CBF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>
                <a:solidFill>
                  <a:prstClr val="white">
                    <a:lumMod val="50000"/>
                  </a:prstClr>
                </a:solidFill>
              </a:rPr>
              <a:t>Title  |  Name, Position Title  |  Date     </a:t>
            </a:r>
          </a:p>
          <a:p>
            <a:pPr>
              <a:defRPr/>
            </a:pP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869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274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B9E59-6806-4CAE-98AF-7D353777486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0904A-3CDE-4CDD-9DFD-3E6D8CB5418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830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69E2E-F5E7-44C4-8501-4F4BD9D5ABB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42DFC-1A4D-4AC1-8A7B-8995011C39F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327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3E8FB-9330-469A-9794-10C037C420C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5CC8-FE61-4F10-AB95-3D8F2D3A0F4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47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42052-C9D8-4C09-A797-CA7079E274D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A04A9-333D-44ED-A057-15085940AB5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5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F67A0-B7DB-43E2-9366-6C955827632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B742E-3A9A-46F8-8595-A61CE894F7C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5119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091C6-2DF5-4672-9726-D1D1C31F50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C92DE-B052-4944-99FC-07620AC9700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708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D8927-6108-496D-8A3E-FC48D067AF1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0F86F-D2CE-4C58-B896-82C75549844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7907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0D741-0DEE-40D7-9058-DD1920847F9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AF06E-A700-4318-B945-5245B6D27A4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033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942E8-FFBE-4985-B40C-9F51E732442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AA8F3-D833-46C1-8FA3-0B3727F36A0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4917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BAEDC-74A7-4A4C-A2C5-463DB9E77F6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59014-DBEB-4615-98DA-2FD0AB1FCC5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686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6DB08-E87E-4669-B39C-5ADE17DF8EF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7A84D-7E9A-4BC1-8A6B-4C0B968D554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9246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/>
            </a:lvl1pPr>
          </a:lstStyle>
          <a:p>
            <a:pPr algn="l"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Title  |  Name, Position Title  |  Date     </a:t>
            </a:r>
          </a:p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F9262-209B-4265-B166-C5ED080034D3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852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 defTabSz="914400">
              <a:defRPr/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F5B3E9C1-331F-42F8-9205-B90517F8A55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55158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 defTabSz="914400">
              <a:defRPr/>
            </a:lvl1pPr>
          </a:lstStyle>
          <a:p>
            <a:pPr>
              <a:defRPr/>
            </a:pPr>
            <a:r>
              <a:rPr lang="en-US"/>
              <a:t>Title  |  Name, Position Title  |  Date      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F1E4E273-415E-4BB7-8FC9-3E1376D4AFF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49966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9907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l" defTabSz="914400">
              <a:defRPr>
                <a:solidFill>
                  <a:prstClr val="white">
                    <a:lumMod val="50000"/>
                  </a:prstClr>
                </a:solidFill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 defTabSz="914400">
              <a:defRPr>
                <a:solidFill>
                  <a:srgbClr val="7F7F7F"/>
                </a:solidFill>
                <a:ea typeface="+mn-ea"/>
                <a:cs typeface="Arial" charset="0"/>
              </a:defRPr>
            </a:lvl1pPr>
          </a:lstStyle>
          <a:p>
            <a:pPr>
              <a:defRPr/>
            </a:pPr>
            <a:fld id="{F4B5ED08-9116-4D3C-93C5-80984176A33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83597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 defTabSz="914400">
              <a:defRPr>
                <a:solidFill>
                  <a:srgbClr val="7F7F7F"/>
                </a:solidFill>
                <a:ea typeface="+mn-ea"/>
                <a:cs typeface="Arial" charset="0"/>
              </a:defRPr>
            </a:lvl1pPr>
          </a:lstStyle>
          <a:p>
            <a:pPr>
              <a:defRPr/>
            </a:pPr>
            <a:fld id="{09C3F5DD-A0B3-4BD6-8747-35E422B5707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36796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l" defTabSz="914400"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 defTabSz="914400">
              <a:defRPr>
                <a:solidFill>
                  <a:srgbClr val="7F7F7F"/>
                </a:solidFill>
                <a:ea typeface="+mn-ea"/>
                <a:cs typeface="Arial" charset="0"/>
              </a:defRPr>
            </a:lvl1pPr>
          </a:lstStyle>
          <a:p>
            <a:pPr>
              <a:defRPr/>
            </a:pPr>
            <a:fld id="{0DE8F976-390B-46ED-9278-9037EE6DBF7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104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0" hangingPunct="0">
              <a:defRPr sz="2400">
                <a:solidFill>
                  <a:prstClr val="black"/>
                </a:solidFill>
                <a:latin typeface="+mn-lt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Title  |  Name, Position Title  |  Date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A3AA1F02-62D8-4A5C-B84A-63704D5E5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6318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98A92-D186-4350-8D10-27944CBE3CF3}" type="datetimeFigureOut">
              <a:rPr lang="en-US"/>
              <a:pPr>
                <a:defRPr/>
              </a:pPr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2BCA8-76C8-4BC2-970C-403192041A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736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0811-6EC2-46FA-AB20-129230CE652B}" type="datetimeFigureOut">
              <a:rPr lang="en-US"/>
              <a:pPr>
                <a:defRPr/>
              </a:pPr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6BC46-C732-4A40-8756-1B4F6A05BB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3355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7DCAD-76F2-4662-9C1B-8CBDA1B929FE}" type="datetimeFigureOut">
              <a:rPr lang="en-US"/>
              <a:pPr>
                <a:defRPr/>
              </a:pPr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2B46B-D030-41EE-A2FC-D24F7FBF2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444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FC36A-59E4-4C45-92F6-4CFF1BC96454}" type="datetimeFigureOut">
              <a:rPr lang="en-US"/>
              <a:pPr>
                <a:defRPr/>
              </a:pPr>
              <a:t>5/10/2016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43190-2225-4276-AEEE-36B27A06D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0766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47259-B600-4AF7-9358-6930FD9297C9}" type="datetimeFigureOut">
              <a:rPr lang="en-US"/>
              <a:pPr>
                <a:defRPr/>
              </a:pPr>
              <a:t>5/10/2016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570A2-D15E-46E8-98B4-C6DB3BFCB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353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098C8-5052-4ED1-BB9D-274461E6DA74}" type="datetimeFigureOut">
              <a:rPr lang="en-US"/>
              <a:pPr>
                <a:defRPr/>
              </a:pPr>
              <a:t>5/10/2016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7C2CA-B8F6-430B-933F-6CCD04A6C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4150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5B7BC-EB86-43B1-8F8D-E48469BDF04E}" type="datetimeFigureOut">
              <a:rPr lang="en-US"/>
              <a:pPr>
                <a:defRPr/>
              </a:pPr>
              <a:t>5/10/2016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701F4-B62F-41C4-B952-42DCF8CC7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3142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E8398-8FB6-4162-B9ED-784016FF8407}" type="datetimeFigureOut">
              <a:rPr lang="en-US"/>
              <a:pPr>
                <a:defRPr/>
              </a:pPr>
              <a:t>5/10/2016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A3CD5-179E-421C-A320-E5DF7EA999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2461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07B66-AFE7-4F84-B34D-6731A2D71507}" type="datetimeFigureOut">
              <a:rPr lang="en-US"/>
              <a:pPr>
                <a:defRPr/>
              </a:pPr>
              <a:t>5/10/2016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EA912-BF70-41E2-855D-90C06DE8D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2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069A3-30E3-413B-B6A8-49172D9BFFE7}" type="datetimeFigureOut">
              <a:rPr lang="en-US"/>
              <a:pPr>
                <a:defRPr/>
              </a:pPr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97C3B-17BF-42F4-813B-F3225BD7E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2427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2A382-1A72-49B3-B267-8D14C904CE56}" type="datetimeFigureOut">
              <a:rPr lang="en-US"/>
              <a:pPr>
                <a:defRPr/>
              </a:pPr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50DD7-DF3A-460D-8D8B-F6FD76631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6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185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 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2540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17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9" Type="http://schemas.openxmlformats.org/officeDocument/2006/relationships/image" Target="../media/image4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442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EF98F4F0-E43D-474D-8719-04703B23AEFA}" type="datetimeFigureOut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5/10/2016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D84D2A3C-F96E-4918-9930-60C9A94C5C2F}" type="slidenum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0285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bottomborderfinal-04.t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00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 eaLnBrk="1" hangingPunct="1">
              <a:defRPr sz="100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89BBCD5F-343F-4CB4-8F6D-909145F1D6C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2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E32E870F-BBF4-4DFC-9FAB-FA6012E870FE}" type="datetimeFigureOut">
              <a:rPr lang="en-US">
                <a:ea typeface="+mn-ea"/>
              </a:rPr>
              <a:pPr defTabSz="914400">
                <a:defRPr/>
              </a:pPr>
              <a:t>5/10/2016</a:t>
            </a:fld>
            <a:endParaRPr lang="en-US"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B81FFF73-682B-4B79-A88F-FB0E153DC520}" type="slidenum">
              <a:rPr lang="en-US">
                <a:ea typeface="+mn-ea"/>
              </a:rPr>
              <a:pPr defTabSz="914400">
                <a:defRPr/>
              </a:pPr>
              <a:t>‹#›</a:t>
            </a:fld>
            <a:endParaRPr lang="en-US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6492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ma-apcd-and-case-mix-user-workgroup-information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kevin.meives@state.ma.u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4.xml"/><Relationship Id="rId4" Type="http://schemas.openxmlformats.org/officeDocument/2006/relationships/hyperlink" Target="mailto:ashley.storms@state.ma.us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assets/docs/g/chia-ab/16-04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information-for-data-submitters-premiums-data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Relationship Id="rId4" Type="http://schemas.openxmlformats.org/officeDocument/2006/relationships/hyperlink" Target="mailto:dianna.welch@oliverwyman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May 10, 2016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</a:rPr>
              <a:t>Timeline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9CBEFCE-D984-4AE1-A590-1DCE95F63571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447800"/>
          <a:ext cx="8458199" cy="36925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2868"/>
                <a:gridCol w="1292228"/>
                <a:gridCol w="1107241"/>
                <a:gridCol w="1019264"/>
                <a:gridCol w="839999"/>
                <a:gridCol w="1190791"/>
                <a:gridCol w="141557"/>
                <a:gridCol w="1944251"/>
              </a:tblGrid>
              <a:tr h="90123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May 2016</a:t>
                      </a:r>
                      <a:endParaRPr lang="en-US" sz="1800" b="1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June 2016</a:t>
                      </a:r>
                      <a:endParaRPr lang="en-US" sz="1800" b="1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July 2016</a:t>
                      </a:r>
                      <a:endParaRPr lang="en-US" sz="1800" b="1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August</a:t>
                      </a:r>
                      <a:r>
                        <a:rPr lang="en-US" sz="1800" b="1" baseline="0" dirty="0" smtClean="0"/>
                        <a:t> 2016</a:t>
                      </a:r>
                      <a:endParaRPr lang="en-US" sz="1800" b="1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91455" marR="91455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4503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Submissions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Due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(May 17</a:t>
                      </a:r>
                      <a:r>
                        <a:rPr lang="en-US" sz="1400" b="0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450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Anomaly Identification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&amp; Resolution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8" marR="91468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Follow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-up for 2015 “3R” and MLR amounts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01231">
                <a:tc gridSpan="7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5" marR="91455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CHIA’s 2016 Annual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Report finalized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51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Enrollment Trends</a:t>
            </a:r>
          </a:p>
        </p:txBody>
      </p:sp>
    </p:spTree>
    <p:extLst>
      <p:ext uri="{BB962C8B-B14F-4D97-AF65-F5344CB8AC3E}">
        <p14:creationId xmlns:p14="http://schemas.microsoft.com/office/powerpoint/2010/main" val="83849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chemeClr val="tx2"/>
                </a:solidFill>
                <a:latin typeface="+mj-lt"/>
              </a:rPr>
              <a:t>MA APCD User Workgroup Meetings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039100" cy="3916363"/>
          </a:xfrm>
        </p:spPr>
        <p:txBody>
          <a:bodyPr>
            <a:normAutofit fontScale="92500" lnSpcReduction="20000"/>
          </a:bodyPr>
          <a:lstStyle/>
          <a:p>
            <a:pPr algn="l" defTabSz="914400">
              <a:buFont typeface="Arial" charset="0"/>
              <a:buChar char="•"/>
              <a:defRPr/>
            </a:pPr>
            <a:r>
              <a:rPr lang="en-US" sz="2200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There was a brief presentation on Enrollment Trends data verification during the MA APCD User Workgroup meeting on April 26</a:t>
            </a:r>
            <a:r>
              <a:rPr lang="en-US" sz="2200" baseline="30000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th</a:t>
            </a:r>
            <a:r>
              <a:rPr lang="en-US" sz="2200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.</a:t>
            </a:r>
          </a:p>
          <a:p>
            <a:pPr marL="0" indent="0" algn="l" defTabSz="914400">
              <a:defRPr/>
            </a:pPr>
            <a:endParaRPr lang="en-US" sz="2200" dirty="0" smtClean="0">
              <a:solidFill>
                <a:srgbClr val="1F497D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algn="l" defTabSz="914400">
              <a:buFont typeface="Arial" charset="0"/>
              <a:buChar char="•"/>
              <a:defRPr/>
            </a:pPr>
            <a:r>
              <a:rPr lang="en-US" sz="2200" dirty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These webinar workgroups bring together users of CHIA’s APCD and Case Mix data with CHIA’s in-house experts to discuss analytical techniques, issues with the data, and quality of the data. </a:t>
            </a:r>
            <a:endParaRPr lang="en-US" sz="2200" dirty="0" smtClean="0">
              <a:solidFill>
                <a:srgbClr val="1F497D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>
              <a:defRPr/>
            </a:pPr>
            <a:endParaRPr lang="en-US" sz="2200" dirty="0" smtClean="0">
              <a:solidFill>
                <a:srgbClr val="1F497D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algn="l" defTabSz="914400">
              <a:buFont typeface="Arial" charset="0"/>
              <a:buChar char="•"/>
              <a:defRPr/>
            </a:pPr>
            <a:r>
              <a:rPr lang="en-US" sz="2200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Next meeting: June 28, 2016</a:t>
            </a:r>
          </a:p>
          <a:p>
            <a:pPr algn="l" defTabSz="914400">
              <a:buFont typeface="Arial" charset="0"/>
              <a:buChar char="•"/>
              <a:defRPr/>
            </a:pPr>
            <a:endParaRPr lang="en-US" sz="2200" dirty="0">
              <a:solidFill>
                <a:srgbClr val="1F497D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algn="l" defTabSz="914400">
              <a:buFont typeface="Arial" charset="0"/>
              <a:buChar char="•"/>
              <a:defRPr/>
            </a:pPr>
            <a:r>
              <a:rPr lang="en-US" sz="2200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More information available on </a:t>
            </a:r>
            <a:r>
              <a:rPr lang="en-US" sz="2200" dirty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CHIA’s website: </a:t>
            </a:r>
            <a:r>
              <a:rPr lang="en-US" sz="2200" dirty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3"/>
              </a:rPr>
              <a:t>http://www.chiamass.gov/ma-apcd-and-case-mix-user-workgroup-information</a:t>
            </a:r>
            <a:r>
              <a:rPr lang="en-US" sz="2200" dirty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/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4DC4C86-E873-433D-B43B-8864C756C5E7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09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chemeClr val="tx2"/>
                </a:solidFill>
                <a:latin typeface="+mj-lt"/>
              </a:rPr>
              <a:t>Supplemental Reports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039100" cy="3916363"/>
          </a:xfrm>
        </p:spPr>
        <p:txBody>
          <a:bodyPr/>
          <a:lstStyle/>
          <a:p>
            <a:pPr algn="l" defTabSz="914400">
              <a:buFont typeface="Arial" charset="0"/>
              <a:buChar char="•"/>
              <a:defRPr/>
            </a:pP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Supplemental </a:t>
            </a:r>
            <a:r>
              <a:rPr lang="en-US" dirty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Reports collect aggregate data on the portion of the Enrollment Trends population that cannot be reliably sourced from the MA </a:t>
            </a: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APCD. These are solicited from payers on an as-needed basis, depending on data quality and availability.</a:t>
            </a:r>
          </a:p>
          <a:p>
            <a:pPr marL="0" indent="0" algn="l" defTabSz="914400">
              <a:defRPr/>
            </a:pPr>
            <a:endParaRPr lang="en-US" dirty="0" smtClean="0">
              <a:solidFill>
                <a:srgbClr val="1F497D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algn="l" defTabSz="914400">
              <a:buFont typeface="Arial" charset="0"/>
              <a:buChar char="•"/>
              <a:defRPr/>
            </a:pP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Requests were sent to payers on April 29</a:t>
            </a:r>
            <a:r>
              <a:rPr lang="en-US" baseline="30000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th</a:t>
            </a: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.</a:t>
            </a:r>
          </a:p>
          <a:p>
            <a:pPr marL="0" indent="0" algn="l" defTabSz="914400">
              <a:defRPr/>
            </a:pPr>
            <a:endParaRPr lang="en-US" dirty="0" smtClean="0">
              <a:solidFill>
                <a:srgbClr val="1F497D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algn="l" defTabSz="914400">
              <a:buFont typeface="Arial" charset="0"/>
              <a:buChar char="•"/>
              <a:defRPr/>
            </a:pP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If you received a Supplemental Report workbook, please complete and return to your CHIA liaison by </a:t>
            </a:r>
            <a:r>
              <a:rPr lang="en-US" b="1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Wednesday, May 25</a:t>
            </a:r>
            <a:r>
              <a:rPr lang="en-US" b="1" baseline="30000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th</a:t>
            </a:r>
            <a:r>
              <a:rPr lang="en-US" b="1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.</a:t>
            </a:r>
            <a:endParaRPr lang="en-US" dirty="0">
              <a:solidFill>
                <a:srgbClr val="1F497D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BCC9433-F132-4823-984C-E8F37E4245B3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3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chemeClr val="tx2"/>
                </a:solidFill>
                <a:latin typeface="+mj-lt"/>
              </a:rPr>
              <a:t>APCD Data Verification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039100" cy="3916363"/>
          </a:xfrm>
        </p:spPr>
        <p:txBody>
          <a:bodyPr/>
          <a:lstStyle/>
          <a:p>
            <a:pPr algn="l" defTabSz="914400">
              <a:buFont typeface="Arial" charset="0"/>
              <a:buChar char="•"/>
              <a:defRPr/>
            </a:pP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July 2016 Enrollment Trends report will include data from </a:t>
            </a:r>
            <a:r>
              <a:rPr lang="en-US" b="1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September 2015 </a:t>
            </a: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(already verified),</a:t>
            </a:r>
            <a:r>
              <a:rPr lang="en-US" b="1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December 2015</a:t>
            </a: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, and </a:t>
            </a:r>
            <a:r>
              <a:rPr lang="en-US" b="1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March 2016</a:t>
            </a: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Member Eligibility files.</a:t>
            </a:r>
          </a:p>
          <a:p>
            <a:pPr marL="0" indent="0" algn="l" defTabSz="914400">
              <a:defRPr/>
            </a:pPr>
            <a:endParaRPr lang="en-US" dirty="0" smtClean="0">
              <a:solidFill>
                <a:srgbClr val="1F497D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algn="l" defTabSz="914400">
              <a:buFont typeface="Arial" charset="0"/>
              <a:buChar char="•"/>
              <a:defRPr/>
            </a:pP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As always, payers will have the opportunity to </a:t>
            </a: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review </a:t>
            </a: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APCD-based enrollment counts prior to publication.</a:t>
            </a:r>
          </a:p>
          <a:p>
            <a:pPr marL="0" indent="0" algn="l" defTabSz="914400">
              <a:defRPr/>
            </a:pPr>
            <a:endParaRPr lang="en-US" dirty="0" smtClean="0">
              <a:solidFill>
                <a:srgbClr val="1F497D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algn="l" defTabSz="914400">
              <a:buFont typeface="Arial" charset="0"/>
              <a:buChar char="•"/>
              <a:defRPr/>
            </a:pP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Enrollment Trends aggregate APCD data (pivot tables and “flat file”) will be shared with payers in early June; the deadline for verifying enrollment counts will be </a:t>
            </a:r>
            <a:r>
              <a:rPr lang="en-US" b="1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Friday,</a:t>
            </a: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lang="en-US" b="1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July 8</a:t>
            </a:r>
            <a:r>
              <a:rPr lang="en-US" b="1" baseline="30000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th</a:t>
            </a: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.</a:t>
            </a:r>
            <a:endParaRPr lang="en-US" dirty="0">
              <a:solidFill>
                <a:srgbClr val="1F497D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39112E4-51FC-4E87-9DC8-8D5B9F5152D8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57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</a:rPr>
              <a:t>Timeline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33E8905-CEB5-4C93-9B21-C77B22A407DE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1371600"/>
          <a:ext cx="7848600" cy="32067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752600"/>
                <a:gridCol w="1524000"/>
                <a:gridCol w="1524000"/>
                <a:gridCol w="1524000"/>
              </a:tblGrid>
              <a:tr h="45663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Mar. 2016</a:t>
                      </a:r>
                      <a:endParaRPr lang="en-US" sz="1600" b="1" dirty="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Apr. 2016</a:t>
                      </a:r>
                      <a:endParaRPr lang="en-US" sz="1600" b="1" dirty="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May 2016</a:t>
                      </a:r>
                      <a:endParaRPr lang="en-US" sz="1600" b="1" dirty="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June 2016</a:t>
                      </a:r>
                      <a:endParaRPr lang="en-US" sz="1600" b="1" dirty="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July 2016</a:t>
                      </a:r>
                      <a:endParaRPr lang="en-US" sz="1600" b="1" dirty="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04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Work with individual payers to fix remaining </a:t>
                      </a:r>
                      <a:r>
                        <a:rPr lang="en-US" sz="1200" baseline="0" dirty="0" smtClean="0"/>
                        <a:t>reporting issues</a:t>
                      </a:r>
                      <a:r>
                        <a:rPr lang="en-US" sz="1200" dirty="0" smtClean="0"/>
                        <a:t>; validate new MA APCD fields for ongoing enrollment</a:t>
                      </a:r>
                      <a:r>
                        <a:rPr lang="en-US" sz="1200" baseline="0" dirty="0" smtClean="0"/>
                        <a:t> reporting</a:t>
                      </a:r>
                      <a:endParaRPr lang="en-US" sz="1200" dirty="0" smtClean="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04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March 2016 </a:t>
                      </a:r>
                    </a:p>
                    <a:p>
                      <a:pPr algn="ctr"/>
                      <a:r>
                        <a:rPr lang="en-US" sz="1200" dirty="0" smtClean="0"/>
                        <a:t>MA APCD </a:t>
                      </a:r>
                    </a:p>
                    <a:p>
                      <a:pPr algn="ctr"/>
                      <a:r>
                        <a:rPr lang="en-US" sz="1200" dirty="0" smtClean="0"/>
                        <a:t>file submissions</a:t>
                      </a:r>
                      <a:endParaRPr lang="en-US" sz="1200" dirty="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04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Supplemental reporting due (requested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payers)</a:t>
                      </a:r>
                      <a:endParaRPr lang="en-US" sz="1200" dirty="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7128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Payer  APCD data verification</a:t>
                      </a:r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2976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Reporting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45688" marB="456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07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Medical Expenditure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Trends</a:t>
            </a:r>
          </a:p>
        </p:txBody>
      </p:sp>
    </p:spTree>
    <p:extLst>
      <p:ext uri="{BB962C8B-B14F-4D97-AF65-F5344CB8AC3E}">
        <p14:creationId xmlns:p14="http://schemas.microsoft.com/office/powerpoint/2010/main" val="123243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</a:rPr>
              <a:t>MET Requests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42FCFE9-8ED1-446B-ABDF-7AA05E041EF0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556" name="TextBox 7"/>
          <p:cNvSpPr txBox="1">
            <a:spLocks noChangeArrowheads="1"/>
          </p:cNvSpPr>
          <p:nvPr/>
        </p:nvSpPr>
        <p:spPr bwMode="auto">
          <a:xfrm>
            <a:off x="381000" y="1447800"/>
            <a:ext cx="8229600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marL="342900" indent="-342900" algn="l" defTabSz="914400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1" dirty="0" smtClean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Thank you </a:t>
            </a:r>
            <a:r>
              <a:rPr lang="en-US" altLang="en-US" dirty="0" smtClean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for your work in completing the </a:t>
            </a:r>
            <a:r>
              <a:rPr lang="en-US" altLang="en-US" u="sng" dirty="0" smtClean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Financial Control Total </a:t>
            </a:r>
            <a:r>
              <a:rPr lang="en-US" altLang="en-US" dirty="0" smtClean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and </a:t>
            </a:r>
            <a:r>
              <a:rPr lang="en-US" altLang="en-US" u="sng" dirty="0" smtClean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Field Logic / Data Verification</a:t>
            </a:r>
            <a:r>
              <a:rPr lang="en-US" altLang="en-US" dirty="0" smtClean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 requests</a:t>
            </a:r>
            <a:endParaRPr lang="en-US" altLang="en-US" dirty="0">
              <a:solidFill>
                <a:srgbClr val="1F497D"/>
              </a:solidFill>
              <a:latin typeface="Helvetica" pitchFamily="34" charset="0"/>
              <a:cs typeface="Helvetica" pitchFamily="34" charset="0"/>
            </a:endParaRPr>
          </a:p>
          <a:p>
            <a:pPr marL="342900" indent="-342900" algn="l" defTabSz="914400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en-US" b="1" dirty="0" smtClean="0">
              <a:solidFill>
                <a:srgbClr val="1F497D"/>
              </a:solidFill>
              <a:latin typeface="Helvetica" pitchFamily="34" charset="0"/>
              <a:cs typeface="Helvetica" pitchFamily="34" charset="0"/>
            </a:endParaRPr>
          </a:p>
          <a:p>
            <a:pPr marL="342900" indent="-342900" algn="l" defTabSz="914400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rgbClr val="1F497D"/>
                </a:solidFill>
                <a:latin typeface="Helvetica" pitchFamily="34" charset="0"/>
                <a:cs typeface="Helvetica" pitchFamily="34" charset="0"/>
              </a:rPr>
              <a:t>We are currently using the data that you reported to assess the accuracy and completeness of the medical claims reported to the MA APCD</a:t>
            </a:r>
          </a:p>
          <a:p>
            <a:pPr marL="342900" indent="-342900" algn="l" defTabSz="914400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en-US" dirty="0">
              <a:solidFill>
                <a:srgbClr val="1F497D"/>
              </a:solidFill>
              <a:latin typeface="Helvetica" pitchFamily="34" charset="0"/>
              <a:cs typeface="Helvetica" pitchFamily="34" charset="0"/>
            </a:endParaRPr>
          </a:p>
          <a:p>
            <a:pPr algn="l" defTabSz="914400" eaLnBrk="1" hangingPunct="1">
              <a:lnSpc>
                <a:spcPts val="3000"/>
              </a:lnSpc>
              <a:spcBef>
                <a:spcPct val="0"/>
              </a:spcBef>
              <a:defRPr/>
            </a:pPr>
            <a:endParaRPr lang="en-US" altLang="en-US" dirty="0" smtClean="0">
              <a:solidFill>
                <a:srgbClr val="1F497D"/>
              </a:solidFill>
              <a:latin typeface="Helvetica" pitchFamily="34" charset="0"/>
              <a:cs typeface="Helvetica" pitchFamily="34" charset="0"/>
            </a:endParaRPr>
          </a:p>
          <a:p>
            <a:pPr algn="l" defTabSz="914400" eaLnBrk="1" hangingPunct="1">
              <a:lnSpc>
                <a:spcPts val="3000"/>
              </a:lnSpc>
              <a:spcBef>
                <a:spcPct val="0"/>
              </a:spcBef>
              <a:buFontTx/>
              <a:buNone/>
              <a:defRPr/>
            </a:pPr>
            <a:endParaRPr lang="en-US" altLang="en-US" dirty="0" smtClean="0">
              <a:solidFill>
                <a:srgbClr val="1F497D"/>
              </a:solidFill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2"/>
                </a:solidFill>
                <a:latin typeface="+mj-lt"/>
              </a:rPr>
              <a:t>Contact Information</a:t>
            </a:r>
          </a:p>
        </p:txBody>
      </p:sp>
      <p:sp>
        <p:nvSpPr>
          <p:cNvPr id="24579" name="Content Placeholder 1"/>
          <p:cNvSpPr>
            <a:spLocks noGrp="1"/>
          </p:cNvSpPr>
          <p:nvPr>
            <p:ph idx="1"/>
          </p:nvPr>
        </p:nvSpPr>
        <p:spPr>
          <a:xfrm>
            <a:off x="449263" y="1524000"/>
            <a:ext cx="8039100" cy="4419600"/>
          </a:xfrm>
        </p:spPr>
        <p:txBody>
          <a:bodyPr/>
          <a:lstStyle/>
          <a:p>
            <a:pPr marL="0" indent="0" algn="l" defTabSz="914400" eaLnBrk="1" hangingPunct="1">
              <a:spcBef>
                <a:spcPct val="0"/>
              </a:spcBef>
              <a:defRPr/>
            </a:pPr>
            <a:r>
              <a:rPr lang="en-US" altLang="en-US" sz="1800" b="1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For questions about Annual </a:t>
            </a:r>
            <a:r>
              <a:rPr lang="en-US" altLang="en-US" sz="1800" b="1" dirty="0" smtClean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Premiums or Medical Expenditure Trends:</a:t>
            </a:r>
            <a:endParaRPr lang="en-US" altLang="en-US" sz="1800" b="1" dirty="0">
              <a:solidFill>
                <a:schemeClr val="tx2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Contact</a:t>
            </a:r>
            <a:r>
              <a:rPr lang="en-US" altLang="en-US" sz="1800" i="1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your </a:t>
            </a:r>
            <a:r>
              <a:rPr lang="en-US" altLang="en-US" sz="1800" u="sng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CHIA liaison </a:t>
            </a: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and Kevin Meives at </a:t>
            </a:r>
            <a:r>
              <a:rPr lang="en-US" altLang="en-US" sz="1800" dirty="0">
                <a:solidFill>
                  <a:prstClr val="black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3"/>
              </a:rPr>
              <a:t>kevin.meives@state.ma.us</a:t>
            </a:r>
            <a:endParaRPr lang="en-US" altLang="en-US" sz="1800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endParaRPr lang="en-US" altLang="en-US" sz="1800" b="1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endParaRPr lang="en-US" altLang="en-US" sz="1800" b="1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r>
              <a:rPr lang="en-US" altLang="en-US" sz="1800" b="1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For questions about Enrollment Trends:</a:t>
            </a: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Contact</a:t>
            </a:r>
            <a:r>
              <a:rPr lang="en-US" altLang="en-US" sz="1800" i="1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your </a:t>
            </a:r>
            <a:r>
              <a:rPr lang="en-US" altLang="en-US" sz="1800" u="sng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CHIA liaison </a:t>
            </a: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and Ashley Storms at </a:t>
            </a:r>
            <a:r>
              <a:rPr lang="en-US" altLang="en-US" sz="1800" dirty="0">
                <a:solidFill>
                  <a:prstClr val="black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4"/>
              </a:rPr>
              <a:t>ashley.storms@state.ma.us</a:t>
            </a:r>
            <a:endParaRPr lang="en-US" altLang="en-US" sz="1800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endParaRPr lang="en-US" altLang="en-US" sz="1800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endParaRPr lang="en-US" altLang="en-US" sz="1800" b="1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F5BFDC3-B9F4-4F12-A217-3FE0BB375A4E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91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June 14, 2016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July 12, 2016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Housekeeping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TME/APM/RP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Annual Premiums Data Request, Enrollment Trends and Medical </a:t>
            </a:r>
            <a:r>
              <a:rPr lang="en-US" dirty="0" smtClean="0"/>
              <a:t>Expenditure Trends </a:t>
            </a:r>
            <a:r>
              <a:rPr lang="en-US" dirty="0" smtClean="0"/>
              <a:t>Updates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Wrap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Housekeeping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APCD V5 Submission Guides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File </a:t>
            </a:r>
            <a:r>
              <a:rPr lang="en-US" dirty="0" smtClean="0"/>
              <a:t>Submission Deadlines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21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Intake Version </a:t>
            </a:r>
            <a:r>
              <a:rPr lang="en-US" dirty="0" smtClean="0"/>
              <a:t>5.0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970857"/>
              </p:ext>
            </p:extLst>
          </p:nvPr>
        </p:nvGraphicFramePr>
        <p:xfrm>
          <a:off x="485415" y="1895492"/>
          <a:ext cx="7747360" cy="3475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0449"/>
                <a:gridCol w="2576911"/>
              </a:tblGrid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 APCD Intake Process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100">
                          <a:effectLst/>
                        </a:rPr>
                        <a:t>Timeline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Data Partners Propose Version 5 Updates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November 2015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Proposals Shared/Discussed with Carriers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December 2015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Draft Submission Guides published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January 2016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Guides Reviewed at Technical Advisory Group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January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Carrier Comment Period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January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Administrative Bulletin and Guides Adopted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February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Development/Testing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March/June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Carrier Testing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July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 APCD Intake Version 5 Production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August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94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	</a:t>
            </a:r>
            <a:r>
              <a:rPr lang="en-US" sz="3100" dirty="0" smtClean="0"/>
              <a:t>File </a:t>
            </a:r>
            <a:r>
              <a:rPr lang="en-US" sz="3100" dirty="0" smtClean="0"/>
              <a:t>Submission Deadlines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Thank you </a:t>
            </a:r>
            <a:r>
              <a:rPr lang="en-US" dirty="0" smtClean="0"/>
              <a:t>for getting your files in </a:t>
            </a:r>
            <a:r>
              <a:rPr lang="en-US" dirty="0" smtClean="0"/>
              <a:t>(through </a:t>
            </a:r>
            <a:r>
              <a:rPr lang="en-US" dirty="0" smtClean="0"/>
              <a:t>March 2016) for the next CHIA data release </a:t>
            </a:r>
            <a:r>
              <a:rPr lang="en-US" dirty="0" smtClean="0"/>
              <a:t>and Risk </a:t>
            </a:r>
            <a:r>
              <a:rPr lang="en-US" dirty="0" smtClean="0"/>
              <a:t>Adjustment final settlement.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V5 submission guides go into effect in August for July 2016 data and any resubmissions back to October 2013.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DOI </a:t>
            </a:r>
            <a:r>
              <a:rPr lang="en-US" dirty="0" smtClean="0"/>
              <a:t>membership </a:t>
            </a:r>
            <a:r>
              <a:rPr lang="en-US" dirty="0" smtClean="0"/>
              <a:t>reporting feedback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66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9280167"/>
              </p:ext>
            </p:extLst>
          </p:nvPr>
        </p:nvGraphicFramePr>
        <p:xfrm>
          <a:off x="449263" y="874714"/>
          <a:ext cx="8039100" cy="4573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016"/>
                <a:gridCol w="4514850"/>
                <a:gridCol w="2071234"/>
              </a:tblGrid>
              <a:tr h="39827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File Type</a:t>
                      </a:r>
                      <a:endParaRPr lang="en-US" sz="1800" dirty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File</a:t>
                      </a:r>
                      <a:endParaRPr lang="en-US" sz="1800" dirty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Deadline</a:t>
                      </a:r>
                      <a:endParaRPr lang="en-US" sz="1800" dirty="0"/>
                    </a:p>
                  </a:txBody>
                  <a:tcPr marT="45701" marB="45701"/>
                </a:tc>
              </a:tr>
              <a:tr h="398270">
                <a:tc rowSpan="3">
                  <a:txBody>
                    <a:bodyPr/>
                    <a:lstStyle/>
                    <a:p>
                      <a:r>
                        <a:rPr lang="en-US" sz="1800" dirty="0" smtClean="0"/>
                        <a:t>TME</a:t>
                      </a:r>
                      <a:endParaRPr lang="en-US" sz="1800" dirty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i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CY 2014 Final TME - ZIP</a:t>
                      </a:r>
                      <a:r>
                        <a:rPr lang="en-US" sz="1800" i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code</a:t>
                      </a:r>
                      <a:r>
                        <a:rPr lang="en-US" sz="1800" i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records</a:t>
                      </a:r>
                      <a:endParaRPr lang="en-US" sz="1800" i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i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May 2, 2016</a:t>
                      </a:r>
                      <a:endParaRPr lang="en-US" sz="1800" i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01" marB="45701"/>
                </a:tc>
              </a:tr>
              <a:tr h="398270">
                <a:tc vMerge="1">
                  <a:txBody>
                    <a:bodyPr/>
                    <a:lstStyle/>
                    <a:p>
                      <a:endParaRPr lang="en-US" sz="1800" dirty="0" smtClean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CY 2015 Preliminary TME (+ IBNR factors) - ZIP</a:t>
                      </a:r>
                      <a:r>
                        <a:rPr lang="en-US" sz="1800" i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code</a:t>
                      </a:r>
                      <a:r>
                        <a:rPr lang="en-US" sz="1800" i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records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i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May 2, 2016</a:t>
                      </a:r>
                      <a:endParaRPr lang="en-US" sz="1800" i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01" marB="45701"/>
                </a:tc>
              </a:tr>
              <a:tr h="398270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Physician</a:t>
                      </a:r>
                      <a:r>
                        <a:rPr lang="en-US" sz="1800" baseline="0" dirty="0" smtClean="0"/>
                        <a:t> Group TME for both years</a:t>
                      </a:r>
                      <a:endParaRPr lang="en-US" sz="1800" dirty="0" smtClean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May 16,</a:t>
                      </a:r>
                      <a:r>
                        <a:rPr lang="en-US" sz="1800" baseline="0" dirty="0" smtClean="0"/>
                        <a:t> 2016</a:t>
                      </a:r>
                      <a:endParaRPr lang="en-US" sz="1800" dirty="0"/>
                    </a:p>
                  </a:txBody>
                  <a:tcPr marT="45701" marB="45701"/>
                </a:tc>
              </a:tr>
              <a:tr h="398270">
                <a:tc rowSpan="3">
                  <a:txBody>
                    <a:bodyPr/>
                    <a:lstStyle/>
                    <a:p>
                      <a:r>
                        <a:rPr lang="en-US" sz="1800" baseline="0" dirty="0" smtClean="0"/>
                        <a:t>APM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CY 2015 Preliminary APM</a:t>
                      </a:r>
                      <a:r>
                        <a:rPr lang="en-US" sz="1800" baseline="0" dirty="0" smtClean="0"/>
                        <a:t> (+ IBNR factors)</a:t>
                      </a:r>
                      <a:endParaRPr lang="en-US" sz="1800" dirty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June 1, 2016</a:t>
                      </a:r>
                      <a:endParaRPr lang="en-US" sz="1800" dirty="0"/>
                    </a:p>
                  </a:txBody>
                  <a:tcPr marT="45701" marB="45701"/>
                </a:tc>
              </a:tr>
              <a:tr h="398270">
                <a:tc vMerge="1">
                  <a:txBody>
                    <a:bodyPr/>
                    <a:lstStyle/>
                    <a:p>
                      <a:endParaRPr lang="en-US" sz="1800" baseline="0" dirty="0" smtClean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CY 2014 Final APM</a:t>
                      </a:r>
                      <a:endParaRPr lang="en-US" sz="1800" dirty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June 15, 2016</a:t>
                      </a:r>
                      <a:endParaRPr lang="en-US" sz="1800" dirty="0"/>
                    </a:p>
                  </a:txBody>
                  <a:tcPr marT="45701" marB="45701"/>
                </a:tc>
              </a:tr>
              <a:tr h="398270">
                <a:tc vMerge="1">
                  <a:txBody>
                    <a:bodyPr/>
                    <a:lstStyle/>
                    <a:p>
                      <a:endParaRPr lang="en-US" sz="1800" baseline="0" dirty="0" smtClean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CY 2015</a:t>
                      </a:r>
                      <a:r>
                        <a:rPr lang="en-US" sz="1800" baseline="0" dirty="0" smtClean="0"/>
                        <a:t> Supplemental APM (for payers reported global </a:t>
                      </a:r>
                      <a:r>
                        <a:rPr lang="en-US" sz="1800" baseline="0" smtClean="0"/>
                        <a:t>payments only)</a:t>
                      </a:r>
                      <a:endParaRPr lang="en-US" sz="1800" dirty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June 15, 2016</a:t>
                      </a:r>
                      <a:endParaRPr lang="en-US" sz="1800" dirty="0"/>
                    </a:p>
                  </a:txBody>
                  <a:tcPr marT="45701" marB="45701"/>
                </a:tc>
              </a:tr>
              <a:tr h="398270">
                <a:tc rowSpan="3">
                  <a:txBody>
                    <a:bodyPr/>
                    <a:lstStyle/>
                    <a:p>
                      <a:r>
                        <a:rPr lang="en-US" sz="1800" baseline="0" dirty="0" smtClean="0"/>
                        <a:t>RP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CY 2015 Hospital</a:t>
                      </a:r>
                      <a:r>
                        <a:rPr lang="en-US" sz="1800" baseline="0" dirty="0" smtClean="0"/>
                        <a:t> Relative Price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July</a:t>
                      </a:r>
                      <a:r>
                        <a:rPr lang="en-US" sz="1800" b="0" baseline="0" dirty="0" smtClean="0"/>
                        <a:t> 1, 2016</a:t>
                      </a:r>
                      <a:endParaRPr lang="en-US" sz="1800" b="0" dirty="0"/>
                    </a:p>
                  </a:txBody>
                  <a:tcPr marT="45701" marB="45701"/>
                </a:tc>
              </a:tr>
              <a:tr h="449083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CY 2014 Physician Group Relative</a:t>
                      </a:r>
                      <a:r>
                        <a:rPr lang="en-US" sz="1800" baseline="0" dirty="0" smtClean="0"/>
                        <a:t> Price</a:t>
                      </a:r>
                      <a:endParaRPr lang="en-US" sz="1800" dirty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July</a:t>
                      </a:r>
                      <a:r>
                        <a:rPr lang="en-US" sz="1800" b="0" baseline="0" dirty="0" smtClean="0"/>
                        <a:t> 1, 2016</a:t>
                      </a:r>
                      <a:endParaRPr lang="en-US" sz="1800" b="0" dirty="0"/>
                    </a:p>
                  </a:txBody>
                  <a:tcPr marT="45701" marB="45701"/>
                </a:tc>
              </a:tr>
              <a:tr h="454352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CY 2015 Other Provider Relative</a:t>
                      </a:r>
                      <a:r>
                        <a:rPr lang="en-US" sz="1800" baseline="0" dirty="0" smtClean="0"/>
                        <a:t> Price</a:t>
                      </a:r>
                      <a:endParaRPr lang="en-US" sz="1800" dirty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July</a:t>
                      </a:r>
                      <a:r>
                        <a:rPr lang="en-US" sz="1800" b="0" baseline="0" dirty="0" smtClean="0"/>
                        <a:t> 1, 2016</a:t>
                      </a:r>
                      <a:endParaRPr lang="en-US" sz="1800" b="0" dirty="0"/>
                    </a:p>
                  </a:txBody>
                  <a:tcPr marT="45701" marB="45701"/>
                </a:tc>
              </a:tr>
            </a:tbl>
          </a:graphicData>
        </a:graphic>
      </p:graphicFrame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449263" y="136525"/>
            <a:ext cx="8039100" cy="641350"/>
          </a:xfrm>
        </p:spPr>
        <p:txBody>
          <a:bodyPr/>
          <a:lstStyle/>
          <a:p>
            <a:r>
              <a:rPr lang="en-US" altLang="en-US" dirty="0" smtClean="0">
                <a:latin typeface="+mn-lt"/>
                <a:ea typeface="ＭＳ Ｐゴシック" pitchFamily="34" charset="-128"/>
                <a:cs typeface="Arial" charset="0"/>
              </a:rPr>
              <a:t>TME/APM/RP Filing Schedule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49262" y="5515927"/>
            <a:ext cx="69564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  <a:latin typeface="Calibri" pitchFamily="34" charset="0"/>
              </a:rPr>
              <a:t>For </a:t>
            </a:r>
            <a:r>
              <a:rPr lang="en-US" altLang="en-US" sz="1400" dirty="0">
                <a:solidFill>
                  <a:prstClr val="black"/>
                </a:solidFill>
                <a:latin typeface="Calibri" pitchFamily="34" charset="0"/>
              </a:rPr>
              <a:t>more information, please see </a:t>
            </a:r>
            <a:r>
              <a:rPr lang="en-US" altLang="en-US" sz="1400" i="1" dirty="0">
                <a:solidFill>
                  <a:prstClr val="black"/>
                </a:solidFill>
                <a:latin typeface="Calibri" pitchFamily="34" charset="0"/>
              </a:rPr>
              <a:t>Administrative Bulletin </a:t>
            </a:r>
            <a:r>
              <a:rPr lang="en-US" altLang="en-US" sz="1400" i="1" dirty="0" smtClean="0">
                <a:solidFill>
                  <a:prstClr val="black"/>
                </a:solidFill>
                <a:latin typeface="Calibri" pitchFamily="34" charset="0"/>
              </a:rPr>
              <a:t>16-04; </a:t>
            </a:r>
            <a:r>
              <a:rPr lang="en-US" altLang="en-US" sz="1400" i="1" dirty="0">
                <a:solidFill>
                  <a:prstClr val="black"/>
                </a:solidFill>
                <a:latin typeface="Calibri" pitchFamily="34" charset="0"/>
              </a:rPr>
              <a:t>957 CMR 2.00: Payer Data Reporting </a:t>
            </a:r>
            <a:r>
              <a:rPr lang="en-US" altLang="en-US" sz="1400" dirty="0">
                <a:solidFill>
                  <a:prstClr val="black"/>
                </a:solidFill>
                <a:latin typeface="Calibri" pitchFamily="34" charset="0"/>
              </a:rPr>
              <a:t>available at: </a:t>
            </a:r>
            <a:r>
              <a:rPr lang="en-US" altLang="en-US" sz="1400" dirty="0">
                <a:solidFill>
                  <a:prstClr val="black"/>
                </a:solidFill>
                <a:latin typeface="Calibri" pitchFamily="34" charset="0"/>
                <a:hlinkClick r:id="rId3"/>
              </a:rPr>
              <a:t>http://</a:t>
            </a:r>
            <a:r>
              <a:rPr lang="en-US" altLang="en-US" sz="1400" dirty="0" smtClean="0">
                <a:solidFill>
                  <a:prstClr val="black"/>
                </a:solidFill>
                <a:latin typeface="Calibri" pitchFamily="34" charset="0"/>
                <a:hlinkClick r:id="rId3"/>
              </a:rPr>
              <a:t>www.chiamass.gov/assets/docs/g/chia-ab/16-04.pdf</a:t>
            </a:r>
            <a:r>
              <a:rPr lang="en-US" altLang="en-US" sz="1400" dirty="0" smtClean="0">
                <a:solidFill>
                  <a:prstClr val="black"/>
                </a:solidFill>
                <a:latin typeface="Calibri" pitchFamily="34" charset="0"/>
              </a:rPr>
              <a:t>. </a:t>
            </a:r>
            <a:endParaRPr lang="en-US" altLang="en-US" sz="28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BEC1-6C80-4843-84D8-EF9FABDC7B1C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268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2113" y="-17938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6200" y="1403350"/>
            <a:ext cx="8382000" cy="1038225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dirty="0" smtClean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CHIA Reporting Updates:</a:t>
            </a:r>
            <a:endParaRPr lang="en-US" dirty="0">
              <a:solidFill>
                <a:prstClr val="white"/>
              </a:solidFill>
              <a:latin typeface="Calibri"/>
              <a:cs typeface="Arial" panose="020B0604020202020204" pitchFamily="34" charset="0"/>
            </a:endParaRPr>
          </a:p>
          <a:p>
            <a:pPr algn="r">
              <a:defRPr/>
            </a:pPr>
            <a:r>
              <a:rPr lang="en-US" b="0" dirty="0" smtClean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Annual Premiums Data Request, Enrollment Trends, and Medical Expenditure Trends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prstClr val="white">
                  <a:lumMod val="65000"/>
                </a:prst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14550" y="4227513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May 10</a:t>
            </a:r>
            <a:r>
              <a:rPr lang="en-US" sz="1600" baseline="30000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th</a:t>
            </a:r>
            <a:r>
              <a:rPr lang="en-US" sz="1600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, 2016</a:t>
            </a:r>
            <a:endParaRPr lang="en-US" sz="1600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prstClr val="white">
                  <a:lumMod val="65000"/>
                </a:prstClr>
              </a:solidFill>
              <a:latin typeface="Arial"/>
              <a:cs typeface="Times New Roman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114550" y="3136900"/>
            <a:ext cx="6400800" cy="109061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dirty="0" smtClean="0">
              <a:solidFill>
                <a:prstClr val="white">
                  <a:lumMod val="65000"/>
                </a:prstClr>
              </a:solidFill>
              <a:cs typeface="Times New Roman"/>
            </a:endParaRPr>
          </a:p>
          <a:p>
            <a:pPr algn="r">
              <a:defRPr/>
            </a:pPr>
            <a:endParaRPr lang="en-US" sz="1600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  <a:p>
            <a:pPr algn="r">
              <a:defRPr/>
            </a:pPr>
            <a:r>
              <a:rPr lang="en-US" sz="1600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Ashley Storms  |  </a:t>
            </a:r>
            <a:r>
              <a:rPr lang="en-US" sz="1600" i="1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Senior Health System Policy Analyst</a:t>
            </a:r>
          </a:p>
          <a:p>
            <a:pPr algn="r">
              <a:defRPr/>
            </a:pPr>
            <a:r>
              <a:rPr lang="en-US" sz="1600" dirty="0">
                <a:solidFill>
                  <a:prstClr val="white">
                    <a:lumMod val="65000"/>
                  </a:prstClr>
                </a:solidFill>
                <a:cs typeface="Times New Roman"/>
              </a:rPr>
              <a:t>Kevin Meives  |  </a:t>
            </a:r>
            <a:r>
              <a:rPr lang="en-US" sz="1600" i="1" dirty="0">
                <a:solidFill>
                  <a:prstClr val="white">
                    <a:lumMod val="65000"/>
                  </a:prstClr>
                </a:solidFill>
                <a:cs typeface="Times New Roman"/>
              </a:rPr>
              <a:t>Senior Health System Policy Analyst</a:t>
            </a:r>
            <a:endParaRPr lang="en-US" sz="1600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  <a:p>
            <a:pPr algn="r">
              <a:defRPr/>
            </a:pPr>
            <a:endParaRPr lang="en-US" sz="1600" i="1" dirty="0" smtClean="0">
              <a:solidFill>
                <a:prstClr val="white">
                  <a:lumMod val="65000"/>
                </a:prstClr>
              </a:solidFill>
              <a:cs typeface="Times New Roman"/>
            </a:endParaRPr>
          </a:p>
          <a:p>
            <a:pPr algn="r">
              <a:defRPr/>
            </a:pPr>
            <a:endParaRPr lang="en-US" sz="1600" dirty="0" smtClean="0">
              <a:solidFill>
                <a:prstClr val="white">
                  <a:lumMod val="65000"/>
                </a:prstClr>
              </a:solidFill>
              <a:cs typeface="Times New Roman"/>
            </a:endParaRPr>
          </a:p>
          <a:p>
            <a:pPr algn="r">
              <a:defRPr/>
            </a:pPr>
            <a:endParaRPr lang="en-US" sz="1600" i="1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720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Annual Premiums Data Request</a:t>
            </a:r>
          </a:p>
        </p:txBody>
      </p:sp>
    </p:spTree>
    <p:extLst>
      <p:ext uri="{BB962C8B-B14F-4D97-AF65-F5344CB8AC3E}">
        <p14:creationId xmlns:p14="http://schemas.microsoft.com/office/powerpoint/2010/main" val="236213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</a:rPr>
              <a:t>2016 Annual Premiums Data Request Update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449263" y="1646238"/>
            <a:ext cx="8039100" cy="3916362"/>
          </a:xfrm>
        </p:spPr>
        <p:txBody>
          <a:bodyPr/>
          <a:lstStyle/>
          <a:p>
            <a:pPr algn="l">
              <a:buFont typeface="Arial" charset="0"/>
              <a:buChar char="•"/>
              <a:defRPr/>
            </a:pPr>
            <a:r>
              <a:rPr lang="en-US" altLang="en-US" sz="2200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Submission materials available at: </a:t>
            </a:r>
            <a:r>
              <a:rPr lang="en-US" altLang="en-US" sz="2200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hlinkClick r:id="rId3"/>
              </a:rPr>
              <a:t>http://www.chiamass.gov/information-for-data-submitters-premiums-data/</a:t>
            </a:r>
            <a:endParaRPr lang="en-US" altLang="en-US" sz="2200" dirty="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algn="l">
              <a:buFont typeface="Arial" charset="0"/>
              <a:buChar char="•"/>
              <a:defRPr/>
            </a:pPr>
            <a:endParaRPr lang="en-US" altLang="en-US" sz="2200" dirty="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algn="l">
              <a:buFont typeface="Arial" charset="0"/>
              <a:buChar char="•"/>
              <a:defRPr/>
            </a:pPr>
            <a:r>
              <a:rPr lang="en-US" altLang="en-US" sz="2200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Submissions due to Dianna Welch of Oliver Wyman Consulting at </a:t>
            </a:r>
            <a:r>
              <a:rPr lang="en-US" altLang="en-US" sz="2200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hlinkClick r:id="rId4"/>
              </a:rPr>
              <a:t>dianna.welch@oliverwyman.com</a:t>
            </a:r>
            <a:r>
              <a:rPr lang="en-US" altLang="en-US" sz="2200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 by </a:t>
            </a:r>
            <a:r>
              <a:rPr lang="en-US" altLang="en-US" sz="2200" b="1" u="sng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May 17th</a:t>
            </a:r>
            <a:endParaRPr lang="en-US" altLang="en-US" sz="2200" u="sng" dirty="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marL="0" indent="0" algn="l">
              <a:defRPr/>
            </a:pPr>
            <a:endParaRPr lang="en-US" altLang="en-US" sz="2200" dirty="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algn="l">
              <a:buFont typeface="Arial" charset="0"/>
              <a:buChar char="•"/>
              <a:defRPr/>
            </a:pPr>
            <a:r>
              <a:rPr lang="en-US" altLang="en-US" sz="2200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Timeline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FBA8592-6E4F-4219-BFD9-E938AEB9F4E3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53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asSP BBL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FINALPowerPointTEMPLATE 5_2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8552</TotalTime>
  <Words>797</Words>
  <Application>Microsoft Office PowerPoint</Application>
  <PresentationFormat>On-screen Show (4:3)</PresentationFormat>
  <Paragraphs>195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FINALPowerPointTEMPLATE</vt:lpstr>
      <vt:lpstr>MasSP BBL Template</vt:lpstr>
      <vt:lpstr>Office Theme</vt:lpstr>
      <vt:lpstr>1_FINALPowerPointTEMPLATE 5_28</vt:lpstr>
      <vt:lpstr>1_Office Theme</vt:lpstr>
      <vt:lpstr>PowerPoint Presentation</vt:lpstr>
      <vt:lpstr>Agenda</vt:lpstr>
      <vt:lpstr>Housekeeping </vt:lpstr>
      <vt:lpstr>Intake Version 5.0</vt:lpstr>
      <vt:lpstr> File Submission Deadlines</vt:lpstr>
      <vt:lpstr>TME/APM/RP Filing Schedule</vt:lpstr>
      <vt:lpstr>PowerPoint Presentation</vt:lpstr>
      <vt:lpstr>PowerPoint Presentation</vt:lpstr>
      <vt:lpstr>2016 Annual Premiums Data Request Update</vt:lpstr>
      <vt:lpstr>Timeline</vt:lpstr>
      <vt:lpstr>PowerPoint Presentation</vt:lpstr>
      <vt:lpstr>MA APCD User Workgroup Meetings</vt:lpstr>
      <vt:lpstr>Supplemental Reports</vt:lpstr>
      <vt:lpstr>APCD Data Verification</vt:lpstr>
      <vt:lpstr>Timeline</vt:lpstr>
      <vt:lpstr>PowerPoint Presentation</vt:lpstr>
      <vt:lpstr>MET Requests</vt:lpstr>
      <vt:lpstr>Contact Information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user</cp:lastModifiedBy>
  <cp:revision>552</cp:revision>
  <cp:lastPrinted>2016-05-10T12:25:09Z</cp:lastPrinted>
  <dcterms:created xsi:type="dcterms:W3CDTF">2014-02-09T20:57:02Z</dcterms:created>
  <dcterms:modified xsi:type="dcterms:W3CDTF">2016-05-10T15:34:45Z</dcterms:modified>
</cp:coreProperties>
</file>