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3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4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755" r:id="rId2"/>
    <p:sldMasterId id="2147483761" r:id="rId3"/>
    <p:sldMasterId id="2147483774" r:id="rId4"/>
    <p:sldMasterId id="2147483782" r:id="rId5"/>
  </p:sldMasterIdLst>
  <p:notesMasterIdLst>
    <p:notesMasterId r:id="rId26"/>
  </p:notesMasterIdLst>
  <p:handoutMasterIdLst>
    <p:handoutMasterId r:id="rId27"/>
  </p:handoutMasterIdLst>
  <p:sldIdLst>
    <p:sldId id="256" r:id="rId6"/>
    <p:sldId id="414" r:id="rId7"/>
    <p:sldId id="416" r:id="rId8"/>
    <p:sldId id="425" r:id="rId9"/>
    <p:sldId id="446" r:id="rId10"/>
    <p:sldId id="464" r:id="rId11"/>
    <p:sldId id="465" r:id="rId12"/>
    <p:sldId id="466" r:id="rId13"/>
    <p:sldId id="467" r:id="rId14"/>
    <p:sldId id="468" r:id="rId15"/>
    <p:sldId id="469" r:id="rId16"/>
    <p:sldId id="470" r:id="rId17"/>
    <p:sldId id="471" r:id="rId18"/>
    <p:sldId id="472" r:id="rId19"/>
    <p:sldId id="473" r:id="rId20"/>
    <p:sldId id="474" r:id="rId21"/>
    <p:sldId id="475" r:id="rId22"/>
    <p:sldId id="476" r:id="rId23"/>
    <p:sldId id="362" r:id="rId24"/>
    <p:sldId id="451" r:id="rId25"/>
  </p:sldIdLst>
  <p:sldSz cx="9144000" cy="6858000" type="screen4x3"/>
  <p:notesSz cx="70104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973">
          <p15:clr>
            <a:srgbClr val="A4A3A4"/>
          </p15:clr>
        </p15:guide>
        <p15:guide id="2" pos="332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ramer, Marilyn" initials="KM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3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7" autoAdjust="0"/>
    <p:restoredTop sz="73398" autoAdjust="0"/>
  </p:normalViewPr>
  <p:slideViewPr>
    <p:cSldViewPr snapToGrid="0" snapToObjects="1" showGuides="1">
      <p:cViewPr>
        <p:scale>
          <a:sx n="82" d="100"/>
          <a:sy n="82" d="100"/>
        </p:scale>
        <p:origin x="-2460" y="-150"/>
      </p:cViewPr>
      <p:guideLst>
        <p:guide orient="horz" pos="973"/>
        <p:guide pos="33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commentAuthors" Target="commentAuthor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1" tIns="46581" rIns="93161" bIns="46581" rtlCol="0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wrap="square" lIns="93161" tIns="46581" rIns="93161" bIns="46581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C334750-2352-4B2E-BA89-7D4D92F6063F}" type="datetimeFigureOut">
              <a:rPr lang="en-US" altLang="en-US"/>
              <a:pPr/>
              <a:t>5/10/2016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1" tIns="46581" rIns="93161" bIns="46581" rtlCol="0" anchor="b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wrap="square" lIns="93161" tIns="46581" rIns="93161" bIns="4658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7923F82-0C55-4A82-ADB7-C020DF7AEF2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46039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1" tIns="46581" rIns="93161" bIns="46581" rtlCol="0"/>
          <a:lstStyle>
            <a:lvl1pPr algn="l">
              <a:defRPr sz="1200">
                <a:latin typeface="Calibri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wrap="square" lIns="93161" tIns="46581" rIns="93161" bIns="46581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EFC4FF3-F2B4-4986-85D7-E6C0D0EDDD3C}" type="datetimeFigureOut">
              <a:rPr lang="en-US" altLang="en-US"/>
              <a:pPr/>
              <a:t>5/10/2016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1" tIns="46581" rIns="93161" bIns="46581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61" tIns="46581" rIns="93161" bIns="46581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1" tIns="46581" rIns="93161" bIns="46581" rtlCol="0" anchor="b"/>
          <a:lstStyle>
            <a:lvl1pPr algn="l">
              <a:defRPr sz="1200">
                <a:latin typeface="Calibri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wrap="square" lIns="93161" tIns="46581" rIns="93161" bIns="4658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3E6E6-89C7-4DE2-8571-13BA2D2041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57505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>
              <a:ea typeface="ＭＳ Ｐゴシック" charset="-128"/>
            </a:endParaRPr>
          </a:p>
        </p:txBody>
      </p:sp>
      <p:sp>
        <p:nvSpPr>
          <p:cNvPr id="81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56932" indent="-291127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64511" indent="-232902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30315" indent="-232902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96119" indent="-232902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61924" indent="-232902" defTabSz="46580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3027728" indent="-232902" defTabSz="46580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93532" indent="-232902" defTabSz="46580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959338" indent="-232902" defTabSz="46580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fld id="{F4311CE4-E988-47FC-95D4-86132A681C2E}" type="slidenum">
              <a:rPr lang="en-US" altLang="en-US" sz="1200"/>
              <a:pPr eaLnBrk="1" hangingPunct="1"/>
              <a:t>1</a:t>
            </a:fld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9543693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7066" indent="-29117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64717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30604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96491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A974A67-9FD3-41A7-B2EC-5262BAFDEE25}" type="slidenum">
              <a:rPr lang="en-US" altLang="en-US" smtClean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</a:pPr>
              <a:t>10</a:t>
            </a:fld>
            <a:endParaRPr lang="en-US" alt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313525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7066" indent="-29117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64717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30604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96491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873F3B1-10E8-462E-B1EF-DCC8350B2411}" type="slidenum">
              <a:rPr lang="en-US" altLang="en-US" smtClean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</a:pPr>
              <a:t>12</a:t>
            </a:fld>
            <a:endParaRPr lang="en-US" alt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7066" indent="-29117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64717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30604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96491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848904E-C1D2-4C7F-8C62-3B5D2EF05751}" type="slidenum">
              <a:rPr lang="en-US" altLang="en-US" smtClean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</a:pPr>
              <a:t>13</a:t>
            </a:fld>
            <a:endParaRPr lang="en-US" alt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7066" indent="-29117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64717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30604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96491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2C95AB5-0542-4D34-BEE2-262A51E1B6A0}" type="slidenum">
              <a:rPr lang="en-US" altLang="en-US" smtClean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</a:pPr>
              <a:t>14</a:t>
            </a:fld>
            <a:endParaRPr lang="en-US" alt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7066" indent="-29117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64717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30604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96491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BA53650-82A6-4D6B-B4ED-F6A98CDBA320}" type="slidenum">
              <a:rPr lang="en-US" altLang="en-US" smtClean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</a:pPr>
              <a:t>15</a:t>
            </a:fld>
            <a:endParaRPr lang="en-US" alt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544655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7066" indent="-29117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64717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30604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96491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3CA043B-A4F6-4FFB-90AD-D8672EC3300A}" type="slidenum">
              <a:rPr lang="en-US" altLang="en-US" smtClean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</a:pPr>
              <a:t>17</a:t>
            </a:fld>
            <a:endParaRPr lang="en-US" alt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7066" indent="-29117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64717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30604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96491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8EC1C54-A430-4F5D-86C7-ABAEEBBDE893}" type="slidenum">
              <a:rPr lang="en-US" altLang="en-US" smtClean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</a:pPr>
              <a:t>18</a:t>
            </a:fld>
            <a:endParaRPr lang="en-US" alt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15859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645288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03817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47515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17562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sz="1200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47515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>
                <a:solidFill>
                  <a:prstClr val="black"/>
                </a:solidFill>
              </a:rPr>
              <a:pPr/>
              <a:t>6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16839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itchFamily="34" charset="-128"/>
            </a:endParaRPr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5449" indent="-28956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63100" indent="-23132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28987" indent="-23132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94873" indent="-23132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60760" indent="-231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26647" indent="-231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92534" indent="-231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58421" indent="-231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B4767B7-7449-4D4C-923D-3A7B860F2915}" type="slidenum">
              <a:rPr lang="en-US" altLang="en-US" smtClean="0">
                <a:solidFill>
                  <a:prstClr val="black"/>
                </a:solidFill>
                <a:ea typeface="ＭＳ Ｐゴシック" pitchFamily="34" charset="-128"/>
              </a:rPr>
              <a:pPr eaLnBrk="1" hangingPunct="1">
                <a:spcBef>
                  <a:spcPct val="0"/>
                </a:spcBef>
              </a:pPr>
              <a:t>7</a:t>
            </a:fld>
            <a:endParaRPr lang="en-US" altLang="en-US" smtClean="0">
              <a:solidFill>
                <a:prstClr val="black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7066" indent="-29117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64717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30604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96491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54B9B0A-C998-4480-B50A-1352E6C1B53C}" type="slidenum">
              <a:rPr lang="en-US" altLang="en-US" smtClean="0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8</a:t>
            </a:fld>
            <a:endParaRPr lang="en-US" altLang="en-US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7066" indent="-29117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64717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30604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96491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DD2EFBE-D4A0-45B8-9068-0BD8EDC65CBF}" type="slidenum">
              <a:rPr lang="en-US" altLang="en-US" smtClean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</a:pPr>
              <a:t>9</a:t>
            </a:fld>
            <a:endParaRPr lang="en-US" alt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Content Layout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449263" y="1646114"/>
            <a:ext cx="8039100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49263" y="736600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>
              <a:defRPr smtClean="0"/>
            </a:lvl1pPr>
          </a:lstStyle>
          <a:p>
            <a:pPr algn="l">
              <a:defRPr/>
            </a:pPr>
            <a:r>
              <a:rPr lang="en-US"/>
              <a:t>Title  |  Name, Position Title  |  Date     </a:t>
            </a:r>
          </a:p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CD77F8D-BCE2-4DEF-A10E-9452B17B910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6765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Slide Text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logoplain-03.tif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6675" y="109538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 userDrawn="1"/>
        </p:nvCxnSpPr>
        <p:spPr>
          <a:xfrm>
            <a:off x="346075" y="6353175"/>
            <a:ext cx="8489950" cy="0"/>
          </a:xfrm>
          <a:prstGeom prst="line">
            <a:avLst/>
          </a:prstGeom>
          <a:ln w="635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49263" y="1074078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idx="1"/>
          </p:nvPr>
        </p:nvSpPr>
        <p:spPr bwMode="auto">
          <a:xfrm>
            <a:off x="449263" y="1983716"/>
            <a:ext cx="8039100" cy="357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2pPr marL="457200" indent="-457200">
              <a:buFont typeface="Wingdings" charset="2"/>
              <a:buChar char="§"/>
              <a:defRPr sz="2400" b="0"/>
            </a:lvl2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354013" y="6465888"/>
            <a:ext cx="2225675" cy="365125"/>
          </a:xfrm>
        </p:spPr>
        <p:txBody>
          <a:bodyPr/>
          <a:lstStyle>
            <a:lvl1pPr algn="ctr">
              <a:defRPr dirty="0" smtClean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algn="l">
              <a:defRPr/>
            </a:pPr>
            <a:r>
              <a:rPr lang="en-US">
                <a:solidFill>
                  <a:prstClr val="white">
                    <a:lumMod val="50000"/>
                  </a:prstClr>
                </a:solidFill>
              </a:rPr>
              <a:t>Title  |  Name, Position Title  |  Date     </a:t>
            </a:r>
          </a:p>
          <a:p>
            <a:pPr>
              <a:defRPr/>
            </a:pPr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6702425" y="6465888"/>
            <a:ext cx="2133600" cy="365125"/>
          </a:xfrm>
        </p:spPr>
        <p:txBody>
          <a:bodyPr/>
          <a:lstStyle>
            <a:lvl1pPr>
              <a:defRPr>
                <a:solidFill>
                  <a:srgbClr val="7F7F7F"/>
                </a:solidFill>
              </a:defRPr>
            </a:lvl1pPr>
          </a:lstStyle>
          <a:p>
            <a:fld id="{6A4B19A9-79AC-44A8-B774-53CFB0574B6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8694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and Graphics Layout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8" descr="logoplain-03.tif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6675" y="109538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 userDrawn="1"/>
        </p:nvCxnSpPr>
        <p:spPr>
          <a:xfrm>
            <a:off x="346075" y="6353175"/>
            <a:ext cx="8489950" cy="0"/>
          </a:xfrm>
          <a:prstGeom prst="line">
            <a:avLst/>
          </a:prstGeom>
          <a:ln w="635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Text Placeholder 2"/>
          <p:cNvSpPr>
            <a:spLocks noGrp="1"/>
          </p:cNvSpPr>
          <p:nvPr>
            <p:ph idx="1"/>
          </p:nvPr>
        </p:nvSpPr>
        <p:spPr>
          <a:xfrm>
            <a:off x="449263" y="1974711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49263" y="1065197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idx="10"/>
          </p:nvPr>
        </p:nvSpPr>
        <p:spPr>
          <a:xfrm>
            <a:off x="4628697" y="1974711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46075" y="6465888"/>
            <a:ext cx="2225675" cy="365125"/>
          </a:xfrm>
        </p:spPr>
        <p:txBody>
          <a:bodyPr/>
          <a:lstStyle>
            <a:lvl1pPr algn="ctr">
              <a:defRPr dirty="0" smtClean="0">
                <a:solidFill>
                  <a:srgbClr val="7F7F7F"/>
                </a:solidFill>
              </a:defRPr>
            </a:lvl1pPr>
          </a:lstStyle>
          <a:p>
            <a:pPr algn="l">
              <a:defRPr/>
            </a:pPr>
            <a:r>
              <a:rPr lang="en-US"/>
              <a:t>Title  |  Name, Position Title  |  Date     </a:t>
            </a:r>
          </a:p>
          <a:p>
            <a:pPr>
              <a:defRPr/>
            </a:pPr>
            <a:endParaRPr lang="en-US"/>
          </a:p>
        </p:txBody>
      </p:sp>
      <p:sp>
        <p:nvSpPr>
          <p:cNvPr id="11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702425" y="6465888"/>
            <a:ext cx="2133600" cy="365125"/>
          </a:xfrm>
        </p:spPr>
        <p:txBody>
          <a:bodyPr/>
          <a:lstStyle>
            <a:lvl1pPr>
              <a:defRPr>
                <a:solidFill>
                  <a:srgbClr val="7F7F7F"/>
                </a:solidFill>
              </a:defRPr>
            </a:lvl1pPr>
          </a:lstStyle>
          <a:p>
            <a:fld id="{453C5610-CA60-43AB-B212-AA21431CD3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52743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8B9E59-6806-4CAE-98AF-7D353777486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5/10/2016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20904A-3CDE-4CDD-9DFD-3E6D8CB5418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38302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169E2E-F5E7-44C4-8501-4F4BD9D5ABB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5/10/2016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F42DFC-1A4D-4AC1-8A7B-8995011C39F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83275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43E8FB-9330-469A-9794-10C037C420C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5/10/2016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EC5CC8-FE61-4F10-AB95-3D8F2D3A0F4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4472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F42052-C9D8-4C09-A797-CA7079E274D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5/10/2016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8A04A9-333D-44ED-A057-15085940AB5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256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5F67A0-B7DB-43E2-9366-6C955827632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5/10/2016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0B742E-3A9A-46F8-8595-A61CE894F7C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25119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5091C6-2DF5-4672-9726-D1D1C31F502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5/10/2016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3C92DE-B052-4944-99FC-07620AC9700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770806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2D8927-6108-496D-8A3E-FC48D067AF1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5/10/2016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D0F86F-D2CE-4C58-B896-82C75549844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679070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50D741-0DEE-40D7-9058-DD1920847F9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5/10/2016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DAF06E-A700-4318-B945-5245B6D27A4C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5033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Content 2 Colum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"/>
          <p:cNvSpPr>
            <a:spLocks noGrp="1"/>
          </p:cNvSpPr>
          <p:nvPr>
            <p:ph idx="1"/>
          </p:nvPr>
        </p:nvSpPr>
        <p:spPr>
          <a:xfrm>
            <a:off x="449263" y="1646114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49263" y="736600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idx="10"/>
          </p:nvPr>
        </p:nvSpPr>
        <p:spPr>
          <a:xfrm>
            <a:off x="4628697" y="1646114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mtClean="0"/>
            </a:lvl1pPr>
          </a:lstStyle>
          <a:p>
            <a:pPr algn="l">
              <a:defRPr/>
            </a:pPr>
            <a:r>
              <a:rPr lang="en-US"/>
              <a:t>Title  |  Name, Position Title  |  Date   </a:t>
            </a:r>
          </a:p>
          <a:p>
            <a:pPr>
              <a:defRPr/>
            </a:pPr>
            <a:endParaRPr lang="en-US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E6BEC1-6C80-4843-84D8-EF9FABDC7B1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90322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0942E8-FFBE-4985-B40C-9F51E7324420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5/10/2016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5AA8F3-D833-46C1-8FA3-0B3727F36A0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449173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DBAEDC-74A7-4A4C-A2C5-463DB9E77F6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5/10/2016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659014-DBEB-4615-98DA-2FD0AB1FCC5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45686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A6DB08-E87E-4669-B39C-5ADE17DF8EF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5/10/2016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27A84D-7E9A-4BC1-8A6B-4C0B968D5549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192469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and Content Layout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449263" y="1646114"/>
            <a:ext cx="8039100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49263" y="736600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>
              <a:defRPr/>
            </a:lvl1pPr>
          </a:lstStyle>
          <a:p>
            <a:pPr algn="l"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Title  |  Name, Position Title  |  Date     </a:t>
            </a:r>
          </a:p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2F9262-209B-4265-B166-C5ED080034D3}" type="slidenum">
              <a:rPr lang="en-US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268522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Content Layout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449263" y="1646114"/>
            <a:ext cx="8039100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49263" y="736600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l" defTabSz="914400">
              <a:defRPr/>
            </a:lvl1pPr>
          </a:lstStyle>
          <a:p>
            <a:pPr>
              <a:defRPr/>
            </a:pPr>
            <a:r>
              <a:rPr lang="en-US"/>
              <a:t>Title  |  Name, Position Title  |  Date     </a:t>
            </a:r>
          </a:p>
          <a:p>
            <a:pPr algn="ctr"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defTabSz="914400">
              <a:defRPr>
                <a:ea typeface="+mn-ea"/>
                <a:cs typeface="Arial" charset="0"/>
              </a:defRPr>
            </a:lvl1pPr>
          </a:lstStyle>
          <a:p>
            <a:pPr>
              <a:defRPr/>
            </a:pPr>
            <a:fld id="{F5B3E9C1-331F-42F8-9205-B90517F8A55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7551587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Content 2 Colum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"/>
          <p:cNvSpPr>
            <a:spLocks noGrp="1"/>
          </p:cNvSpPr>
          <p:nvPr>
            <p:ph idx="1"/>
          </p:nvPr>
        </p:nvSpPr>
        <p:spPr>
          <a:xfrm>
            <a:off x="449263" y="1646114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49263" y="736600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idx="10"/>
          </p:nvPr>
        </p:nvSpPr>
        <p:spPr>
          <a:xfrm>
            <a:off x="4628697" y="1646114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 defTabSz="914400">
              <a:defRPr/>
            </a:lvl1pPr>
          </a:lstStyle>
          <a:p>
            <a:pPr>
              <a:defRPr/>
            </a:pPr>
            <a:r>
              <a:rPr lang="en-US"/>
              <a:t>Title  |  Name, Position Title  |  Date      </a:t>
            </a:r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>
                <a:ea typeface="+mn-ea"/>
                <a:cs typeface="Arial" charset="0"/>
              </a:defRPr>
            </a:lvl1pPr>
          </a:lstStyle>
          <a:p>
            <a:pPr>
              <a:defRPr/>
            </a:pPr>
            <a:fld id="{F1E4E273-415E-4BB7-8FC9-3E1376D4AFF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2499664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coverfinal-01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4"/>
          <a:stretch>
            <a:fillRect/>
          </a:stretch>
        </p:blipFill>
        <p:spPr bwMode="auto">
          <a:xfrm>
            <a:off x="-96838" y="-261938"/>
            <a:ext cx="9536113" cy="713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853173" y="928285"/>
            <a:ext cx="7772400" cy="516948"/>
          </a:xfrm>
        </p:spPr>
        <p:txBody>
          <a:bodyPr>
            <a:normAutofit/>
          </a:bodyPr>
          <a:lstStyle>
            <a:lvl1pPr algn="r">
              <a:defRPr sz="3800" b="0" cap="all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2224773" y="1505281"/>
            <a:ext cx="6400800" cy="443587"/>
          </a:xfrm>
        </p:spPr>
        <p:txBody>
          <a:bodyPr>
            <a:normAutofit/>
          </a:bodyPr>
          <a:lstStyle>
            <a:lvl1pPr marL="0" indent="0" algn="r">
              <a:buNone/>
              <a:defRPr sz="2400" cap="all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399077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Slide Text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logoplain-03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6675" y="109538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 userDrawn="1"/>
        </p:nvCxnSpPr>
        <p:spPr>
          <a:xfrm>
            <a:off x="346075" y="6353175"/>
            <a:ext cx="8489950" cy="0"/>
          </a:xfrm>
          <a:prstGeom prst="line">
            <a:avLst/>
          </a:prstGeom>
          <a:ln w="635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49263" y="1074078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idx="1"/>
          </p:nvPr>
        </p:nvSpPr>
        <p:spPr bwMode="auto">
          <a:xfrm>
            <a:off x="449263" y="1983716"/>
            <a:ext cx="8039100" cy="357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/>
          <a:lstStyle>
            <a:lvl2pPr marL="457200" indent="-457200">
              <a:buFont typeface="Wingdings" charset="2"/>
              <a:buChar char="§"/>
              <a:defRPr sz="2400" b="0"/>
            </a:lvl2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354013" y="6465888"/>
            <a:ext cx="2225675" cy="365125"/>
          </a:xfrm>
        </p:spPr>
        <p:txBody>
          <a:bodyPr/>
          <a:lstStyle>
            <a:lvl1pPr algn="l" defTabSz="914400">
              <a:defRPr>
                <a:solidFill>
                  <a:prstClr val="white">
                    <a:lumMod val="50000"/>
                  </a:prstClr>
                </a:solidFill>
              </a:defRPr>
            </a:lvl1pPr>
          </a:lstStyle>
          <a:p>
            <a:pPr>
              <a:defRPr/>
            </a:pPr>
            <a:r>
              <a:rPr lang="en-US"/>
              <a:t>Title  |  Name, Position Title  |  Date     </a:t>
            </a:r>
          </a:p>
          <a:p>
            <a:pPr algn="ctr">
              <a:defRPr/>
            </a:pPr>
            <a:endParaRPr lang="en-US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6702425" y="6465888"/>
            <a:ext cx="2133600" cy="365125"/>
          </a:xfrm>
        </p:spPr>
        <p:txBody>
          <a:bodyPr/>
          <a:lstStyle>
            <a:lvl1pPr defTabSz="914400">
              <a:defRPr>
                <a:solidFill>
                  <a:srgbClr val="7F7F7F"/>
                </a:solidFill>
                <a:ea typeface="+mn-ea"/>
                <a:cs typeface="Arial" charset="0"/>
              </a:defRPr>
            </a:lvl1pPr>
          </a:lstStyle>
          <a:p>
            <a:pPr>
              <a:defRPr/>
            </a:pPr>
            <a:fld id="{F4B5ED08-9116-4D3C-93C5-80984176A33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7835973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Slide Text NO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logoplain-03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6675" y="109538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49263" y="1074078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idx="1"/>
          </p:nvPr>
        </p:nvSpPr>
        <p:spPr bwMode="auto">
          <a:xfrm>
            <a:off x="449263" y="1983716"/>
            <a:ext cx="8039100" cy="357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/>
          <a:lstStyle>
            <a:lvl2pPr marL="457200" indent="-457200">
              <a:buFont typeface="Wingdings" charset="2"/>
              <a:buChar char="§"/>
              <a:defRPr sz="2400" b="0"/>
            </a:lvl2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6702425" y="6465888"/>
            <a:ext cx="2133600" cy="365125"/>
          </a:xfrm>
        </p:spPr>
        <p:txBody>
          <a:bodyPr/>
          <a:lstStyle>
            <a:lvl1pPr defTabSz="914400">
              <a:defRPr>
                <a:solidFill>
                  <a:srgbClr val="7F7F7F"/>
                </a:solidFill>
                <a:ea typeface="+mn-ea"/>
                <a:cs typeface="Arial" charset="0"/>
              </a:defRPr>
            </a:lvl1pPr>
          </a:lstStyle>
          <a:p>
            <a:pPr>
              <a:defRPr/>
            </a:pPr>
            <a:fld id="{09C3F5DD-A0B3-4BD6-8747-35E422B5707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4367964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and Graphics Layout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8" descr="logoplain-03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6675" y="109538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 userDrawn="1"/>
        </p:nvCxnSpPr>
        <p:spPr>
          <a:xfrm>
            <a:off x="346075" y="6353175"/>
            <a:ext cx="8489950" cy="0"/>
          </a:xfrm>
          <a:prstGeom prst="line">
            <a:avLst/>
          </a:prstGeom>
          <a:ln w="635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Text Placeholder 2"/>
          <p:cNvSpPr>
            <a:spLocks noGrp="1"/>
          </p:cNvSpPr>
          <p:nvPr>
            <p:ph idx="1"/>
          </p:nvPr>
        </p:nvSpPr>
        <p:spPr>
          <a:xfrm>
            <a:off x="449263" y="1974711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49263" y="1065197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idx="10"/>
          </p:nvPr>
        </p:nvSpPr>
        <p:spPr>
          <a:xfrm>
            <a:off x="4628697" y="1974711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46075" y="6465888"/>
            <a:ext cx="2225675" cy="365125"/>
          </a:xfrm>
        </p:spPr>
        <p:txBody>
          <a:bodyPr/>
          <a:lstStyle>
            <a:lvl1pPr algn="l" defTabSz="914400">
              <a:defRPr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r>
              <a:rPr lang="en-US"/>
              <a:t>Title  |  Name, Position Title  |  Date     </a:t>
            </a:r>
          </a:p>
          <a:p>
            <a:pPr algn="ctr">
              <a:defRPr/>
            </a:pPr>
            <a:endParaRPr lang="en-US"/>
          </a:p>
        </p:txBody>
      </p:sp>
      <p:sp>
        <p:nvSpPr>
          <p:cNvPr id="11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702425" y="6465888"/>
            <a:ext cx="2133600" cy="365125"/>
          </a:xfrm>
        </p:spPr>
        <p:txBody>
          <a:bodyPr/>
          <a:lstStyle>
            <a:lvl1pPr defTabSz="914400">
              <a:defRPr>
                <a:solidFill>
                  <a:srgbClr val="7F7F7F"/>
                </a:solidFill>
                <a:ea typeface="+mn-ea"/>
                <a:cs typeface="Arial" charset="0"/>
              </a:defRPr>
            </a:lvl1pPr>
          </a:lstStyle>
          <a:p>
            <a:pPr>
              <a:defRPr/>
            </a:pPr>
            <a:fld id="{0DE8F976-390B-46ED-9278-9037EE6DBF7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51049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coverfinal-01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4"/>
          <a:stretch>
            <a:fillRect/>
          </a:stretch>
        </p:blipFill>
        <p:spPr bwMode="auto">
          <a:xfrm>
            <a:off x="-96838" y="-261938"/>
            <a:ext cx="9536113" cy="713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853173" y="928285"/>
            <a:ext cx="7772400" cy="516948"/>
          </a:xfrm>
        </p:spPr>
        <p:txBody>
          <a:bodyPr>
            <a:normAutofit/>
          </a:bodyPr>
          <a:lstStyle>
            <a:lvl1pPr algn="r">
              <a:defRPr sz="3800" b="0" cap="all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2224773" y="1505281"/>
            <a:ext cx="6400800" cy="443587"/>
          </a:xfrm>
        </p:spPr>
        <p:txBody>
          <a:bodyPr>
            <a:normAutofit/>
          </a:bodyPr>
          <a:lstStyle>
            <a:lvl1pPr marL="0" indent="0" algn="r">
              <a:buNone/>
              <a:defRPr sz="2400" cap="all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52370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defTabSz="457200" eaLnBrk="0" hangingPunct="0">
              <a:defRPr sz="2400">
                <a:solidFill>
                  <a:prstClr val="black"/>
                </a:solidFill>
                <a:latin typeface="+mn-lt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 defTabSz="91440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Title  |  Name, Position Title  |  Date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>
                <a:ea typeface="+mn-ea"/>
                <a:cs typeface="Arial" charset="0"/>
              </a:defRPr>
            </a:lvl1pPr>
          </a:lstStyle>
          <a:p>
            <a:pPr>
              <a:defRPr/>
            </a:pPr>
            <a:fld id="{A3AA1F02-62D8-4A5C-B84A-63704D5E555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663182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498A92-D186-4350-8D10-27944CBE3CF3}" type="datetimeFigureOut">
              <a:rPr lang="en-US"/>
              <a:pPr>
                <a:defRPr/>
              </a:pPr>
              <a:t>5/10/2016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F2BCA8-76C8-4BC2-970C-403192041A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27360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190811-6EC2-46FA-AB20-129230CE652B}" type="datetimeFigureOut">
              <a:rPr lang="en-US"/>
              <a:pPr>
                <a:defRPr/>
              </a:pPr>
              <a:t>5/10/2016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C6BC46-C732-4A40-8756-1B4F6A05BB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33550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27DCAD-76F2-4662-9C1B-8CBDA1B929FE}" type="datetimeFigureOut">
              <a:rPr lang="en-US"/>
              <a:pPr>
                <a:defRPr/>
              </a:pPr>
              <a:t>5/10/2016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E2B46B-D030-41EE-A2FC-D24F7FBF27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34448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2FC36A-59E4-4C45-92F6-4CFF1BC96454}" type="datetimeFigureOut">
              <a:rPr lang="en-US"/>
              <a:pPr>
                <a:defRPr/>
              </a:pPr>
              <a:t>5/10/2016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743190-2225-4276-AEEE-36B27A06D5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07662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947259-B600-4AF7-9358-6930FD9297C9}" type="datetimeFigureOut">
              <a:rPr lang="en-US"/>
              <a:pPr>
                <a:defRPr/>
              </a:pPr>
              <a:t>5/10/2016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4570A2-D15E-46E8-98B4-C6DB3BFCBC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43532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D098C8-5052-4ED1-BB9D-274461E6DA74}" type="datetimeFigureOut">
              <a:rPr lang="en-US"/>
              <a:pPr>
                <a:defRPr/>
              </a:pPr>
              <a:t>5/10/2016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17C2CA-B8F6-430B-933F-6CCD04A6C5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41508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15B7BC-EB86-43B1-8F8D-E48469BDF04E}" type="datetimeFigureOut">
              <a:rPr lang="en-US"/>
              <a:pPr>
                <a:defRPr/>
              </a:pPr>
              <a:t>5/10/2016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5701F4-B62F-41C4-B952-42DCF8CC7B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31421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9E8398-8FB6-4162-B9ED-784016FF8407}" type="datetimeFigureOut">
              <a:rPr lang="en-US"/>
              <a:pPr>
                <a:defRPr/>
              </a:pPr>
              <a:t>5/10/2016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AA3CD5-179E-421C-A320-E5DF7EA999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24612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07B66-AFE7-4F84-B34D-6731A2D71507}" type="datetimeFigureOut">
              <a:rPr lang="en-US"/>
              <a:pPr>
                <a:defRPr/>
              </a:pPr>
              <a:t>5/10/2016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0EA912-BF70-41E2-855D-90C06DE8D6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425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Slide Text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logoplain-03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6675" y="109538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 userDrawn="1"/>
        </p:nvCxnSpPr>
        <p:spPr>
          <a:xfrm>
            <a:off x="346075" y="6353175"/>
            <a:ext cx="8489950" cy="0"/>
          </a:xfrm>
          <a:prstGeom prst="line">
            <a:avLst/>
          </a:prstGeom>
          <a:ln w="635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49263" y="1074078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idx="1"/>
          </p:nvPr>
        </p:nvSpPr>
        <p:spPr bwMode="auto">
          <a:xfrm>
            <a:off x="449263" y="1983716"/>
            <a:ext cx="8039100" cy="357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2pPr marL="457200" indent="-457200">
              <a:buFont typeface="Wingdings" charset="2"/>
              <a:buChar char="§"/>
              <a:defRPr sz="2400" b="0"/>
            </a:lvl2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354013" y="6465888"/>
            <a:ext cx="2225675" cy="365125"/>
          </a:xfrm>
        </p:spPr>
        <p:txBody>
          <a:bodyPr/>
          <a:lstStyle>
            <a:lvl1pPr algn="ctr">
              <a:defRPr dirty="0" smtClean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algn="l">
              <a:defRPr/>
            </a:pPr>
            <a:r>
              <a:rPr lang="en-US"/>
              <a:t>Title  |  Name, Position Title  |  Date     </a:t>
            </a:r>
          </a:p>
          <a:p>
            <a:pPr>
              <a:defRPr/>
            </a:pPr>
            <a:endParaRPr lang="en-US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6702425" y="6465888"/>
            <a:ext cx="2133600" cy="365125"/>
          </a:xfrm>
        </p:spPr>
        <p:txBody>
          <a:bodyPr/>
          <a:lstStyle>
            <a:lvl1pPr>
              <a:defRPr>
                <a:solidFill>
                  <a:srgbClr val="7F7F7F"/>
                </a:solidFill>
              </a:defRPr>
            </a:lvl1pPr>
          </a:lstStyle>
          <a:p>
            <a:fld id="{6A4B19A9-79AC-44A8-B774-53CFB0574B6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350746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069A3-30E3-413B-B6A8-49172D9BFFE7}" type="datetimeFigureOut">
              <a:rPr lang="en-US"/>
              <a:pPr>
                <a:defRPr/>
              </a:pPr>
              <a:t>5/10/2016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897C3B-17BF-42F4-813B-F3225BD7EE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72427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E2A382-1A72-49B3-B267-8D14C904CE56}" type="datetimeFigureOut">
              <a:rPr lang="en-US"/>
              <a:pPr>
                <a:defRPr/>
              </a:pPr>
              <a:t>5/10/2016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150DD7-DF3A-460D-8D8B-F6FD766319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965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and Graphics Layout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8" descr="logoplain-03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6675" y="109538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 userDrawn="1"/>
        </p:nvCxnSpPr>
        <p:spPr>
          <a:xfrm>
            <a:off x="346075" y="6353175"/>
            <a:ext cx="8489950" cy="0"/>
          </a:xfrm>
          <a:prstGeom prst="line">
            <a:avLst/>
          </a:prstGeom>
          <a:ln w="635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Text Placeholder 2"/>
          <p:cNvSpPr>
            <a:spLocks noGrp="1"/>
          </p:cNvSpPr>
          <p:nvPr>
            <p:ph idx="1"/>
          </p:nvPr>
        </p:nvSpPr>
        <p:spPr>
          <a:xfrm>
            <a:off x="449263" y="1974711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49263" y="1065197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idx="10"/>
          </p:nvPr>
        </p:nvSpPr>
        <p:spPr>
          <a:xfrm>
            <a:off x="4628697" y="1974711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46075" y="6465888"/>
            <a:ext cx="2225675" cy="365125"/>
          </a:xfrm>
        </p:spPr>
        <p:txBody>
          <a:bodyPr/>
          <a:lstStyle>
            <a:lvl1pPr algn="ctr">
              <a:defRPr dirty="0" smtClean="0">
                <a:solidFill>
                  <a:srgbClr val="7F7F7F"/>
                </a:solidFill>
              </a:defRPr>
            </a:lvl1pPr>
          </a:lstStyle>
          <a:p>
            <a:pPr algn="l">
              <a:defRPr/>
            </a:pPr>
            <a:r>
              <a:rPr lang="en-US"/>
              <a:t>Title  |  Name, Position Title  |  Date     </a:t>
            </a:r>
          </a:p>
          <a:p>
            <a:pPr>
              <a:defRPr/>
            </a:pPr>
            <a:endParaRPr lang="en-US"/>
          </a:p>
        </p:txBody>
      </p:sp>
      <p:sp>
        <p:nvSpPr>
          <p:cNvPr id="11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702425" y="6465888"/>
            <a:ext cx="2133600" cy="365125"/>
          </a:xfrm>
        </p:spPr>
        <p:txBody>
          <a:bodyPr/>
          <a:lstStyle>
            <a:lvl1pPr>
              <a:defRPr>
                <a:solidFill>
                  <a:srgbClr val="7F7F7F"/>
                </a:solidFill>
              </a:defRPr>
            </a:lvl1pPr>
          </a:lstStyle>
          <a:p>
            <a:fld id="{453C5610-CA60-43AB-B212-AA21431CD3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5497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Slide Title-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460375" y="570991"/>
            <a:ext cx="7772400" cy="1017981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 b="1" i="0">
                <a:solidFill>
                  <a:srgbClr val="004178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add slide title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85415" y="1895499"/>
            <a:ext cx="7761815" cy="411880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b="0" i="0">
                <a:solidFill>
                  <a:srgbClr val="004178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add text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573088" y="1692669"/>
            <a:ext cx="7654925" cy="0"/>
          </a:xfrm>
          <a:prstGeom prst="line">
            <a:avLst/>
          </a:prstGeom>
          <a:ln w="508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49790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Content Layout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449263" y="1646114"/>
            <a:ext cx="8039100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49263" y="736600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>
              <a:defRPr smtClean="0"/>
            </a:lvl1pPr>
          </a:lstStyle>
          <a:p>
            <a:pPr algn="l">
              <a:defRPr/>
            </a:pPr>
            <a:r>
              <a:rPr lang="en-US"/>
              <a:t>Title  |  Name, Position Title  |  Date     </a:t>
            </a:r>
          </a:p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CD77F8D-BCE2-4DEF-A10E-9452B17B910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1852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Content 2 Colum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"/>
          <p:cNvSpPr>
            <a:spLocks noGrp="1"/>
          </p:cNvSpPr>
          <p:nvPr>
            <p:ph idx="1"/>
          </p:nvPr>
        </p:nvSpPr>
        <p:spPr>
          <a:xfrm>
            <a:off x="449263" y="1646114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49263" y="736600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idx="10"/>
          </p:nvPr>
        </p:nvSpPr>
        <p:spPr>
          <a:xfrm>
            <a:off x="4628697" y="1646114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mtClean="0"/>
            </a:lvl1pPr>
          </a:lstStyle>
          <a:p>
            <a:pPr algn="l">
              <a:defRPr/>
            </a:pPr>
            <a:r>
              <a:rPr lang="en-US"/>
              <a:t>Title  |  Name, Position Title  |  Date      </a:t>
            </a:r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E6BEC1-6C80-4843-84D8-EF9FABDC7B1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2540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coverfinal-01.tif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4"/>
          <a:stretch>
            <a:fillRect/>
          </a:stretch>
        </p:blipFill>
        <p:spPr bwMode="auto">
          <a:xfrm>
            <a:off x="-96838" y="-261938"/>
            <a:ext cx="9536113" cy="713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853173" y="928285"/>
            <a:ext cx="7772400" cy="516948"/>
          </a:xfrm>
        </p:spPr>
        <p:txBody>
          <a:bodyPr>
            <a:normAutofit/>
          </a:bodyPr>
          <a:lstStyle>
            <a:lvl1pPr algn="r">
              <a:defRPr sz="3800" b="0" cap="all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2224773" y="1505281"/>
            <a:ext cx="6400800" cy="443587"/>
          </a:xfrm>
        </p:spPr>
        <p:txBody>
          <a:bodyPr>
            <a:normAutofit/>
          </a:bodyPr>
          <a:lstStyle>
            <a:lvl1pPr marL="0" indent="0" algn="r">
              <a:buNone/>
              <a:defRPr sz="2400" cap="all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117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theme" Target="../theme/theme4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7.xml"/><Relationship Id="rId9" Type="http://schemas.openxmlformats.org/officeDocument/2006/relationships/image" Target="../media/image4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8.xml"/><Relationship Id="rId3" Type="http://schemas.openxmlformats.org/officeDocument/2006/relationships/slideLayout" Target="../slideLayouts/slideLayout33.xml"/><Relationship Id="rId7" Type="http://schemas.openxmlformats.org/officeDocument/2006/relationships/slideLayout" Target="../slideLayouts/slideLayout37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32.xml"/><Relationship Id="rId1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6.xml"/><Relationship Id="rId11" Type="http://schemas.openxmlformats.org/officeDocument/2006/relationships/slideLayout" Target="../slideLayouts/slideLayout41.xml"/><Relationship Id="rId5" Type="http://schemas.openxmlformats.org/officeDocument/2006/relationships/slideLayout" Target="../slideLayouts/slideLayout35.xml"/><Relationship Id="rId10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4.xml"/><Relationship Id="rId9" Type="http://schemas.openxmlformats.org/officeDocument/2006/relationships/slideLayout" Target="../slideLayouts/slideLayout3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bottomborderfinal-04.tif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4"/>
          <a:stretch>
            <a:fillRect/>
          </a:stretch>
        </p:blipFill>
        <p:spPr bwMode="auto">
          <a:xfrm>
            <a:off x="-69850" y="6045200"/>
            <a:ext cx="9220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519113" y="736600"/>
            <a:ext cx="80391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>Click to Edit Master Title Slide</a:t>
            </a:r>
            <a:br>
              <a:rPr lang="en-US" altLang="en-US" smtClean="0"/>
            </a:br>
            <a:r>
              <a:rPr lang="en-US" altLang="en-US" smtClean="0"/>
              <a:t/>
            </a:r>
            <a:br>
              <a:rPr lang="en-US" altLang="en-US" smtClean="0"/>
            </a:br>
            <a:endParaRPr lang="en-US" altLang="en-US" smtClean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93700" y="6465888"/>
            <a:ext cx="2225675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000" dirty="0">
                <a:solidFill>
                  <a:srgbClr val="FFFFFF"/>
                </a:solidFill>
                <a:latin typeface="Arial"/>
                <a:ea typeface="ＭＳ Ｐゴシック" charset="0"/>
                <a:cs typeface="Arial"/>
              </a:defRPr>
            </a:lvl1pPr>
          </a:lstStyle>
          <a:p>
            <a:pPr>
              <a:defRPr/>
            </a:pPr>
            <a:r>
              <a:rPr lang="en-US"/>
              <a:t>Title  |  Name, Position Title  |  Date     </a:t>
            </a:r>
          </a:p>
          <a:p>
            <a:pPr algn="ctr">
              <a:defRPr/>
            </a:pPr>
            <a:endParaRPr 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19113" y="1646238"/>
            <a:ext cx="8039100" cy="357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/>
            <a:r>
              <a:rPr lang="en-US" altLang="en-US" smtClean="0"/>
              <a:t>Click to add text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203950" y="6465888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FFFFF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69A4E1B-3F2C-44F4-9ABA-DF446E66318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2800" b="1" kern="1200">
          <a:solidFill>
            <a:schemeClr val="tx1"/>
          </a:solidFill>
          <a:latin typeface="Arial"/>
          <a:ea typeface="ＭＳ Ｐゴシック" charset="0"/>
          <a:cs typeface="Arial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ctr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defRPr sz="2000" kern="1200">
          <a:solidFill>
            <a:schemeClr val="tx1"/>
          </a:solidFill>
          <a:latin typeface="Arial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Wingdings" pitchFamily="2" charset="2"/>
        <a:defRPr sz="2400" kern="1200">
          <a:solidFill>
            <a:schemeClr val="tx1"/>
          </a:solidFill>
          <a:latin typeface="Arial"/>
          <a:ea typeface="ＭＳ Ｐゴシック" charset="0"/>
          <a:cs typeface="Arial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Arial" charset="0"/>
          <a:cs typeface="Arial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Arial" charset="0"/>
          <a:cs typeface="Arial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Arial" charset="0"/>
          <a:cs typeface="Arial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bottomborderfinal-04.tif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4"/>
          <a:stretch>
            <a:fillRect/>
          </a:stretch>
        </p:blipFill>
        <p:spPr bwMode="auto">
          <a:xfrm>
            <a:off x="-69850" y="6045200"/>
            <a:ext cx="9220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519113" y="736600"/>
            <a:ext cx="80391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>Click to Edit Master Title Slide</a:t>
            </a:r>
            <a:br>
              <a:rPr lang="en-US" altLang="en-US" smtClean="0"/>
            </a:br>
            <a:r>
              <a:rPr lang="en-US" altLang="en-US" smtClean="0"/>
              <a:t/>
            </a:r>
            <a:br>
              <a:rPr lang="en-US" altLang="en-US" smtClean="0"/>
            </a:br>
            <a:endParaRPr lang="en-US" altLang="en-US" smtClean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93700" y="6465888"/>
            <a:ext cx="2225675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000" dirty="0">
                <a:solidFill>
                  <a:srgbClr val="FFFFFF"/>
                </a:solidFill>
                <a:latin typeface="Arial"/>
                <a:ea typeface="ＭＳ Ｐゴシック" charset="0"/>
                <a:cs typeface="Arial"/>
              </a:defRPr>
            </a:lvl1pPr>
          </a:lstStyle>
          <a:p>
            <a:pPr>
              <a:defRPr/>
            </a:pPr>
            <a:r>
              <a:rPr lang="en-US"/>
              <a:t>Title  |  Name, Position Title  |  Date     </a:t>
            </a:r>
          </a:p>
          <a:p>
            <a:pPr algn="ctr">
              <a:defRPr/>
            </a:pPr>
            <a:endParaRPr 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19113" y="1646238"/>
            <a:ext cx="8039100" cy="357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/>
            <a:r>
              <a:rPr lang="en-US" altLang="en-US" smtClean="0"/>
              <a:t>Click to add text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203950" y="6465888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FFFFF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69A4E1B-3F2C-44F4-9ABA-DF446E66318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4424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2800" b="1" kern="1200">
          <a:solidFill>
            <a:schemeClr val="tx1"/>
          </a:solidFill>
          <a:latin typeface="Arial"/>
          <a:ea typeface="ＭＳ Ｐゴシック" charset="0"/>
          <a:cs typeface="Arial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ctr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defRPr sz="2000" kern="1200">
          <a:solidFill>
            <a:schemeClr val="tx1"/>
          </a:solidFill>
          <a:latin typeface="Arial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Wingdings" pitchFamily="2" charset="2"/>
        <a:defRPr sz="2400" kern="1200">
          <a:solidFill>
            <a:schemeClr val="tx1"/>
          </a:solidFill>
          <a:latin typeface="Arial"/>
          <a:ea typeface="ＭＳ Ｐゴシック" charset="0"/>
          <a:cs typeface="Arial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Arial" charset="0"/>
          <a:cs typeface="Arial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Arial" charset="0"/>
          <a:cs typeface="Arial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Arial" charset="0"/>
          <a:cs typeface="Arial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914400">
              <a:defRPr/>
            </a:pPr>
            <a:fld id="{EF98F4F0-E43D-474D-8719-04703B23AEFA}" type="datetimeFigureOut">
              <a:rPr lang="en-US">
                <a:solidFill>
                  <a:prstClr val="black">
                    <a:tint val="75000"/>
                  </a:prstClr>
                </a:solidFill>
                <a:ea typeface="+mn-ea"/>
              </a:rPr>
              <a:pPr defTabSz="914400">
                <a:defRPr/>
              </a:pPr>
              <a:t>5/10/2016</a:t>
            </a:fld>
            <a:endParaRPr lang="en-US">
              <a:solidFill>
                <a:prstClr val="black">
                  <a:tint val="75000"/>
                </a:prstClr>
              </a:solidFill>
              <a:ea typeface="+mn-e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914400">
              <a:defRPr/>
            </a:pPr>
            <a:endParaRPr lang="en-US">
              <a:solidFill>
                <a:prstClr val="black">
                  <a:tint val="75000"/>
                </a:prstClr>
              </a:solidFill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914400">
              <a:defRPr/>
            </a:pPr>
            <a:fld id="{D84D2A3C-F96E-4918-9930-60C9A94C5C2F}" type="slidenum">
              <a:rPr lang="en-US">
                <a:solidFill>
                  <a:prstClr val="black">
                    <a:tint val="75000"/>
                  </a:prstClr>
                </a:solidFill>
                <a:ea typeface="+mn-ea"/>
              </a:rPr>
              <a:pPr defTabSz="914400"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302857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  <p:sldLayoutId id="2147483773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8" descr="bottomborderfinal-04.tif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4"/>
          <a:stretch>
            <a:fillRect/>
          </a:stretch>
        </p:blipFill>
        <p:spPr bwMode="auto">
          <a:xfrm>
            <a:off x="-69850" y="6045200"/>
            <a:ext cx="9220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itle Placeholder 1"/>
          <p:cNvSpPr>
            <a:spLocks noGrp="1"/>
          </p:cNvSpPr>
          <p:nvPr>
            <p:ph type="title"/>
          </p:nvPr>
        </p:nvSpPr>
        <p:spPr bwMode="auto">
          <a:xfrm>
            <a:off x="519113" y="736600"/>
            <a:ext cx="80391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>Click to Edit Master Title Slide</a:t>
            </a:r>
            <a:br>
              <a:rPr lang="en-US" altLang="en-US" smtClean="0"/>
            </a:br>
            <a:r>
              <a:rPr lang="en-US" altLang="en-US" smtClean="0"/>
              <a:t/>
            </a:r>
            <a:br>
              <a:rPr lang="en-US" altLang="en-US" smtClean="0"/>
            </a:br>
            <a:endParaRPr lang="en-US" altLang="en-US" smtClean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93700" y="6465888"/>
            <a:ext cx="2225675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eaLnBrk="1" hangingPunct="1">
              <a:defRPr sz="1000">
                <a:solidFill>
                  <a:srgbClr val="FFFFFF"/>
                </a:solidFill>
                <a:latin typeface="Arial"/>
                <a:ea typeface="ＭＳ Ｐゴシック" charset="0"/>
                <a:cs typeface="Arial"/>
              </a:defRPr>
            </a:lvl1pPr>
          </a:lstStyle>
          <a:p>
            <a:pPr algn="l">
              <a:defRPr/>
            </a:pPr>
            <a:r>
              <a:rPr lang="en-US"/>
              <a:t>Title  |  Name, Position Title  |  Date     </a:t>
            </a:r>
          </a:p>
          <a:p>
            <a:pPr>
              <a:defRPr/>
            </a:pPr>
            <a:endParaRPr lang="en-US"/>
          </a:p>
        </p:txBody>
      </p:sp>
      <p:sp>
        <p:nvSpPr>
          <p:cNvPr id="205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19113" y="1646238"/>
            <a:ext cx="8039100" cy="357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/>
            <a:r>
              <a:rPr lang="en-US" altLang="en-US" smtClean="0"/>
              <a:t>Click to add text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203950" y="6465888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defTabSz="457200" eaLnBrk="1" hangingPunct="1">
              <a:defRPr sz="1000">
                <a:solidFill>
                  <a:srgbClr val="FFFFFF"/>
                </a:solidFill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89BBCD5F-343F-4CB4-8F6D-909145F1D6C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7725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800" b="1" kern="1200">
          <a:solidFill>
            <a:schemeClr val="tx1"/>
          </a:solidFill>
          <a:latin typeface="Arial"/>
          <a:ea typeface="ＭＳ Ｐゴシック" charset="0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ctr" defTabSz="457200" rtl="0" eaLnBrk="0" fontAlgn="base" hangingPunct="0">
        <a:spcBef>
          <a:spcPct val="20000"/>
        </a:spcBef>
        <a:spcAft>
          <a:spcPct val="0"/>
        </a:spcAft>
        <a:buFont typeface="Arial" charset="0"/>
        <a:defRPr sz="2000" kern="1200">
          <a:solidFill>
            <a:schemeClr val="tx1"/>
          </a:solidFill>
          <a:latin typeface="Arial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Wingdings" pitchFamily="2" charset="2"/>
        <a:defRPr sz="2400" kern="1200">
          <a:solidFill>
            <a:schemeClr val="tx1"/>
          </a:solidFill>
          <a:latin typeface="Arial"/>
          <a:ea typeface="ＭＳ Ｐゴシック" charset="0"/>
          <a:cs typeface="Arial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Arial" charset="0"/>
          <a:cs typeface="Arial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Arial" charset="0"/>
          <a:cs typeface="Arial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Arial" charset="0"/>
          <a:cs typeface="Arial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 defTabSz="914400">
              <a:defRPr/>
            </a:pPr>
            <a:fld id="{E32E870F-BBF4-4DFC-9FAB-FA6012E870FE}" type="datetimeFigureOut">
              <a:rPr lang="en-US">
                <a:ea typeface="+mn-ea"/>
              </a:rPr>
              <a:pPr defTabSz="914400">
                <a:defRPr/>
              </a:pPr>
              <a:t>5/10/2016</a:t>
            </a:fld>
            <a:endParaRPr lang="en-US">
              <a:ea typeface="+mn-e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 defTabSz="914400">
              <a:defRPr/>
            </a:pPr>
            <a:endParaRPr lang="en-US"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 defTabSz="914400">
              <a:defRPr/>
            </a:pPr>
            <a:fld id="{B81FFF73-682B-4B79-A88F-FB0E153DC520}" type="slidenum">
              <a:rPr lang="en-US">
                <a:ea typeface="+mn-ea"/>
              </a:rPr>
              <a:pPr defTabSz="914400">
                <a:defRPr/>
              </a:pPr>
              <a:t>‹#›</a:t>
            </a:fld>
            <a:endParaRPr lang="en-US"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164925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3" r:id="rId1"/>
    <p:sldLayoutId id="2147483784" r:id="rId2"/>
    <p:sldLayoutId id="2147483785" r:id="rId3"/>
    <p:sldLayoutId id="2147483786" r:id="rId4"/>
    <p:sldLayoutId id="2147483787" r:id="rId5"/>
    <p:sldLayoutId id="2147483788" r:id="rId6"/>
    <p:sldLayoutId id="2147483789" r:id="rId7"/>
    <p:sldLayoutId id="2147483790" r:id="rId8"/>
    <p:sldLayoutId id="2147483791" r:id="rId9"/>
    <p:sldLayoutId id="2147483792" r:id="rId10"/>
    <p:sldLayoutId id="214748379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hiamass.gov/ma-apcd-and-case-mix-user-workgroup-information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kevin.meives@state.ma.us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4.xml"/><Relationship Id="rId4" Type="http://schemas.openxmlformats.org/officeDocument/2006/relationships/hyperlink" Target="mailto:ashley.storms@state.ma.us" TargetMode="Externa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hiamass.gov/assets/docs/g/chia-ab/16-04.pdf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hiamass.gov/information-for-data-submitters-premiums-data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4.xml"/><Relationship Id="rId4" Type="http://schemas.openxmlformats.org/officeDocument/2006/relationships/hyperlink" Target="mailto:dianna.welch@oliverwyman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Picture 3" descr="coverfinal-01.t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4"/>
          <a:stretch>
            <a:fillRect/>
          </a:stretch>
        </p:blipFill>
        <p:spPr bwMode="auto">
          <a:xfrm>
            <a:off x="-392113" y="-274638"/>
            <a:ext cx="9536113" cy="713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685800" y="1403349"/>
            <a:ext cx="7772400" cy="1038225"/>
          </a:xfrm>
          <a:prstGeom prst="rect">
            <a:avLst/>
          </a:prstGeom>
        </p:spPr>
        <p:txBody>
          <a:bodyPr anchor="ctr">
            <a:normAutofit fontScale="82500" lnSpcReduction="10000"/>
          </a:bodyPr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 i="0" kern="1200">
                <a:solidFill>
                  <a:schemeClr val="tx1"/>
                </a:solidFill>
                <a:latin typeface="Times"/>
                <a:ea typeface="ＭＳ Ｐゴシック" charset="0"/>
                <a:cs typeface="ＭＳ Ｐゴシック" charset="0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r">
              <a:defRPr/>
            </a:pPr>
            <a:r>
              <a:rPr lang="en-US" sz="4000" dirty="0" smtClean="0">
                <a:solidFill>
                  <a:schemeClr val="bg1"/>
                </a:solidFill>
                <a:latin typeface="+mn-lt"/>
              </a:rPr>
              <a:t>Massachusetts All-Payer Claims Database:</a:t>
            </a:r>
            <a:br>
              <a:rPr lang="en-US" sz="4000" dirty="0" smtClean="0">
                <a:solidFill>
                  <a:schemeClr val="bg1"/>
                </a:solidFill>
                <a:latin typeface="+mn-lt"/>
              </a:rPr>
            </a:br>
            <a:r>
              <a:rPr lang="en-US" sz="4000" dirty="0" smtClean="0">
                <a:solidFill>
                  <a:schemeClr val="bg1"/>
                </a:solidFill>
                <a:latin typeface="+mn-lt"/>
              </a:rPr>
              <a:t>Technical Assistance Group (TAG)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057400" y="2039938"/>
            <a:ext cx="6400800" cy="401637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ctr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defRPr sz="2000" kern="1200">
                <a:solidFill>
                  <a:schemeClr val="tx1"/>
                </a:solidFill>
                <a:latin typeface="Arial"/>
                <a:ea typeface="ＭＳ Ｐゴシック" charset="0"/>
                <a:cs typeface="ＭＳ Ｐゴシック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en-US" sz="2200" cap="all" dirty="0">
              <a:solidFill>
                <a:schemeClr val="bg1">
                  <a:lumMod val="65000"/>
                </a:schemeClr>
              </a:solidFill>
              <a:cs typeface="Arial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2057400" y="3660775"/>
            <a:ext cx="6400800" cy="40163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  <a:latin typeface="Arial"/>
                <a:cs typeface="Times New Roman"/>
              </a:rPr>
              <a:t>May 10, 2016</a:t>
            </a:r>
            <a:endParaRPr lang="en-US" sz="1600" dirty="0">
              <a:solidFill>
                <a:schemeClr val="bg1">
                  <a:lumMod val="65000"/>
                </a:schemeClr>
              </a:solidFill>
              <a:latin typeface="Arial"/>
              <a:cs typeface="Times New Roman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2057400" y="3386138"/>
            <a:ext cx="6400800" cy="40163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en-US" sz="1600" i="1" dirty="0">
              <a:solidFill>
                <a:schemeClr val="bg1">
                  <a:lumMod val="65000"/>
                </a:schemeClr>
              </a:solidFill>
              <a:latin typeface="Arial"/>
              <a:cs typeface="Times New Roman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49263" y="457200"/>
            <a:ext cx="8039100" cy="64135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tx2"/>
                </a:solidFill>
                <a:latin typeface="+mj-lt"/>
              </a:rPr>
              <a:t>Timeline</a:t>
            </a:r>
            <a:endParaRPr lang="en-US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spcBef>
                <a:spcPct val="20000"/>
              </a:spcBef>
              <a:buFont typeface="Arial" charset="0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Wingdings" pitchFamily="2" charset="2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59CBEFCE-D984-4AE1-A590-1DCE95F63571}" type="slidenum">
              <a:rPr lang="en-US" altLang="en-US" sz="1000" smtClean="0">
                <a:solidFill>
                  <a:srgbClr val="FFFFFF"/>
                </a:solidFill>
                <a:cs typeface="Arial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000" smtClean="0">
              <a:solidFill>
                <a:srgbClr val="FFFFFF"/>
              </a:solidFill>
              <a:cs typeface="Arial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04800" y="1447800"/>
          <a:ext cx="8458199" cy="369252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22868"/>
                <a:gridCol w="1292228"/>
                <a:gridCol w="1107241"/>
                <a:gridCol w="1019264"/>
                <a:gridCol w="839999"/>
                <a:gridCol w="1190791"/>
                <a:gridCol w="141557"/>
                <a:gridCol w="1944251"/>
              </a:tblGrid>
              <a:tr h="901231"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May 2016</a:t>
                      </a:r>
                      <a:endParaRPr lang="en-US" sz="1800" b="1" dirty="0"/>
                    </a:p>
                  </a:txBody>
                  <a:tcPr marL="91468" marR="91468" marT="45719" marB="457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June 2016</a:t>
                      </a:r>
                      <a:endParaRPr lang="en-US" sz="1800" b="1" dirty="0"/>
                    </a:p>
                  </a:txBody>
                  <a:tcPr marL="91468" marR="91468" marT="45719" marB="457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July 2016</a:t>
                      </a:r>
                      <a:endParaRPr lang="en-US" sz="1800" b="1" dirty="0"/>
                    </a:p>
                  </a:txBody>
                  <a:tcPr marL="91468" marR="91468" marT="45719" marB="457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August</a:t>
                      </a:r>
                      <a:r>
                        <a:rPr lang="en-US" sz="1800" b="1" baseline="0" dirty="0" smtClean="0"/>
                        <a:t> 2016</a:t>
                      </a:r>
                      <a:endParaRPr lang="en-US" sz="1800" b="1" dirty="0"/>
                    </a:p>
                  </a:txBody>
                  <a:tcPr marL="91468" marR="91468" marT="45719" marB="457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 marL="91455" marR="91455" marT="45717" marB="4571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945033"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Submissions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</a:rPr>
                        <a:t> Due</a:t>
                      </a:r>
                    </a:p>
                    <a:p>
                      <a:pPr algn="ctr"/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(May 17</a:t>
                      </a:r>
                      <a:r>
                        <a:rPr lang="en-US" sz="1400" b="0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US" sz="14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68" marR="91468" marT="45719" marB="457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68" marR="91468" marT="45719" marB="457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4503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68" marR="91468" marT="45719" marB="457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Anomaly Identification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</a:rPr>
                        <a:t> &amp; Resolution</a:t>
                      </a:r>
                      <a:endParaRPr lang="en-US" sz="14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68" marR="91468" marT="45719" marB="457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US" sz="14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68" marR="91468" marT="45719" marB="457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68" marR="91468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Follow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</a:rPr>
                        <a:t>-up for 2015 “3R” and MLR amounts</a:t>
                      </a:r>
                      <a:endParaRPr lang="en-US" sz="14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4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68" marR="91468" marT="45719" marB="457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68" marR="91468" marT="45719" marB="457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901231">
                <a:tc gridSpan="7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1468" marR="91468" marT="45719" marB="457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55" marR="91455" marT="45717" marB="4571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bg1"/>
                          </a:solidFill>
                        </a:rPr>
                        <a:t>CHIA’s 2016 Annual</a:t>
                      </a:r>
                      <a:r>
                        <a:rPr lang="en-US" sz="1400" b="1" baseline="0" dirty="0" smtClean="0">
                          <a:solidFill>
                            <a:schemeClr val="bg1"/>
                          </a:solidFill>
                        </a:rPr>
                        <a:t> Report finalized</a:t>
                      </a:r>
                      <a:endParaRPr lang="en-US" sz="14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91468" marR="91468" marT="45719" marB="457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8518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 typeface="Arial" charset="0"/>
              <a:buNone/>
            </a:pPr>
            <a:endParaRPr lang="en-US" altLang="en-US" sz="4800" b="1" smtClean="0">
              <a:solidFill>
                <a:schemeClr val="tx2"/>
              </a:solidFill>
            </a:endParaRPr>
          </a:p>
          <a:p>
            <a:pPr marL="0" indent="0" algn="ctr">
              <a:buFont typeface="Arial" charset="0"/>
              <a:buNone/>
            </a:pPr>
            <a:r>
              <a:rPr lang="en-US" altLang="en-US" sz="4800" b="1" smtClean="0">
                <a:solidFill>
                  <a:schemeClr val="tx2"/>
                </a:solidFill>
              </a:rPr>
              <a:t>Enrollment Trends</a:t>
            </a:r>
          </a:p>
        </p:txBody>
      </p:sp>
    </p:spTree>
    <p:extLst>
      <p:ext uri="{BB962C8B-B14F-4D97-AF65-F5344CB8AC3E}">
        <p14:creationId xmlns:p14="http://schemas.microsoft.com/office/powerpoint/2010/main" val="838499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457200"/>
            <a:ext cx="8039100" cy="64135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>
                <a:solidFill>
                  <a:schemeClr val="tx2"/>
                </a:solidFill>
                <a:latin typeface="+mj-lt"/>
              </a:rPr>
              <a:t>MA APCD User Workgroup Meetings</a:t>
            </a:r>
            <a:endParaRPr lang="en-US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4339" name="Content Placeholder 1"/>
          <p:cNvSpPr>
            <a:spLocks noGrp="1"/>
          </p:cNvSpPr>
          <p:nvPr>
            <p:ph idx="1"/>
          </p:nvPr>
        </p:nvSpPr>
        <p:spPr>
          <a:xfrm>
            <a:off x="457200" y="1371600"/>
            <a:ext cx="8039100" cy="3916363"/>
          </a:xfrm>
        </p:spPr>
        <p:txBody>
          <a:bodyPr>
            <a:normAutofit fontScale="92500" lnSpcReduction="20000"/>
          </a:bodyPr>
          <a:lstStyle/>
          <a:p>
            <a:pPr algn="l" defTabSz="914400">
              <a:buFont typeface="Arial" charset="0"/>
              <a:buChar char="•"/>
              <a:defRPr/>
            </a:pPr>
            <a:r>
              <a:rPr lang="en-US" sz="2200" dirty="0" smtClean="0">
                <a:solidFill>
                  <a:srgbClr val="1F497D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There was a brief presentation on Enrollment Trends data verification during the MA APCD User Workgroup meeting on April 26</a:t>
            </a:r>
            <a:r>
              <a:rPr lang="en-US" sz="2200" baseline="30000" dirty="0" smtClean="0">
                <a:solidFill>
                  <a:srgbClr val="1F497D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th</a:t>
            </a:r>
            <a:r>
              <a:rPr lang="en-US" sz="2200" dirty="0" smtClean="0">
                <a:solidFill>
                  <a:srgbClr val="1F497D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.</a:t>
            </a:r>
          </a:p>
          <a:p>
            <a:pPr marL="0" indent="0" algn="l" defTabSz="914400">
              <a:defRPr/>
            </a:pPr>
            <a:endParaRPr lang="en-US" sz="2200" dirty="0" smtClean="0">
              <a:solidFill>
                <a:srgbClr val="1F497D"/>
              </a:solidFill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  <a:p>
            <a:pPr algn="l" defTabSz="914400">
              <a:buFont typeface="Arial" charset="0"/>
              <a:buChar char="•"/>
              <a:defRPr/>
            </a:pPr>
            <a:r>
              <a:rPr lang="en-US" sz="2200" dirty="0">
                <a:solidFill>
                  <a:srgbClr val="1F497D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These webinar workgroups bring together users of CHIA’s APCD and Case Mix data with CHIA’s in-house experts to discuss analytical techniques, issues with the data, and quality of the data. </a:t>
            </a:r>
            <a:endParaRPr lang="en-US" sz="2200" dirty="0" smtClean="0">
              <a:solidFill>
                <a:srgbClr val="1F497D"/>
              </a:solidFill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  <a:p>
            <a:pPr marL="0" indent="0" algn="l" defTabSz="914400">
              <a:defRPr/>
            </a:pPr>
            <a:endParaRPr lang="en-US" sz="2200" dirty="0" smtClean="0">
              <a:solidFill>
                <a:srgbClr val="1F497D"/>
              </a:solidFill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  <a:p>
            <a:pPr algn="l" defTabSz="914400">
              <a:buFont typeface="Arial" charset="0"/>
              <a:buChar char="•"/>
              <a:defRPr/>
            </a:pPr>
            <a:r>
              <a:rPr lang="en-US" sz="2200" dirty="0" smtClean="0">
                <a:solidFill>
                  <a:srgbClr val="1F497D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Next meeting: June 28, 2016</a:t>
            </a:r>
          </a:p>
          <a:p>
            <a:pPr algn="l" defTabSz="914400">
              <a:buFont typeface="Arial" charset="0"/>
              <a:buChar char="•"/>
              <a:defRPr/>
            </a:pPr>
            <a:endParaRPr lang="en-US" sz="2200" dirty="0">
              <a:solidFill>
                <a:srgbClr val="1F497D"/>
              </a:solidFill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  <a:p>
            <a:pPr algn="l" defTabSz="914400">
              <a:buFont typeface="Arial" charset="0"/>
              <a:buChar char="•"/>
              <a:defRPr/>
            </a:pPr>
            <a:r>
              <a:rPr lang="en-US" sz="2200" dirty="0" smtClean="0">
                <a:solidFill>
                  <a:srgbClr val="1F497D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More information available on </a:t>
            </a:r>
            <a:r>
              <a:rPr lang="en-US" sz="2200" dirty="0">
                <a:solidFill>
                  <a:srgbClr val="1F497D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CHIA’s website: </a:t>
            </a:r>
            <a:r>
              <a:rPr lang="en-US" sz="2200" dirty="0">
                <a:solidFill>
                  <a:srgbClr val="1F497D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  <a:hlinkClick r:id="rId3"/>
              </a:rPr>
              <a:t>http://www.chiamass.gov/ma-apcd-and-case-mix-user-workgroup-information</a:t>
            </a:r>
            <a:r>
              <a:rPr lang="en-US" sz="2200" dirty="0">
                <a:solidFill>
                  <a:srgbClr val="1F497D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/</a:t>
            </a: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spcBef>
                <a:spcPct val="20000"/>
              </a:spcBef>
              <a:buFont typeface="Arial" charset="0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Wingdings" pitchFamily="2" charset="2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54DC4C86-E873-433D-B43B-8864C756C5E7}" type="slidenum">
              <a:rPr lang="en-US" altLang="en-US" sz="1000" smtClean="0">
                <a:solidFill>
                  <a:srgbClr val="FFFFFF"/>
                </a:solidFill>
                <a:cs typeface="Arial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000" smtClean="0">
              <a:solidFill>
                <a:srgbClr val="FFFFFF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5094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49263" y="457200"/>
            <a:ext cx="8039100" cy="641350"/>
          </a:xfrm>
        </p:spPr>
        <p:txBody>
          <a:bodyPr/>
          <a:lstStyle/>
          <a:p>
            <a:pPr>
              <a:defRPr/>
            </a:pPr>
            <a:r>
              <a:rPr lang="en-US" altLang="en-US" dirty="0">
                <a:solidFill>
                  <a:schemeClr val="tx2"/>
                </a:solidFill>
                <a:latin typeface="+mj-lt"/>
              </a:rPr>
              <a:t>Supplemental Reports</a:t>
            </a:r>
            <a:endParaRPr lang="en-US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4339" name="Content Placeholder 1"/>
          <p:cNvSpPr>
            <a:spLocks noGrp="1"/>
          </p:cNvSpPr>
          <p:nvPr>
            <p:ph idx="1"/>
          </p:nvPr>
        </p:nvSpPr>
        <p:spPr>
          <a:xfrm>
            <a:off x="457200" y="1371600"/>
            <a:ext cx="8039100" cy="3916363"/>
          </a:xfrm>
        </p:spPr>
        <p:txBody>
          <a:bodyPr/>
          <a:lstStyle/>
          <a:p>
            <a:pPr algn="l" defTabSz="914400">
              <a:buFont typeface="Arial" charset="0"/>
              <a:buChar char="•"/>
              <a:defRPr/>
            </a:pPr>
            <a:r>
              <a:rPr lang="en-US" dirty="0" smtClean="0">
                <a:solidFill>
                  <a:srgbClr val="1F497D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Supplemental </a:t>
            </a:r>
            <a:r>
              <a:rPr lang="en-US" dirty="0">
                <a:solidFill>
                  <a:srgbClr val="1F497D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Reports collect aggregate data on the portion of the Enrollment Trends population that cannot be reliably sourced from the MA </a:t>
            </a:r>
            <a:r>
              <a:rPr lang="en-US" dirty="0" smtClean="0">
                <a:solidFill>
                  <a:srgbClr val="1F497D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APCD. These are solicited from payers on an as-needed basis, depending on data quality and availability.</a:t>
            </a:r>
          </a:p>
          <a:p>
            <a:pPr marL="0" indent="0" algn="l" defTabSz="914400">
              <a:defRPr/>
            </a:pPr>
            <a:endParaRPr lang="en-US" dirty="0" smtClean="0">
              <a:solidFill>
                <a:srgbClr val="1F497D"/>
              </a:solidFill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  <a:p>
            <a:pPr algn="l" defTabSz="914400">
              <a:buFont typeface="Arial" charset="0"/>
              <a:buChar char="•"/>
              <a:defRPr/>
            </a:pPr>
            <a:r>
              <a:rPr lang="en-US" dirty="0" smtClean="0">
                <a:solidFill>
                  <a:srgbClr val="1F497D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Requests were sent to payers on April 29</a:t>
            </a:r>
            <a:r>
              <a:rPr lang="en-US" baseline="30000" dirty="0" smtClean="0">
                <a:solidFill>
                  <a:srgbClr val="1F497D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th</a:t>
            </a:r>
            <a:r>
              <a:rPr lang="en-US" dirty="0" smtClean="0">
                <a:solidFill>
                  <a:srgbClr val="1F497D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.</a:t>
            </a:r>
          </a:p>
          <a:p>
            <a:pPr marL="0" indent="0" algn="l" defTabSz="914400">
              <a:defRPr/>
            </a:pPr>
            <a:endParaRPr lang="en-US" dirty="0" smtClean="0">
              <a:solidFill>
                <a:srgbClr val="1F497D"/>
              </a:solidFill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  <a:p>
            <a:pPr algn="l" defTabSz="914400">
              <a:buFont typeface="Arial" charset="0"/>
              <a:buChar char="•"/>
              <a:defRPr/>
            </a:pPr>
            <a:r>
              <a:rPr lang="en-US" dirty="0" smtClean="0">
                <a:solidFill>
                  <a:srgbClr val="1F497D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If you received a Supplemental Report workbook, please complete and return to your CHIA liaison by </a:t>
            </a:r>
            <a:r>
              <a:rPr lang="en-US" b="1" dirty="0" smtClean="0">
                <a:solidFill>
                  <a:srgbClr val="1F497D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Wednesday, May 25</a:t>
            </a:r>
            <a:r>
              <a:rPr lang="en-US" b="1" baseline="30000" dirty="0" smtClean="0">
                <a:solidFill>
                  <a:srgbClr val="1F497D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th</a:t>
            </a:r>
            <a:r>
              <a:rPr lang="en-US" b="1" dirty="0" smtClean="0">
                <a:solidFill>
                  <a:srgbClr val="1F497D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.</a:t>
            </a:r>
            <a:endParaRPr lang="en-US" dirty="0">
              <a:solidFill>
                <a:srgbClr val="1F497D"/>
              </a:solidFill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spcBef>
                <a:spcPct val="20000"/>
              </a:spcBef>
              <a:buFont typeface="Arial" charset="0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Wingdings" pitchFamily="2" charset="2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4BCC9433-F132-4823-984C-E8F37E4245B3}" type="slidenum">
              <a:rPr lang="en-US" altLang="en-US" sz="1000" smtClean="0">
                <a:solidFill>
                  <a:srgbClr val="FFFFFF"/>
                </a:solidFill>
                <a:cs typeface="Arial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000" smtClean="0">
              <a:solidFill>
                <a:srgbClr val="FFFFFF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530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49263" y="457200"/>
            <a:ext cx="8039100" cy="64135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>
                <a:solidFill>
                  <a:schemeClr val="tx2"/>
                </a:solidFill>
                <a:latin typeface="+mj-lt"/>
              </a:rPr>
              <a:t>APCD Data Verification</a:t>
            </a:r>
            <a:endParaRPr lang="en-US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4339" name="Content Placeholder 1"/>
          <p:cNvSpPr>
            <a:spLocks noGrp="1"/>
          </p:cNvSpPr>
          <p:nvPr>
            <p:ph idx="1"/>
          </p:nvPr>
        </p:nvSpPr>
        <p:spPr>
          <a:xfrm>
            <a:off x="457200" y="1371600"/>
            <a:ext cx="8039100" cy="3916363"/>
          </a:xfrm>
        </p:spPr>
        <p:txBody>
          <a:bodyPr/>
          <a:lstStyle/>
          <a:p>
            <a:pPr algn="l" defTabSz="914400">
              <a:buFont typeface="Arial" charset="0"/>
              <a:buChar char="•"/>
              <a:defRPr/>
            </a:pPr>
            <a:r>
              <a:rPr lang="en-US" dirty="0" smtClean="0">
                <a:solidFill>
                  <a:srgbClr val="1F497D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July 2016 Enrollment Trends report will include data from </a:t>
            </a:r>
            <a:r>
              <a:rPr lang="en-US" b="1" dirty="0" smtClean="0">
                <a:solidFill>
                  <a:srgbClr val="1F497D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September 2015 </a:t>
            </a:r>
            <a:r>
              <a:rPr lang="en-US" dirty="0" smtClean="0">
                <a:solidFill>
                  <a:srgbClr val="1F497D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(already verified),</a:t>
            </a:r>
            <a:r>
              <a:rPr lang="en-US" b="1" dirty="0" smtClean="0">
                <a:solidFill>
                  <a:srgbClr val="1F497D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 December 2015</a:t>
            </a:r>
            <a:r>
              <a:rPr lang="en-US" dirty="0" smtClean="0">
                <a:solidFill>
                  <a:srgbClr val="1F497D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, and </a:t>
            </a:r>
            <a:r>
              <a:rPr lang="en-US" b="1" dirty="0" smtClean="0">
                <a:solidFill>
                  <a:srgbClr val="1F497D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March 2016</a:t>
            </a:r>
            <a:r>
              <a:rPr lang="en-US" dirty="0" smtClean="0">
                <a:solidFill>
                  <a:srgbClr val="1F497D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 Member Eligibility files.</a:t>
            </a:r>
          </a:p>
          <a:p>
            <a:pPr marL="0" indent="0" algn="l" defTabSz="914400">
              <a:defRPr/>
            </a:pPr>
            <a:endParaRPr lang="en-US" dirty="0" smtClean="0">
              <a:solidFill>
                <a:srgbClr val="1F497D"/>
              </a:solidFill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  <a:p>
            <a:pPr algn="l" defTabSz="914400">
              <a:buFont typeface="Arial" charset="0"/>
              <a:buChar char="•"/>
              <a:defRPr/>
            </a:pPr>
            <a:r>
              <a:rPr lang="en-US" dirty="0" smtClean="0">
                <a:solidFill>
                  <a:srgbClr val="1F497D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As always, payers will have the opportunity to </a:t>
            </a:r>
            <a:r>
              <a:rPr lang="en-US" dirty="0" smtClean="0">
                <a:solidFill>
                  <a:srgbClr val="1F497D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review </a:t>
            </a:r>
            <a:r>
              <a:rPr lang="en-US" dirty="0" smtClean="0">
                <a:solidFill>
                  <a:srgbClr val="1F497D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APCD-based enrollment counts prior to publication.</a:t>
            </a:r>
          </a:p>
          <a:p>
            <a:pPr marL="0" indent="0" algn="l" defTabSz="914400">
              <a:defRPr/>
            </a:pPr>
            <a:endParaRPr lang="en-US" dirty="0" smtClean="0">
              <a:solidFill>
                <a:srgbClr val="1F497D"/>
              </a:solidFill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  <a:p>
            <a:pPr algn="l" defTabSz="914400">
              <a:buFont typeface="Arial" charset="0"/>
              <a:buChar char="•"/>
              <a:defRPr/>
            </a:pPr>
            <a:r>
              <a:rPr lang="en-US" dirty="0" smtClean="0">
                <a:solidFill>
                  <a:srgbClr val="1F497D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Enrollment Trends aggregate APCD data (pivot tables and “flat file”) will be shared with payers in early June; the deadline for verifying enrollment counts will be </a:t>
            </a:r>
            <a:r>
              <a:rPr lang="en-US" b="1" dirty="0" smtClean="0">
                <a:solidFill>
                  <a:srgbClr val="1F497D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Friday,</a:t>
            </a:r>
            <a:r>
              <a:rPr lang="en-US" dirty="0" smtClean="0">
                <a:solidFill>
                  <a:srgbClr val="1F497D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 </a:t>
            </a:r>
            <a:r>
              <a:rPr lang="en-US" b="1" dirty="0" smtClean="0">
                <a:solidFill>
                  <a:srgbClr val="1F497D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July 8</a:t>
            </a:r>
            <a:r>
              <a:rPr lang="en-US" b="1" baseline="30000" dirty="0" smtClean="0">
                <a:solidFill>
                  <a:srgbClr val="1F497D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th</a:t>
            </a:r>
            <a:r>
              <a:rPr lang="en-US" dirty="0" smtClean="0">
                <a:solidFill>
                  <a:srgbClr val="1F497D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.</a:t>
            </a:r>
            <a:endParaRPr lang="en-US" dirty="0">
              <a:solidFill>
                <a:srgbClr val="1F497D"/>
              </a:solidFill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spcBef>
                <a:spcPct val="20000"/>
              </a:spcBef>
              <a:buFont typeface="Arial" charset="0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Wingdings" pitchFamily="2" charset="2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939112E4-51FC-4E87-9DC8-8D5B9F5152D8}" type="slidenum">
              <a:rPr lang="en-US" altLang="en-US" sz="1000" smtClean="0">
                <a:solidFill>
                  <a:srgbClr val="FFFFFF"/>
                </a:solidFill>
                <a:cs typeface="Arial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000" smtClean="0">
              <a:solidFill>
                <a:srgbClr val="FFFFFF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8577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49263" y="457200"/>
            <a:ext cx="8039100" cy="64135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tx2"/>
                </a:solidFill>
                <a:latin typeface="+mj-lt"/>
              </a:rPr>
              <a:t>Timeline</a:t>
            </a:r>
            <a:endParaRPr lang="en-US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spcBef>
                <a:spcPct val="20000"/>
              </a:spcBef>
              <a:buFont typeface="Arial" charset="0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Wingdings" pitchFamily="2" charset="2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133E8905-CEB5-4C93-9B21-C77B22A407DE}" type="slidenum">
              <a:rPr lang="en-US" altLang="en-US" sz="1000" smtClean="0">
                <a:solidFill>
                  <a:srgbClr val="FFFFFF"/>
                </a:solidFill>
                <a:cs typeface="Arial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000" smtClean="0">
              <a:solidFill>
                <a:srgbClr val="FFFFFF"/>
              </a:solidFill>
              <a:cs typeface="Arial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85800" y="1371600"/>
          <a:ext cx="7848600" cy="320679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4000"/>
                <a:gridCol w="1752600"/>
                <a:gridCol w="1524000"/>
                <a:gridCol w="1524000"/>
                <a:gridCol w="1524000"/>
              </a:tblGrid>
              <a:tr h="45663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Mar. 2016</a:t>
                      </a:r>
                      <a:endParaRPr lang="en-US" sz="1600" b="1" dirty="0"/>
                    </a:p>
                  </a:txBody>
                  <a:tcPr marL="91438" marR="91438" marT="45688" marB="456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Apr. 2016</a:t>
                      </a:r>
                      <a:endParaRPr lang="en-US" sz="1600" b="1" dirty="0"/>
                    </a:p>
                  </a:txBody>
                  <a:tcPr marL="91438" marR="91438" marT="45688" marB="456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May 2016</a:t>
                      </a:r>
                      <a:endParaRPr lang="en-US" sz="1600" b="1" dirty="0"/>
                    </a:p>
                  </a:txBody>
                  <a:tcPr marL="91438" marR="91438" marT="45688" marB="456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June 2016</a:t>
                      </a:r>
                      <a:endParaRPr lang="en-US" sz="1600" b="1" dirty="0"/>
                    </a:p>
                  </a:txBody>
                  <a:tcPr marL="91438" marR="91438" marT="45688" marB="456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July 2016</a:t>
                      </a:r>
                      <a:endParaRPr lang="en-US" sz="1600" b="1" dirty="0"/>
                    </a:p>
                  </a:txBody>
                  <a:tcPr marL="91438" marR="91438" marT="45688" marB="456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40004"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Work with individual payers to fix remaining </a:t>
                      </a:r>
                      <a:r>
                        <a:rPr lang="en-US" sz="1200" baseline="0" dirty="0" smtClean="0"/>
                        <a:t>reporting issues</a:t>
                      </a:r>
                      <a:r>
                        <a:rPr lang="en-US" sz="1200" dirty="0" smtClean="0"/>
                        <a:t>; validate new MA APCD fields for ongoing enrollment</a:t>
                      </a:r>
                      <a:r>
                        <a:rPr lang="en-US" sz="1200" baseline="0" dirty="0" smtClean="0"/>
                        <a:t> reporting</a:t>
                      </a:r>
                      <a:endParaRPr lang="en-US" sz="1200" dirty="0" smtClean="0"/>
                    </a:p>
                  </a:txBody>
                  <a:tcPr marL="91438" marR="91438" marT="45688" marB="456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91438" marR="91438" marT="45688" marB="456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438" marR="91438" marT="45688" marB="456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91438" marR="91438" marT="45688" marB="456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40004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91438" marR="91438" marT="45688" marB="456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March 2016 </a:t>
                      </a:r>
                    </a:p>
                    <a:p>
                      <a:pPr algn="ctr"/>
                      <a:r>
                        <a:rPr lang="en-US" sz="1200" dirty="0" smtClean="0"/>
                        <a:t>MA APCD </a:t>
                      </a:r>
                    </a:p>
                    <a:p>
                      <a:pPr algn="ctr"/>
                      <a:r>
                        <a:rPr lang="en-US" sz="1200" dirty="0" smtClean="0"/>
                        <a:t>file submissions</a:t>
                      </a:r>
                      <a:endParaRPr lang="en-US" sz="1200" dirty="0"/>
                    </a:p>
                  </a:txBody>
                  <a:tcPr marL="91438" marR="91438" marT="45688" marB="456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91438" marR="91438" marT="45688" marB="456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438" marR="91438" marT="45688" marB="456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91438" marR="91438" marT="45688" marB="456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40004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91438" marR="91438" marT="45688" marB="456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8" marR="91438" marT="45688" marB="456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Supplemental reporting due (requested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baseline="0" dirty="0" smtClean="0"/>
                        <a:t>payers)</a:t>
                      </a:r>
                      <a:endParaRPr lang="en-US" sz="1200" dirty="0"/>
                    </a:p>
                  </a:txBody>
                  <a:tcPr marL="91438" marR="91438" marT="45688" marB="456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438" marR="91438" marT="45688" marB="456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91438" marR="91438" marT="45688" marB="456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57128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91438" marR="91438" marT="45688" marB="456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8" marR="91438" marT="45688" marB="456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91438" marR="91438" marT="45688" marB="456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Payer  APCD data verification</a:t>
                      </a:r>
                    </a:p>
                  </a:txBody>
                  <a:tcPr marL="91438" marR="91438" marT="45688" marB="456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91438" marR="91438" marT="45688" marB="456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2976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91438" marR="91438" marT="45688" marB="456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438" marR="91438" marT="45688" marB="456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 marL="91438" marR="91438" marT="45688" marB="456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8" marR="91438" marT="45688" marB="456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Reporting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 marL="91438" marR="91438" marT="45688" marB="456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9079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 typeface="Arial" charset="0"/>
              <a:buNone/>
            </a:pPr>
            <a:endParaRPr lang="en-US" altLang="en-US" sz="4800" b="1" smtClean="0">
              <a:solidFill>
                <a:schemeClr val="tx2"/>
              </a:solidFill>
            </a:endParaRPr>
          </a:p>
          <a:p>
            <a:pPr marL="0" indent="0" algn="ctr">
              <a:buFont typeface="Arial" charset="0"/>
              <a:buNone/>
            </a:pPr>
            <a:r>
              <a:rPr lang="en-US" altLang="en-US" sz="4800" b="1" smtClean="0">
                <a:solidFill>
                  <a:schemeClr val="tx2"/>
                </a:solidFill>
              </a:rPr>
              <a:t>Medical Expenditure</a:t>
            </a:r>
          </a:p>
          <a:p>
            <a:pPr marL="0" indent="0" algn="ctr">
              <a:spcBef>
                <a:spcPct val="0"/>
              </a:spcBef>
              <a:buFont typeface="Arial" charset="0"/>
              <a:buNone/>
            </a:pPr>
            <a:r>
              <a:rPr lang="en-US" altLang="en-US" sz="4800" b="1" smtClean="0">
                <a:solidFill>
                  <a:schemeClr val="tx2"/>
                </a:solidFill>
              </a:rPr>
              <a:t>Trends</a:t>
            </a:r>
          </a:p>
        </p:txBody>
      </p:sp>
    </p:spTree>
    <p:extLst>
      <p:ext uri="{BB962C8B-B14F-4D97-AF65-F5344CB8AC3E}">
        <p14:creationId xmlns:p14="http://schemas.microsoft.com/office/powerpoint/2010/main" val="1232433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49263" y="457200"/>
            <a:ext cx="8039100" cy="64135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tx2"/>
                </a:solidFill>
                <a:latin typeface="+mj-lt"/>
              </a:rPr>
              <a:t>MET Requests</a:t>
            </a:r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spcBef>
                <a:spcPct val="20000"/>
              </a:spcBef>
              <a:buFont typeface="Arial" charset="0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Wingdings" pitchFamily="2" charset="2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A42FCFE9-8ED1-446B-ABDF-7AA05E041EF0}" type="slidenum">
              <a:rPr lang="en-US" altLang="en-US" sz="1000" smtClean="0">
                <a:solidFill>
                  <a:srgbClr val="FFFFFF"/>
                </a:solidFill>
                <a:cs typeface="Arial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000" smtClean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3556" name="TextBox 7"/>
          <p:cNvSpPr txBox="1">
            <a:spLocks noChangeArrowheads="1"/>
          </p:cNvSpPr>
          <p:nvPr/>
        </p:nvSpPr>
        <p:spPr bwMode="auto">
          <a:xfrm>
            <a:off x="381000" y="1447800"/>
            <a:ext cx="8229600" cy="355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spcBef>
                <a:spcPct val="20000"/>
              </a:spcBef>
              <a:buFont typeface="Arial" charset="0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Wingdings" pitchFamily="2" charset="2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9pPr>
          </a:lstStyle>
          <a:p>
            <a:pPr marL="342900" indent="-342900" algn="l" defTabSz="914400" eaLnBrk="1" hangingPunct="1">
              <a:lnSpc>
                <a:spcPts val="3000"/>
              </a:lnSpc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b="1" dirty="0" smtClean="0">
                <a:solidFill>
                  <a:srgbClr val="1F497D"/>
                </a:solidFill>
                <a:latin typeface="Helvetica" pitchFamily="34" charset="0"/>
                <a:cs typeface="Helvetica" pitchFamily="34" charset="0"/>
              </a:rPr>
              <a:t>Thank you </a:t>
            </a:r>
            <a:r>
              <a:rPr lang="en-US" altLang="en-US" dirty="0" smtClean="0">
                <a:solidFill>
                  <a:srgbClr val="1F497D"/>
                </a:solidFill>
                <a:latin typeface="Helvetica" pitchFamily="34" charset="0"/>
                <a:cs typeface="Helvetica" pitchFamily="34" charset="0"/>
              </a:rPr>
              <a:t>for your work in completing the </a:t>
            </a:r>
            <a:r>
              <a:rPr lang="en-US" altLang="en-US" u="sng" dirty="0" smtClean="0">
                <a:solidFill>
                  <a:srgbClr val="1F497D"/>
                </a:solidFill>
                <a:latin typeface="Helvetica" pitchFamily="34" charset="0"/>
                <a:cs typeface="Helvetica" pitchFamily="34" charset="0"/>
              </a:rPr>
              <a:t>Financial Control Total </a:t>
            </a:r>
            <a:r>
              <a:rPr lang="en-US" altLang="en-US" dirty="0" smtClean="0">
                <a:solidFill>
                  <a:srgbClr val="1F497D"/>
                </a:solidFill>
                <a:latin typeface="Helvetica" pitchFamily="34" charset="0"/>
                <a:cs typeface="Helvetica" pitchFamily="34" charset="0"/>
              </a:rPr>
              <a:t>and </a:t>
            </a:r>
            <a:r>
              <a:rPr lang="en-US" altLang="en-US" u="sng" dirty="0" smtClean="0">
                <a:solidFill>
                  <a:srgbClr val="1F497D"/>
                </a:solidFill>
                <a:latin typeface="Helvetica" pitchFamily="34" charset="0"/>
                <a:cs typeface="Helvetica" pitchFamily="34" charset="0"/>
              </a:rPr>
              <a:t>Field Logic / Data Verification</a:t>
            </a:r>
            <a:r>
              <a:rPr lang="en-US" altLang="en-US" dirty="0" smtClean="0">
                <a:solidFill>
                  <a:srgbClr val="1F497D"/>
                </a:solidFill>
                <a:latin typeface="Helvetica" pitchFamily="34" charset="0"/>
                <a:cs typeface="Helvetica" pitchFamily="34" charset="0"/>
              </a:rPr>
              <a:t> requests</a:t>
            </a:r>
            <a:endParaRPr lang="en-US" altLang="en-US" dirty="0">
              <a:solidFill>
                <a:srgbClr val="1F497D"/>
              </a:solidFill>
              <a:latin typeface="Helvetica" pitchFamily="34" charset="0"/>
              <a:cs typeface="Helvetica" pitchFamily="34" charset="0"/>
            </a:endParaRPr>
          </a:p>
          <a:p>
            <a:pPr marL="342900" indent="-342900" algn="l" defTabSz="914400" eaLnBrk="1" hangingPunct="1">
              <a:lnSpc>
                <a:spcPts val="3000"/>
              </a:lnSpc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en-US" altLang="en-US" b="1" dirty="0" smtClean="0">
              <a:solidFill>
                <a:srgbClr val="1F497D"/>
              </a:solidFill>
              <a:latin typeface="Helvetica" pitchFamily="34" charset="0"/>
              <a:cs typeface="Helvetica" pitchFamily="34" charset="0"/>
            </a:endParaRPr>
          </a:p>
          <a:p>
            <a:pPr marL="342900" indent="-342900" algn="l" defTabSz="914400" eaLnBrk="1" hangingPunct="1">
              <a:lnSpc>
                <a:spcPts val="3000"/>
              </a:lnSpc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dirty="0" smtClean="0">
                <a:solidFill>
                  <a:srgbClr val="1F497D"/>
                </a:solidFill>
                <a:latin typeface="Helvetica" pitchFamily="34" charset="0"/>
                <a:cs typeface="Helvetica" pitchFamily="34" charset="0"/>
              </a:rPr>
              <a:t>We are currently using the data that you reported to assess the accuracy and completeness of the medical claims reported to the MA APCD</a:t>
            </a:r>
          </a:p>
          <a:p>
            <a:pPr marL="342900" indent="-342900" algn="l" defTabSz="914400" eaLnBrk="1" hangingPunct="1">
              <a:lnSpc>
                <a:spcPts val="3000"/>
              </a:lnSpc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en-US" altLang="en-US" dirty="0">
              <a:solidFill>
                <a:srgbClr val="1F497D"/>
              </a:solidFill>
              <a:latin typeface="Helvetica" pitchFamily="34" charset="0"/>
              <a:cs typeface="Helvetica" pitchFamily="34" charset="0"/>
            </a:endParaRPr>
          </a:p>
          <a:p>
            <a:pPr algn="l" defTabSz="914400" eaLnBrk="1" hangingPunct="1">
              <a:lnSpc>
                <a:spcPts val="3000"/>
              </a:lnSpc>
              <a:spcBef>
                <a:spcPct val="0"/>
              </a:spcBef>
              <a:defRPr/>
            </a:pPr>
            <a:endParaRPr lang="en-US" altLang="en-US" dirty="0" smtClean="0">
              <a:solidFill>
                <a:srgbClr val="1F497D"/>
              </a:solidFill>
              <a:latin typeface="Helvetica" pitchFamily="34" charset="0"/>
              <a:cs typeface="Helvetica" pitchFamily="34" charset="0"/>
            </a:endParaRPr>
          </a:p>
          <a:p>
            <a:pPr algn="l" defTabSz="914400" eaLnBrk="1" hangingPunct="1">
              <a:lnSpc>
                <a:spcPts val="3000"/>
              </a:lnSpc>
              <a:spcBef>
                <a:spcPct val="0"/>
              </a:spcBef>
              <a:buFontTx/>
              <a:buNone/>
              <a:defRPr/>
            </a:pPr>
            <a:endParaRPr lang="en-US" altLang="en-US" dirty="0" smtClean="0">
              <a:solidFill>
                <a:srgbClr val="1F497D"/>
              </a:solidFill>
              <a:latin typeface="Helvetica" pitchFamily="34" charset="0"/>
              <a:cs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32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49263" y="457200"/>
            <a:ext cx="8039100" cy="641350"/>
          </a:xfr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chemeClr val="tx2"/>
                </a:solidFill>
                <a:latin typeface="+mj-lt"/>
              </a:rPr>
              <a:t>Contact Information</a:t>
            </a:r>
          </a:p>
        </p:txBody>
      </p:sp>
      <p:sp>
        <p:nvSpPr>
          <p:cNvPr id="24579" name="Content Placeholder 1"/>
          <p:cNvSpPr>
            <a:spLocks noGrp="1"/>
          </p:cNvSpPr>
          <p:nvPr>
            <p:ph idx="1"/>
          </p:nvPr>
        </p:nvSpPr>
        <p:spPr>
          <a:xfrm>
            <a:off x="449263" y="1524000"/>
            <a:ext cx="8039100" cy="4419600"/>
          </a:xfrm>
        </p:spPr>
        <p:txBody>
          <a:bodyPr/>
          <a:lstStyle/>
          <a:p>
            <a:pPr marL="0" indent="0" algn="l" defTabSz="914400" eaLnBrk="1" hangingPunct="1">
              <a:spcBef>
                <a:spcPct val="0"/>
              </a:spcBef>
              <a:defRPr/>
            </a:pPr>
            <a:r>
              <a:rPr lang="en-US" altLang="en-US" sz="1800" b="1" dirty="0">
                <a:solidFill>
                  <a:schemeClr val="tx2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For questions about Annual </a:t>
            </a:r>
            <a:r>
              <a:rPr lang="en-US" altLang="en-US" sz="1800" b="1" dirty="0" smtClean="0">
                <a:solidFill>
                  <a:schemeClr val="tx2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Premiums or Medical Expenditure Trends:</a:t>
            </a:r>
            <a:endParaRPr lang="en-US" altLang="en-US" sz="1800" b="1" dirty="0">
              <a:solidFill>
                <a:schemeClr val="tx2"/>
              </a:solidFill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  <a:p>
            <a:pPr marL="0" indent="0" algn="l" defTabSz="914400" eaLnBrk="1" hangingPunct="1">
              <a:spcBef>
                <a:spcPct val="0"/>
              </a:spcBef>
              <a:defRPr/>
            </a:pPr>
            <a:r>
              <a:rPr lang="en-US" altLang="en-US" sz="1800" dirty="0">
                <a:solidFill>
                  <a:schemeClr val="tx2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Contact</a:t>
            </a:r>
            <a:r>
              <a:rPr lang="en-US" altLang="en-US" sz="1800" i="1" dirty="0">
                <a:solidFill>
                  <a:schemeClr val="tx2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 </a:t>
            </a:r>
            <a:r>
              <a:rPr lang="en-US" altLang="en-US" sz="1800" dirty="0">
                <a:solidFill>
                  <a:schemeClr val="tx2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your </a:t>
            </a:r>
            <a:r>
              <a:rPr lang="en-US" altLang="en-US" sz="1800" u="sng" dirty="0">
                <a:solidFill>
                  <a:schemeClr val="tx2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CHIA liaison </a:t>
            </a:r>
            <a:r>
              <a:rPr lang="en-US" altLang="en-US" sz="1800" dirty="0">
                <a:solidFill>
                  <a:schemeClr val="tx2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and Kevin Meives at </a:t>
            </a:r>
            <a:r>
              <a:rPr lang="en-US" altLang="en-US" sz="1800" dirty="0">
                <a:solidFill>
                  <a:prstClr val="black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  <a:hlinkClick r:id="rId3"/>
              </a:rPr>
              <a:t>kevin.meives@state.ma.us</a:t>
            </a:r>
            <a:endParaRPr lang="en-US" altLang="en-US" sz="1800" dirty="0">
              <a:solidFill>
                <a:prstClr val="black"/>
              </a:solidFill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  <a:p>
            <a:pPr marL="0" indent="0" algn="l" defTabSz="914400" eaLnBrk="1" hangingPunct="1">
              <a:spcBef>
                <a:spcPct val="0"/>
              </a:spcBef>
              <a:defRPr/>
            </a:pPr>
            <a:endParaRPr lang="en-US" altLang="en-US" sz="1800" b="1" dirty="0">
              <a:solidFill>
                <a:prstClr val="black"/>
              </a:solidFill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  <a:p>
            <a:pPr marL="0" indent="0" algn="l" defTabSz="914400" eaLnBrk="1" hangingPunct="1">
              <a:spcBef>
                <a:spcPct val="0"/>
              </a:spcBef>
              <a:defRPr/>
            </a:pPr>
            <a:endParaRPr lang="en-US" altLang="en-US" sz="1800" b="1" dirty="0">
              <a:solidFill>
                <a:prstClr val="black"/>
              </a:solidFill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  <a:p>
            <a:pPr marL="0" indent="0" algn="l" defTabSz="914400" eaLnBrk="1" hangingPunct="1">
              <a:spcBef>
                <a:spcPct val="0"/>
              </a:spcBef>
              <a:defRPr/>
            </a:pPr>
            <a:r>
              <a:rPr lang="en-US" altLang="en-US" sz="1800" b="1" dirty="0">
                <a:solidFill>
                  <a:schemeClr val="tx2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For questions about Enrollment Trends:</a:t>
            </a:r>
          </a:p>
          <a:p>
            <a:pPr marL="0" indent="0" algn="l" defTabSz="914400" eaLnBrk="1" hangingPunct="1">
              <a:spcBef>
                <a:spcPct val="0"/>
              </a:spcBef>
              <a:defRPr/>
            </a:pPr>
            <a:r>
              <a:rPr lang="en-US" altLang="en-US" sz="1800" dirty="0">
                <a:solidFill>
                  <a:schemeClr val="tx2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Contact</a:t>
            </a:r>
            <a:r>
              <a:rPr lang="en-US" altLang="en-US" sz="1800" i="1" dirty="0">
                <a:solidFill>
                  <a:schemeClr val="tx2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 </a:t>
            </a:r>
            <a:r>
              <a:rPr lang="en-US" altLang="en-US" sz="1800" dirty="0">
                <a:solidFill>
                  <a:schemeClr val="tx2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your </a:t>
            </a:r>
            <a:r>
              <a:rPr lang="en-US" altLang="en-US" sz="1800" u="sng" dirty="0">
                <a:solidFill>
                  <a:schemeClr val="tx2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CHIA liaison </a:t>
            </a:r>
            <a:r>
              <a:rPr lang="en-US" altLang="en-US" sz="1800" dirty="0">
                <a:solidFill>
                  <a:schemeClr val="tx2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and Ashley Storms at </a:t>
            </a:r>
            <a:r>
              <a:rPr lang="en-US" altLang="en-US" sz="1800" dirty="0">
                <a:solidFill>
                  <a:prstClr val="black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  <a:hlinkClick r:id="rId4"/>
              </a:rPr>
              <a:t>ashley.storms@state.ma.us</a:t>
            </a:r>
            <a:endParaRPr lang="en-US" altLang="en-US" sz="1800" dirty="0">
              <a:solidFill>
                <a:prstClr val="black"/>
              </a:solidFill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  <a:p>
            <a:pPr marL="0" indent="0" algn="l" defTabSz="914400" eaLnBrk="1" hangingPunct="1">
              <a:spcBef>
                <a:spcPct val="0"/>
              </a:spcBef>
              <a:defRPr/>
            </a:pPr>
            <a:endParaRPr lang="en-US" altLang="en-US" sz="1800" dirty="0">
              <a:solidFill>
                <a:prstClr val="black"/>
              </a:solidFill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  <a:p>
            <a:pPr marL="0" indent="0" algn="l" defTabSz="914400" eaLnBrk="1" hangingPunct="1">
              <a:spcBef>
                <a:spcPct val="0"/>
              </a:spcBef>
              <a:defRPr/>
            </a:pPr>
            <a:endParaRPr lang="en-US" altLang="en-US" sz="1800" b="1" dirty="0">
              <a:solidFill>
                <a:prstClr val="black"/>
              </a:solidFill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spcBef>
                <a:spcPct val="20000"/>
              </a:spcBef>
              <a:buFont typeface="Arial" charset="0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Wingdings" pitchFamily="2" charset="2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BF5BFDC3-B9F4-4F12-A217-3FE0BB375A4E}" type="slidenum">
              <a:rPr lang="en-US" altLang="en-US" sz="1000" smtClean="0">
                <a:solidFill>
                  <a:srgbClr val="FFFFFF"/>
                </a:solidFill>
                <a:cs typeface="Arial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000" smtClean="0">
              <a:solidFill>
                <a:srgbClr val="FFFFFF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4915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Next Meetings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en-US" sz="4000" dirty="0" smtClean="0"/>
          </a:p>
          <a:p>
            <a:pPr algn="ctr"/>
            <a:r>
              <a:rPr lang="en-US" sz="4000" dirty="0" smtClean="0"/>
              <a:t>June 14, 2016 </a:t>
            </a:r>
            <a:r>
              <a:rPr lang="en-US" sz="4000" dirty="0"/>
              <a:t>@ 2:00 pm</a:t>
            </a:r>
          </a:p>
          <a:p>
            <a:pPr algn="ctr"/>
            <a:endParaRPr lang="en-US" sz="4000" dirty="0" smtClean="0"/>
          </a:p>
          <a:p>
            <a:pPr algn="ctr"/>
            <a:r>
              <a:rPr lang="en-US" sz="4000" dirty="0" smtClean="0"/>
              <a:t>July 12, 2016 @ 2:00 pm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937674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5415" y="1759352"/>
            <a:ext cx="7761815" cy="4254951"/>
          </a:xfrm>
        </p:spPr>
        <p:txBody>
          <a:bodyPr/>
          <a:lstStyle/>
          <a:p>
            <a:pPr marL="342900" indent="-342900">
              <a:buFont typeface="Arial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Housekeeping</a:t>
            </a:r>
          </a:p>
          <a:p>
            <a:pPr marL="342900" indent="-342900">
              <a:buFont typeface="Arial" pitchFamily="34" charset="0"/>
              <a:buChar char="•"/>
            </a:pPr>
            <a:endParaRPr lang="en-US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TME/APM/RP</a:t>
            </a:r>
          </a:p>
          <a:p>
            <a:pPr marL="342900" indent="-342900">
              <a:buFont typeface="Arial" pitchFamily="34" charset="0"/>
              <a:buChar char="•"/>
            </a:pPr>
            <a:endParaRPr lang="en-US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Annual Premiums Data Request, Enrollment Trends and Medical </a:t>
            </a:r>
            <a:r>
              <a:rPr lang="en-US" dirty="0" smtClean="0"/>
              <a:t>Expenditure Trends </a:t>
            </a:r>
            <a:r>
              <a:rPr lang="en-US" dirty="0" smtClean="0"/>
              <a:t>Updates</a:t>
            </a:r>
          </a:p>
          <a:p>
            <a:pPr marL="342900" indent="-342900">
              <a:buFont typeface="Arial" pitchFamily="34" charset="0"/>
              <a:buChar char="•"/>
            </a:pPr>
            <a:endParaRPr lang="en-US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 smtClean="0"/>
              <a:t>Wrap 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9907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lvl="0" algn="ctr"/>
            <a:r>
              <a:rPr lang="en-US" sz="4800" dirty="0" smtClean="0"/>
              <a:t>Questions?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582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Housekeeping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APCD V5 Submission Guides</a:t>
            </a:r>
          </a:p>
          <a:p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File </a:t>
            </a:r>
            <a:r>
              <a:rPr lang="en-US" dirty="0" smtClean="0"/>
              <a:t>Submission Deadlines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2217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Intake Version </a:t>
            </a:r>
            <a:r>
              <a:rPr lang="en-US" dirty="0" smtClean="0"/>
              <a:t>5.0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3970857"/>
              </p:ext>
            </p:extLst>
          </p:nvPr>
        </p:nvGraphicFramePr>
        <p:xfrm>
          <a:off x="485415" y="1895492"/>
          <a:ext cx="7747360" cy="34751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70449"/>
                <a:gridCol w="2576911"/>
              </a:tblGrid>
              <a:tr h="34751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MA APCD Intake Process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42135" algn="r"/>
                        </a:tabLst>
                      </a:pPr>
                      <a:r>
                        <a:rPr lang="en-US" sz="1100">
                          <a:effectLst/>
                        </a:rPr>
                        <a:t>Timeline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751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Data Partners Propose Version 5 Updates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November 2015 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751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Proposals Shared/Discussed with Carriers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December 2015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751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Draft Submission Guides published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January 2016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4751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Guides Reviewed at Technical Advisory Group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January 2016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4751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Carrier Comment Period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January 2016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751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Administrative Bulletin and Guides Adopted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February 2016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4751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Development/Testing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March/June 2016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</a:tr>
              <a:tr h="34751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Carrier Testing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July 2016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751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MA APCD Intake Version 5 Production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August 2016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4945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	</a:t>
            </a:r>
            <a:r>
              <a:rPr lang="en-US" sz="3100" dirty="0" smtClean="0"/>
              <a:t>File </a:t>
            </a:r>
            <a:r>
              <a:rPr lang="en-US" sz="3100" dirty="0" smtClean="0"/>
              <a:t>Submission Deadlines</a:t>
            </a:r>
            <a:endParaRPr lang="en-US" sz="31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Thank you </a:t>
            </a:r>
            <a:r>
              <a:rPr lang="en-US" dirty="0" smtClean="0"/>
              <a:t>for getting your files in </a:t>
            </a:r>
            <a:r>
              <a:rPr lang="en-US" dirty="0" smtClean="0"/>
              <a:t>(through </a:t>
            </a:r>
            <a:r>
              <a:rPr lang="en-US" dirty="0" smtClean="0"/>
              <a:t>March 2016) for the next CHIA data release </a:t>
            </a:r>
            <a:r>
              <a:rPr lang="en-US" dirty="0" smtClean="0"/>
              <a:t>and Risk </a:t>
            </a:r>
            <a:r>
              <a:rPr lang="en-US" dirty="0" smtClean="0"/>
              <a:t>Adjustment final settlement.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V5 submission guides go into effect in August for July 2016 data and any resubmissions back to October 2013.</a:t>
            </a:r>
          </a:p>
          <a:p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DOI </a:t>
            </a:r>
            <a:r>
              <a:rPr lang="en-US" dirty="0" smtClean="0"/>
              <a:t>membership </a:t>
            </a:r>
            <a:r>
              <a:rPr lang="en-US" dirty="0" smtClean="0"/>
              <a:t>reporting feedback</a:t>
            </a: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6661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9280167"/>
              </p:ext>
            </p:extLst>
          </p:nvPr>
        </p:nvGraphicFramePr>
        <p:xfrm>
          <a:off x="449263" y="874714"/>
          <a:ext cx="8039100" cy="45731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3016"/>
                <a:gridCol w="4514850"/>
                <a:gridCol w="2071234"/>
              </a:tblGrid>
              <a:tr h="39827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File Type</a:t>
                      </a:r>
                      <a:endParaRPr lang="en-US" sz="1800" dirty="0"/>
                    </a:p>
                  </a:txBody>
                  <a:tcPr marT="45701" marB="45701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File</a:t>
                      </a:r>
                      <a:endParaRPr lang="en-US" sz="1800" dirty="0"/>
                    </a:p>
                  </a:txBody>
                  <a:tcPr marT="45701" marB="45701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Deadline</a:t>
                      </a:r>
                      <a:endParaRPr lang="en-US" sz="1800" dirty="0"/>
                    </a:p>
                  </a:txBody>
                  <a:tcPr marT="45701" marB="45701"/>
                </a:tc>
              </a:tr>
              <a:tr h="398270">
                <a:tc rowSpan="3">
                  <a:txBody>
                    <a:bodyPr/>
                    <a:lstStyle/>
                    <a:p>
                      <a:r>
                        <a:rPr lang="en-US" sz="1800" dirty="0" smtClean="0"/>
                        <a:t>TME</a:t>
                      </a:r>
                      <a:endParaRPr lang="en-US" sz="1800" dirty="0"/>
                    </a:p>
                  </a:txBody>
                  <a:tcPr marT="45701" marB="45701"/>
                </a:tc>
                <a:tc>
                  <a:txBody>
                    <a:bodyPr/>
                    <a:lstStyle/>
                    <a:p>
                      <a:r>
                        <a:rPr lang="en-US" sz="1800" i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CY 2014 Final TME - ZIP</a:t>
                      </a:r>
                      <a:r>
                        <a:rPr lang="en-US" sz="1800" i="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code</a:t>
                      </a:r>
                      <a:r>
                        <a:rPr lang="en-US" sz="1800" i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records</a:t>
                      </a:r>
                      <a:endParaRPr lang="en-US" sz="1800" i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T="45701" marB="45701"/>
                </a:tc>
                <a:tc>
                  <a:txBody>
                    <a:bodyPr/>
                    <a:lstStyle/>
                    <a:p>
                      <a:r>
                        <a:rPr lang="en-US" sz="1800" i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May 2, 2016</a:t>
                      </a:r>
                      <a:endParaRPr lang="en-US" sz="1800" i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T="45701" marB="45701"/>
                </a:tc>
              </a:tr>
              <a:tr h="398270">
                <a:tc vMerge="1">
                  <a:txBody>
                    <a:bodyPr/>
                    <a:lstStyle/>
                    <a:p>
                      <a:endParaRPr lang="en-US" sz="1800" dirty="0" smtClean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i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CY 2015 Preliminary TME (+ IBNR factors) - ZIP</a:t>
                      </a:r>
                      <a:r>
                        <a:rPr lang="en-US" sz="1800" i="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code</a:t>
                      </a:r>
                      <a:r>
                        <a:rPr lang="en-US" sz="1800" i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records</a:t>
                      </a:r>
                    </a:p>
                  </a:txBody>
                  <a:tcPr marT="45701" marB="45701"/>
                </a:tc>
                <a:tc>
                  <a:txBody>
                    <a:bodyPr/>
                    <a:lstStyle/>
                    <a:p>
                      <a:r>
                        <a:rPr lang="en-US" sz="1800" i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May 2, 2016</a:t>
                      </a:r>
                      <a:endParaRPr lang="en-US" sz="1800" i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T="45701" marB="45701"/>
                </a:tc>
              </a:tr>
              <a:tr h="398270">
                <a:tc vMerge="1"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01" marB="45701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Physician</a:t>
                      </a:r>
                      <a:r>
                        <a:rPr lang="en-US" sz="1800" baseline="0" dirty="0" smtClean="0"/>
                        <a:t> Group TME for both years</a:t>
                      </a:r>
                      <a:endParaRPr lang="en-US" sz="1800" dirty="0" smtClean="0"/>
                    </a:p>
                  </a:txBody>
                  <a:tcPr marT="45701" marB="45701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May 16,</a:t>
                      </a:r>
                      <a:r>
                        <a:rPr lang="en-US" sz="1800" baseline="0" dirty="0" smtClean="0"/>
                        <a:t> 2016</a:t>
                      </a:r>
                      <a:endParaRPr lang="en-US" sz="1800" dirty="0"/>
                    </a:p>
                  </a:txBody>
                  <a:tcPr marT="45701" marB="45701"/>
                </a:tc>
              </a:tr>
              <a:tr h="398270">
                <a:tc rowSpan="3">
                  <a:txBody>
                    <a:bodyPr/>
                    <a:lstStyle/>
                    <a:p>
                      <a:r>
                        <a:rPr lang="en-US" sz="1800" baseline="0" dirty="0" smtClean="0"/>
                        <a:t>APM</a:t>
                      </a:r>
                    </a:p>
                  </a:txBody>
                  <a:tcPr marT="45701" marB="45701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CY 2015 Preliminary APM</a:t>
                      </a:r>
                      <a:r>
                        <a:rPr lang="en-US" sz="1800" baseline="0" dirty="0" smtClean="0"/>
                        <a:t> (+ IBNR factors)</a:t>
                      </a:r>
                      <a:endParaRPr lang="en-US" sz="1800" dirty="0"/>
                    </a:p>
                  </a:txBody>
                  <a:tcPr marT="45701" marB="45701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June 1, 2016</a:t>
                      </a:r>
                      <a:endParaRPr lang="en-US" sz="1800" dirty="0"/>
                    </a:p>
                  </a:txBody>
                  <a:tcPr marT="45701" marB="45701"/>
                </a:tc>
              </a:tr>
              <a:tr h="398270">
                <a:tc vMerge="1">
                  <a:txBody>
                    <a:bodyPr/>
                    <a:lstStyle/>
                    <a:p>
                      <a:endParaRPr lang="en-US" sz="1800" baseline="0" dirty="0" smtClean="0"/>
                    </a:p>
                  </a:txBody>
                  <a:tcPr marT="45701" marB="45701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CY 2014 Final APM</a:t>
                      </a:r>
                      <a:endParaRPr lang="en-US" sz="1800" dirty="0"/>
                    </a:p>
                  </a:txBody>
                  <a:tcPr marT="45701" marB="45701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June 15, 2016</a:t>
                      </a:r>
                      <a:endParaRPr lang="en-US" sz="1800" dirty="0"/>
                    </a:p>
                  </a:txBody>
                  <a:tcPr marT="45701" marB="45701"/>
                </a:tc>
              </a:tr>
              <a:tr h="398270">
                <a:tc vMerge="1">
                  <a:txBody>
                    <a:bodyPr/>
                    <a:lstStyle/>
                    <a:p>
                      <a:endParaRPr lang="en-US" sz="1800" baseline="0" dirty="0" smtClean="0"/>
                    </a:p>
                  </a:txBody>
                  <a:tcPr marT="45701" marB="45701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CY 2015</a:t>
                      </a:r>
                      <a:r>
                        <a:rPr lang="en-US" sz="1800" baseline="0" dirty="0" smtClean="0"/>
                        <a:t> Supplemental APM (for payers reported global </a:t>
                      </a:r>
                      <a:r>
                        <a:rPr lang="en-US" sz="1800" baseline="0" smtClean="0"/>
                        <a:t>payments only)</a:t>
                      </a:r>
                      <a:endParaRPr lang="en-US" sz="1800" dirty="0"/>
                    </a:p>
                  </a:txBody>
                  <a:tcPr marT="45701" marB="45701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June 15, 2016</a:t>
                      </a:r>
                      <a:endParaRPr lang="en-US" sz="1800" dirty="0"/>
                    </a:p>
                  </a:txBody>
                  <a:tcPr marT="45701" marB="45701"/>
                </a:tc>
              </a:tr>
              <a:tr h="398270">
                <a:tc rowSpan="3">
                  <a:txBody>
                    <a:bodyPr/>
                    <a:lstStyle/>
                    <a:p>
                      <a:r>
                        <a:rPr lang="en-US" sz="1800" baseline="0" dirty="0" smtClean="0"/>
                        <a:t>RP</a:t>
                      </a:r>
                    </a:p>
                  </a:txBody>
                  <a:tcPr marT="45701" marB="45701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CY 2015 Hospital</a:t>
                      </a:r>
                      <a:r>
                        <a:rPr lang="en-US" sz="1800" baseline="0" dirty="0" smtClean="0"/>
                        <a:t> Relative Price</a:t>
                      </a:r>
                    </a:p>
                  </a:txBody>
                  <a:tcPr marT="45701" marB="45701"/>
                </a:tc>
                <a:tc>
                  <a:txBody>
                    <a:bodyPr/>
                    <a:lstStyle/>
                    <a:p>
                      <a:r>
                        <a:rPr lang="en-US" sz="1800" b="0" dirty="0" smtClean="0"/>
                        <a:t>July</a:t>
                      </a:r>
                      <a:r>
                        <a:rPr lang="en-US" sz="1800" b="0" baseline="0" dirty="0" smtClean="0"/>
                        <a:t> 1, 2016</a:t>
                      </a:r>
                      <a:endParaRPr lang="en-US" sz="1800" b="0" dirty="0"/>
                    </a:p>
                  </a:txBody>
                  <a:tcPr marT="45701" marB="45701"/>
                </a:tc>
              </a:tr>
              <a:tr h="449083">
                <a:tc vMerge="1"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CY 2014 Physician Group Relative</a:t>
                      </a:r>
                      <a:r>
                        <a:rPr lang="en-US" sz="1800" baseline="0" dirty="0" smtClean="0"/>
                        <a:t> Price</a:t>
                      </a:r>
                      <a:endParaRPr lang="en-US" sz="1800" dirty="0"/>
                    </a:p>
                  </a:txBody>
                  <a:tcPr marT="45701" marB="45701"/>
                </a:tc>
                <a:tc>
                  <a:txBody>
                    <a:bodyPr/>
                    <a:lstStyle/>
                    <a:p>
                      <a:r>
                        <a:rPr lang="en-US" sz="1800" b="0" dirty="0" smtClean="0"/>
                        <a:t>July</a:t>
                      </a:r>
                      <a:r>
                        <a:rPr lang="en-US" sz="1800" b="0" baseline="0" dirty="0" smtClean="0"/>
                        <a:t> 1, 2016</a:t>
                      </a:r>
                      <a:endParaRPr lang="en-US" sz="1800" b="0" dirty="0"/>
                    </a:p>
                  </a:txBody>
                  <a:tcPr marT="45701" marB="45701"/>
                </a:tc>
              </a:tr>
              <a:tr h="454352">
                <a:tc vMerge="1"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CY 2015 Other Provider Relative</a:t>
                      </a:r>
                      <a:r>
                        <a:rPr lang="en-US" sz="1800" baseline="0" dirty="0" smtClean="0"/>
                        <a:t> Price</a:t>
                      </a:r>
                      <a:endParaRPr lang="en-US" sz="1800" dirty="0"/>
                    </a:p>
                  </a:txBody>
                  <a:tcPr marT="45701" marB="45701"/>
                </a:tc>
                <a:tc>
                  <a:txBody>
                    <a:bodyPr/>
                    <a:lstStyle/>
                    <a:p>
                      <a:r>
                        <a:rPr lang="en-US" sz="1800" b="0" dirty="0" smtClean="0"/>
                        <a:t>July</a:t>
                      </a:r>
                      <a:r>
                        <a:rPr lang="en-US" sz="1800" b="0" baseline="0" dirty="0" smtClean="0"/>
                        <a:t> 1, 2016</a:t>
                      </a:r>
                      <a:endParaRPr lang="en-US" sz="1800" b="0" dirty="0"/>
                    </a:p>
                  </a:txBody>
                  <a:tcPr marT="45701" marB="45701"/>
                </a:tc>
              </a:tr>
            </a:tbl>
          </a:graphicData>
        </a:graphic>
      </p:graphicFrame>
      <p:sp>
        <p:nvSpPr>
          <p:cNvPr id="10" name="Title 2"/>
          <p:cNvSpPr>
            <a:spLocks noGrp="1"/>
          </p:cNvSpPr>
          <p:nvPr>
            <p:ph type="title"/>
          </p:nvPr>
        </p:nvSpPr>
        <p:spPr>
          <a:xfrm>
            <a:off x="449263" y="136525"/>
            <a:ext cx="8039100" cy="641350"/>
          </a:xfrm>
        </p:spPr>
        <p:txBody>
          <a:bodyPr/>
          <a:lstStyle/>
          <a:p>
            <a:r>
              <a:rPr lang="en-US" altLang="en-US" dirty="0" smtClean="0">
                <a:latin typeface="+mn-lt"/>
                <a:ea typeface="ＭＳ Ｐゴシック" pitchFamily="34" charset="-128"/>
                <a:cs typeface="Arial" charset="0"/>
              </a:rPr>
              <a:t>TME/APM/RP Filing Schedule</a:t>
            </a: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449262" y="5515927"/>
            <a:ext cx="69564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spcBef>
                <a:spcPct val="20000"/>
              </a:spcBef>
              <a:buFont typeface="Arial" charset="0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Wingdings" pitchFamily="2" charset="2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solidFill>
                  <a:prstClr val="black"/>
                </a:solidFill>
                <a:latin typeface="Calibri" pitchFamily="34" charset="0"/>
              </a:rPr>
              <a:t>For </a:t>
            </a:r>
            <a:r>
              <a:rPr lang="en-US" altLang="en-US" sz="1400" dirty="0">
                <a:solidFill>
                  <a:prstClr val="black"/>
                </a:solidFill>
                <a:latin typeface="Calibri" pitchFamily="34" charset="0"/>
              </a:rPr>
              <a:t>more information, please see </a:t>
            </a:r>
            <a:r>
              <a:rPr lang="en-US" altLang="en-US" sz="1400" i="1" dirty="0">
                <a:solidFill>
                  <a:prstClr val="black"/>
                </a:solidFill>
                <a:latin typeface="Calibri" pitchFamily="34" charset="0"/>
              </a:rPr>
              <a:t>Administrative Bulletin </a:t>
            </a:r>
            <a:r>
              <a:rPr lang="en-US" altLang="en-US" sz="1400" i="1" dirty="0" smtClean="0">
                <a:solidFill>
                  <a:prstClr val="black"/>
                </a:solidFill>
                <a:latin typeface="Calibri" pitchFamily="34" charset="0"/>
              </a:rPr>
              <a:t>16-04; </a:t>
            </a:r>
            <a:r>
              <a:rPr lang="en-US" altLang="en-US" sz="1400" i="1" dirty="0">
                <a:solidFill>
                  <a:prstClr val="black"/>
                </a:solidFill>
                <a:latin typeface="Calibri" pitchFamily="34" charset="0"/>
              </a:rPr>
              <a:t>957 CMR 2.00: Payer Data Reporting </a:t>
            </a:r>
            <a:r>
              <a:rPr lang="en-US" altLang="en-US" sz="1400" dirty="0">
                <a:solidFill>
                  <a:prstClr val="black"/>
                </a:solidFill>
                <a:latin typeface="Calibri" pitchFamily="34" charset="0"/>
              </a:rPr>
              <a:t>available at: </a:t>
            </a:r>
            <a:r>
              <a:rPr lang="en-US" altLang="en-US" sz="1400" dirty="0">
                <a:solidFill>
                  <a:prstClr val="black"/>
                </a:solidFill>
                <a:latin typeface="Calibri" pitchFamily="34" charset="0"/>
                <a:hlinkClick r:id="rId3"/>
              </a:rPr>
              <a:t>http://</a:t>
            </a:r>
            <a:r>
              <a:rPr lang="en-US" altLang="en-US" sz="1400" dirty="0" smtClean="0">
                <a:solidFill>
                  <a:prstClr val="black"/>
                </a:solidFill>
                <a:latin typeface="Calibri" pitchFamily="34" charset="0"/>
                <a:hlinkClick r:id="rId3"/>
              </a:rPr>
              <a:t>www.chiamass.gov/assets/docs/g/chia-ab/16-04.pdf</a:t>
            </a:r>
            <a:r>
              <a:rPr lang="en-US" altLang="en-US" sz="1400" dirty="0" smtClean="0">
                <a:solidFill>
                  <a:prstClr val="black"/>
                </a:solidFill>
                <a:latin typeface="Calibri" pitchFamily="34" charset="0"/>
              </a:rPr>
              <a:t>. </a:t>
            </a:r>
            <a:endParaRPr lang="en-US" altLang="en-US" sz="2800" dirty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6BEC1-6C80-4843-84D8-EF9FABDC7B1C}" type="slidenum">
              <a:rPr lang="en-US" altLang="en-US" smtClean="0"/>
              <a:pPr/>
              <a:t>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92689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3" descr="coverfinal-01.t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92113" y="-179388"/>
            <a:ext cx="9536113" cy="713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76200" y="1403350"/>
            <a:ext cx="8382000" cy="1038225"/>
          </a:xfrm>
          <a:prstGeom prst="rect">
            <a:avLst/>
          </a:prstGeom>
        </p:spPr>
        <p:txBody>
          <a:bodyPr anchor="ctr">
            <a:normAutofit fontScale="90000" lnSpcReduction="20000"/>
          </a:bodyPr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 i="0" kern="1200">
                <a:solidFill>
                  <a:schemeClr val="tx1"/>
                </a:solidFill>
                <a:latin typeface="Times"/>
                <a:ea typeface="ＭＳ Ｐゴシック" charset="0"/>
                <a:cs typeface="ＭＳ Ｐゴシック" charset="0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r">
              <a:defRPr/>
            </a:pPr>
            <a:r>
              <a:rPr lang="en-US" dirty="0" smtClean="0">
                <a:solidFill>
                  <a:prstClr val="white"/>
                </a:solidFill>
                <a:latin typeface="Calibri"/>
                <a:cs typeface="Arial" panose="020B0604020202020204" pitchFamily="34" charset="0"/>
              </a:rPr>
              <a:t>CHIA Reporting Updates:</a:t>
            </a:r>
            <a:endParaRPr lang="en-US" dirty="0">
              <a:solidFill>
                <a:prstClr val="white"/>
              </a:solidFill>
              <a:latin typeface="Calibri"/>
              <a:cs typeface="Arial" panose="020B0604020202020204" pitchFamily="34" charset="0"/>
            </a:endParaRPr>
          </a:p>
          <a:p>
            <a:pPr algn="r">
              <a:defRPr/>
            </a:pPr>
            <a:r>
              <a:rPr lang="en-US" b="0" dirty="0" smtClean="0">
                <a:solidFill>
                  <a:prstClr val="white"/>
                </a:solidFill>
                <a:latin typeface="Calibri"/>
                <a:cs typeface="Arial" panose="020B0604020202020204" pitchFamily="34" charset="0"/>
              </a:rPr>
              <a:t>Annual Premiums Data Request, Enrollment Trends, and Medical Expenditure Trends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057400" y="2039938"/>
            <a:ext cx="6400800" cy="401637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ctr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defRPr sz="2000" kern="1200">
                <a:solidFill>
                  <a:schemeClr val="tx1"/>
                </a:solidFill>
                <a:latin typeface="Arial"/>
                <a:ea typeface="ＭＳ Ｐゴシック" charset="0"/>
                <a:cs typeface="ＭＳ Ｐゴシック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en-US" sz="2200" cap="all" dirty="0">
              <a:solidFill>
                <a:prstClr val="white">
                  <a:lumMod val="65000"/>
                </a:prstClr>
              </a:solidFill>
              <a:cs typeface="Arial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2114550" y="4227513"/>
            <a:ext cx="6400800" cy="40163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en-US" sz="1600" dirty="0" smtClean="0">
                <a:solidFill>
                  <a:prstClr val="white">
                    <a:lumMod val="65000"/>
                  </a:prstClr>
                </a:solidFill>
                <a:cs typeface="Times New Roman"/>
              </a:rPr>
              <a:t>May 10</a:t>
            </a:r>
            <a:r>
              <a:rPr lang="en-US" sz="1600" baseline="30000" dirty="0" smtClean="0">
                <a:solidFill>
                  <a:prstClr val="white">
                    <a:lumMod val="65000"/>
                  </a:prstClr>
                </a:solidFill>
                <a:cs typeface="Times New Roman"/>
              </a:rPr>
              <a:t>th</a:t>
            </a:r>
            <a:r>
              <a:rPr lang="en-US" sz="1600" dirty="0" smtClean="0">
                <a:solidFill>
                  <a:prstClr val="white">
                    <a:lumMod val="65000"/>
                  </a:prstClr>
                </a:solidFill>
                <a:cs typeface="Times New Roman"/>
              </a:rPr>
              <a:t>, 2016</a:t>
            </a:r>
            <a:endParaRPr lang="en-US" sz="1600" dirty="0">
              <a:solidFill>
                <a:prstClr val="white">
                  <a:lumMod val="65000"/>
                </a:prstClr>
              </a:solidFill>
              <a:cs typeface="Times New Roman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2057400" y="3386138"/>
            <a:ext cx="6400800" cy="40163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en-US" sz="1600" i="1" dirty="0">
              <a:solidFill>
                <a:prstClr val="white">
                  <a:lumMod val="65000"/>
                </a:prstClr>
              </a:solidFill>
              <a:latin typeface="Arial"/>
              <a:cs typeface="Times New Roman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2114550" y="3136900"/>
            <a:ext cx="6400800" cy="1090613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en-US" sz="1600" dirty="0" smtClean="0">
              <a:solidFill>
                <a:prstClr val="white">
                  <a:lumMod val="65000"/>
                </a:prstClr>
              </a:solidFill>
              <a:cs typeface="Times New Roman"/>
            </a:endParaRPr>
          </a:p>
          <a:p>
            <a:pPr algn="r">
              <a:defRPr/>
            </a:pPr>
            <a:endParaRPr lang="en-US" sz="1600" dirty="0">
              <a:solidFill>
                <a:prstClr val="white">
                  <a:lumMod val="65000"/>
                </a:prstClr>
              </a:solidFill>
              <a:cs typeface="Times New Roman"/>
            </a:endParaRPr>
          </a:p>
          <a:p>
            <a:pPr algn="r">
              <a:defRPr/>
            </a:pPr>
            <a:r>
              <a:rPr lang="en-US" sz="1600" dirty="0" smtClean="0">
                <a:solidFill>
                  <a:prstClr val="white">
                    <a:lumMod val="65000"/>
                  </a:prstClr>
                </a:solidFill>
                <a:cs typeface="Times New Roman"/>
              </a:rPr>
              <a:t>Ashley Storms  |  </a:t>
            </a:r>
            <a:r>
              <a:rPr lang="en-US" sz="1600" i="1" dirty="0" smtClean="0">
                <a:solidFill>
                  <a:prstClr val="white">
                    <a:lumMod val="65000"/>
                  </a:prstClr>
                </a:solidFill>
                <a:cs typeface="Times New Roman"/>
              </a:rPr>
              <a:t>Senior Health System Policy Analyst</a:t>
            </a:r>
          </a:p>
          <a:p>
            <a:pPr algn="r">
              <a:defRPr/>
            </a:pPr>
            <a:r>
              <a:rPr lang="en-US" sz="1600" dirty="0">
                <a:solidFill>
                  <a:prstClr val="white">
                    <a:lumMod val="65000"/>
                  </a:prstClr>
                </a:solidFill>
                <a:cs typeface="Times New Roman"/>
              </a:rPr>
              <a:t>Kevin Meives  |  </a:t>
            </a:r>
            <a:r>
              <a:rPr lang="en-US" sz="1600" i="1" dirty="0">
                <a:solidFill>
                  <a:prstClr val="white">
                    <a:lumMod val="65000"/>
                  </a:prstClr>
                </a:solidFill>
                <a:cs typeface="Times New Roman"/>
              </a:rPr>
              <a:t>Senior Health System Policy Analyst</a:t>
            </a:r>
            <a:endParaRPr lang="en-US" sz="1600" dirty="0">
              <a:solidFill>
                <a:prstClr val="white">
                  <a:lumMod val="65000"/>
                </a:prstClr>
              </a:solidFill>
              <a:cs typeface="Times New Roman"/>
            </a:endParaRPr>
          </a:p>
          <a:p>
            <a:pPr algn="r">
              <a:defRPr/>
            </a:pPr>
            <a:endParaRPr lang="en-US" sz="1600" i="1" dirty="0" smtClean="0">
              <a:solidFill>
                <a:prstClr val="white">
                  <a:lumMod val="65000"/>
                </a:prstClr>
              </a:solidFill>
              <a:cs typeface="Times New Roman"/>
            </a:endParaRPr>
          </a:p>
          <a:p>
            <a:pPr algn="r">
              <a:defRPr/>
            </a:pPr>
            <a:endParaRPr lang="en-US" sz="1600" dirty="0" smtClean="0">
              <a:solidFill>
                <a:prstClr val="white">
                  <a:lumMod val="65000"/>
                </a:prstClr>
              </a:solidFill>
              <a:cs typeface="Times New Roman"/>
            </a:endParaRPr>
          </a:p>
          <a:p>
            <a:pPr algn="r">
              <a:defRPr/>
            </a:pPr>
            <a:endParaRPr lang="en-US" sz="1600" i="1" dirty="0">
              <a:solidFill>
                <a:prstClr val="white">
                  <a:lumMod val="65000"/>
                </a:prstClr>
              </a:solidFill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7209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 typeface="Arial" charset="0"/>
              <a:buNone/>
            </a:pPr>
            <a:endParaRPr lang="en-US" altLang="en-US" sz="4800" b="1" smtClean="0">
              <a:solidFill>
                <a:schemeClr val="tx2"/>
              </a:solidFill>
            </a:endParaRPr>
          </a:p>
          <a:p>
            <a:pPr marL="0" indent="0" algn="ctr">
              <a:buFont typeface="Arial" charset="0"/>
              <a:buNone/>
            </a:pPr>
            <a:r>
              <a:rPr lang="en-US" altLang="en-US" sz="4800" b="1" smtClean="0">
                <a:solidFill>
                  <a:schemeClr val="tx2"/>
                </a:solidFill>
              </a:rPr>
              <a:t>Annual Premiums Data Request</a:t>
            </a:r>
          </a:p>
        </p:txBody>
      </p:sp>
    </p:spTree>
    <p:extLst>
      <p:ext uri="{BB962C8B-B14F-4D97-AF65-F5344CB8AC3E}">
        <p14:creationId xmlns:p14="http://schemas.microsoft.com/office/powerpoint/2010/main" val="2362132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49263" y="457200"/>
            <a:ext cx="8039100" cy="64135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tx2"/>
                </a:solidFill>
                <a:latin typeface="+mj-lt"/>
              </a:rPr>
              <a:t>2016 Annual Premiums Data Request Update</a:t>
            </a:r>
            <a:endParaRPr lang="en-US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4339" name="Content Placeholder 1"/>
          <p:cNvSpPr>
            <a:spLocks noGrp="1"/>
          </p:cNvSpPr>
          <p:nvPr>
            <p:ph idx="1"/>
          </p:nvPr>
        </p:nvSpPr>
        <p:spPr>
          <a:xfrm>
            <a:off x="449263" y="1646238"/>
            <a:ext cx="8039100" cy="3916362"/>
          </a:xfrm>
        </p:spPr>
        <p:txBody>
          <a:bodyPr/>
          <a:lstStyle/>
          <a:p>
            <a:pPr algn="l">
              <a:buFont typeface="Arial" charset="0"/>
              <a:buChar char="•"/>
              <a:defRPr/>
            </a:pPr>
            <a:r>
              <a:rPr lang="en-US" altLang="en-US" sz="2200" dirty="0" smtClean="0">
                <a:solidFill>
                  <a:schemeClr val="tx2"/>
                </a:solidFill>
                <a:latin typeface="Helvetica" pitchFamily="34" charset="0"/>
                <a:ea typeface="ＭＳ Ｐゴシック" pitchFamily="34" charset="-128"/>
                <a:cs typeface="Helvetica" pitchFamily="34" charset="0"/>
              </a:rPr>
              <a:t>Submission materials available at: </a:t>
            </a:r>
            <a:r>
              <a:rPr lang="en-US" altLang="en-US" sz="2200" dirty="0" smtClean="0">
                <a:solidFill>
                  <a:schemeClr val="tx2"/>
                </a:solidFill>
                <a:latin typeface="Helvetica" pitchFamily="34" charset="0"/>
                <a:ea typeface="ＭＳ Ｐゴシック" pitchFamily="34" charset="-128"/>
                <a:cs typeface="Helvetica" pitchFamily="34" charset="0"/>
                <a:hlinkClick r:id="rId3"/>
              </a:rPr>
              <a:t>http://www.chiamass.gov/information-for-data-submitters-premiums-data/</a:t>
            </a:r>
            <a:endParaRPr lang="en-US" altLang="en-US" sz="2200" dirty="0" smtClean="0">
              <a:solidFill>
                <a:schemeClr val="tx2"/>
              </a:solidFill>
              <a:latin typeface="Helvetica" pitchFamily="34" charset="0"/>
              <a:ea typeface="ＭＳ Ｐゴシック" pitchFamily="34" charset="-128"/>
              <a:cs typeface="Helvetica" pitchFamily="34" charset="0"/>
            </a:endParaRPr>
          </a:p>
          <a:p>
            <a:pPr algn="l">
              <a:buFont typeface="Arial" charset="0"/>
              <a:buChar char="•"/>
              <a:defRPr/>
            </a:pPr>
            <a:endParaRPr lang="en-US" altLang="en-US" sz="2200" dirty="0" smtClean="0">
              <a:solidFill>
                <a:schemeClr val="tx2"/>
              </a:solidFill>
              <a:latin typeface="Helvetica" pitchFamily="34" charset="0"/>
              <a:ea typeface="ＭＳ Ｐゴシック" pitchFamily="34" charset="-128"/>
              <a:cs typeface="Helvetica" pitchFamily="34" charset="0"/>
            </a:endParaRPr>
          </a:p>
          <a:p>
            <a:pPr algn="l">
              <a:buFont typeface="Arial" charset="0"/>
              <a:buChar char="•"/>
              <a:defRPr/>
            </a:pPr>
            <a:r>
              <a:rPr lang="en-US" altLang="en-US" sz="2200" dirty="0" smtClean="0">
                <a:solidFill>
                  <a:schemeClr val="tx2"/>
                </a:solidFill>
                <a:latin typeface="Helvetica" pitchFamily="34" charset="0"/>
                <a:ea typeface="ＭＳ Ｐゴシック" pitchFamily="34" charset="-128"/>
                <a:cs typeface="Helvetica" pitchFamily="34" charset="0"/>
              </a:rPr>
              <a:t>Submissions due to Dianna Welch of Oliver Wyman Consulting at </a:t>
            </a:r>
            <a:r>
              <a:rPr lang="en-US" altLang="en-US" sz="2200" dirty="0" smtClean="0">
                <a:solidFill>
                  <a:schemeClr val="tx2"/>
                </a:solidFill>
                <a:latin typeface="Helvetica" pitchFamily="34" charset="0"/>
                <a:ea typeface="ＭＳ Ｐゴシック" pitchFamily="34" charset="-128"/>
                <a:cs typeface="Helvetica" pitchFamily="34" charset="0"/>
                <a:hlinkClick r:id="rId4"/>
              </a:rPr>
              <a:t>dianna.welch@oliverwyman.com</a:t>
            </a:r>
            <a:r>
              <a:rPr lang="en-US" altLang="en-US" sz="2200" dirty="0" smtClean="0">
                <a:solidFill>
                  <a:schemeClr val="tx2"/>
                </a:solidFill>
                <a:latin typeface="Helvetica" pitchFamily="34" charset="0"/>
                <a:ea typeface="ＭＳ Ｐゴシック" pitchFamily="34" charset="-128"/>
                <a:cs typeface="Helvetica" pitchFamily="34" charset="0"/>
              </a:rPr>
              <a:t> by </a:t>
            </a:r>
            <a:r>
              <a:rPr lang="en-US" altLang="en-US" sz="2200" b="1" u="sng" dirty="0" smtClean="0">
                <a:solidFill>
                  <a:schemeClr val="tx2"/>
                </a:solidFill>
                <a:latin typeface="Helvetica" pitchFamily="34" charset="0"/>
                <a:ea typeface="ＭＳ Ｐゴシック" pitchFamily="34" charset="-128"/>
                <a:cs typeface="Helvetica" pitchFamily="34" charset="0"/>
              </a:rPr>
              <a:t>May 17th</a:t>
            </a:r>
            <a:endParaRPr lang="en-US" altLang="en-US" sz="2200" u="sng" dirty="0" smtClean="0">
              <a:solidFill>
                <a:schemeClr val="tx2"/>
              </a:solidFill>
              <a:latin typeface="Helvetica" pitchFamily="34" charset="0"/>
              <a:ea typeface="ＭＳ Ｐゴシック" pitchFamily="34" charset="-128"/>
              <a:cs typeface="Helvetica" pitchFamily="34" charset="0"/>
            </a:endParaRPr>
          </a:p>
          <a:p>
            <a:pPr marL="0" indent="0" algn="l">
              <a:defRPr/>
            </a:pPr>
            <a:endParaRPr lang="en-US" altLang="en-US" sz="2200" dirty="0" smtClean="0">
              <a:solidFill>
                <a:schemeClr val="tx2"/>
              </a:solidFill>
              <a:latin typeface="Helvetica" pitchFamily="34" charset="0"/>
              <a:ea typeface="ＭＳ Ｐゴシック" pitchFamily="34" charset="-128"/>
              <a:cs typeface="Helvetica" pitchFamily="34" charset="0"/>
            </a:endParaRPr>
          </a:p>
          <a:p>
            <a:pPr algn="l">
              <a:buFont typeface="Arial" charset="0"/>
              <a:buChar char="•"/>
              <a:defRPr/>
            </a:pPr>
            <a:r>
              <a:rPr lang="en-US" altLang="en-US" sz="2200" dirty="0" smtClean="0">
                <a:solidFill>
                  <a:schemeClr val="tx2"/>
                </a:solidFill>
                <a:latin typeface="Helvetica" pitchFamily="34" charset="0"/>
                <a:ea typeface="ＭＳ Ｐゴシック" pitchFamily="34" charset="-128"/>
                <a:cs typeface="Helvetica" pitchFamily="34" charset="0"/>
              </a:rPr>
              <a:t>Timeline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spcBef>
                <a:spcPct val="20000"/>
              </a:spcBef>
              <a:buFont typeface="Arial" charset="0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Wingdings" pitchFamily="2" charset="2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8FBA8592-6E4F-4219-BFD9-E938AEB9F4E3}" type="slidenum">
              <a:rPr lang="en-US" altLang="en-US" sz="1000" smtClean="0">
                <a:solidFill>
                  <a:srgbClr val="FFFFFF"/>
                </a:solidFill>
                <a:cs typeface="Arial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000" smtClean="0">
              <a:solidFill>
                <a:srgbClr val="FFFFFF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6535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INALPowerPoint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asSP BBL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FINALPowerPointTEMPLATE 5_28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FINALPowerPointTEMPLATE</Template>
  <TotalTime>8552</TotalTime>
  <Words>797</Words>
  <Application>Microsoft Office PowerPoint</Application>
  <PresentationFormat>On-screen Show (4:3)</PresentationFormat>
  <Paragraphs>195</Paragraphs>
  <Slides>20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FINALPowerPointTEMPLATE</vt:lpstr>
      <vt:lpstr>MasSP BBL Template</vt:lpstr>
      <vt:lpstr>Office Theme</vt:lpstr>
      <vt:lpstr>1_FINALPowerPointTEMPLATE 5_28</vt:lpstr>
      <vt:lpstr>1_Office Theme</vt:lpstr>
      <vt:lpstr>PowerPoint Presentation</vt:lpstr>
      <vt:lpstr>Agenda</vt:lpstr>
      <vt:lpstr>Housekeeping </vt:lpstr>
      <vt:lpstr>Intake Version 5.0</vt:lpstr>
      <vt:lpstr> File Submission Deadlines</vt:lpstr>
      <vt:lpstr>TME/APM/RP Filing Schedule</vt:lpstr>
      <vt:lpstr>PowerPoint Presentation</vt:lpstr>
      <vt:lpstr>PowerPoint Presentation</vt:lpstr>
      <vt:lpstr>2016 Annual Premiums Data Request Update</vt:lpstr>
      <vt:lpstr>Timeline</vt:lpstr>
      <vt:lpstr>PowerPoint Presentation</vt:lpstr>
      <vt:lpstr>MA APCD User Workgroup Meetings</vt:lpstr>
      <vt:lpstr>Supplemental Reports</vt:lpstr>
      <vt:lpstr>APCD Data Verification</vt:lpstr>
      <vt:lpstr>Timeline</vt:lpstr>
      <vt:lpstr>PowerPoint Presentation</vt:lpstr>
      <vt:lpstr>MET Requests</vt:lpstr>
      <vt:lpstr>Contact Information</vt:lpstr>
      <vt:lpstr>Next Meetings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KATHY HINES</dc:creator>
  <cp:lastModifiedBy>user</cp:lastModifiedBy>
  <cp:revision>552</cp:revision>
  <cp:lastPrinted>2016-05-10T12:25:09Z</cp:lastPrinted>
  <dcterms:created xsi:type="dcterms:W3CDTF">2014-02-09T20:57:02Z</dcterms:created>
  <dcterms:modified xsi:type="dcterms:W3CDTF">2016-05-10T15:34:45Z</dcterms:modified>
</cp:coreProperties>
</file>