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414" r:id="rId3"/>
    <p:sldId id="425" r:id="rId4"/>
    <p:sldId id="416" r:id="rId5"/>
    <p:sldId id="452" r:id="rId6"/>
    <p:sldId id="453" r:id="rId7"/>
    <p:sldId id="454" r:id="rId8"/>
    <p:sldId id="455" r:id="rId9"/>
    <p:sldId id="456" r:id="rId10"/>
    <p:sldId id="457" r:id="rId11"/>
    <p:sldId id="458" r:id="rId12"/>
    <p:sldId id="459" r:id="rId13"/>
    <p:sldId id="460" r:id="rId14"/>
    <p:sldId id="461" r:id="rId15"/>
    <p:sldId id="462" r:id="rId16"/>
    <p:sldId id="463" r:id="rId17"/>
    <p:sldId id="464" r:id="rId18"/>
    <p:sldId id="465" r:id="rId19"/>
    <p:sldId id="466" r:id="rId20"/>
    <p:sldId id="362" r:id="rId21"/>
    <p:sldId id="451" r:id="rId2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807" autoAdjust="0"/>
  </p:normalViewPr>
  <p:slideViewPr>
    <p:cSldViewPr snapToGrid="0" snapToObjects="1" showGuides="1">
      <p:cViewPr>
        <p:scale>
          <a:sx n="82" d="100"/>
          <a:sy n="82" d="100"/>
        </p:scale>
        <p:origin x="-300" y="-48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39" d="100"/>
          <a:sy n="39" d="100"/>
        </p:scale>
        <p:origin x="-2296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6/17/2016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6/17/2016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1102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38E3DC8-8FF0-4AB2-9100-29BC4EC7CFFE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6677EAD-1408-47BC-B908-61605944D158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00974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F11D11F-0AED-44DB-93EE-3177411BA717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20293E6-BF74-4590-9CF1-B4711D33DFC5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844C723-49F1-4534-890B-02C2CE5A32BC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8654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F236B38-E5BB-40E7-B368-339410202908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6A12FF5-50C8-4591-91A6-692854760B3F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>
                <a:solidFill>
                  <a:prstClr val="black"/>
                </a:solidFill>
              </a:rPr>
              <a:pPr/>
              <a:t>5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6839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5449" indent="-289562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3100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28987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4873" indent="-231326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0760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6647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2534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8421" indent="-231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2740835-8394-46BB-8979-5FAFF19605ED}" type="slidenum">
              <a:rPr lang="en-US" altLang="en-US" smtClean="0">
                <a:ea typeface="ＭＳ Ｐゴシック" pitchFamily="34" charset="-128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1FB5371-BFEF-472C-AC5C-7E8A7B360430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A600B3F-C641-47F9-91EE-F0858A089AC6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FDB312C-FDEB-4916-8C88-919790D08969}" type="slidenum">
              <a:rPr lang="en-US" altLang="en-US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C0A10-9AAD-49FC-875F-DAB01C4A4BA5}" type="datetimeFigureOut">
              <a:rPr lang="en-US"/>
              <a:pPr>
                <a:defRPr/>
              </a:pPr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34845-02BA-467C-9AB8-5912DEDA5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503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kevin.mcavey@state.ma.us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shley.storms@state.ma.u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iamass.gov/assets/docs/g/chia-ab/16-04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June 14, 2016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n-US" altLang="en-US" sz="4800" b="1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en-US" altLang="en-US" sz="4800" b="1" smtClean="0">
                <a:solidFill>
                  <a:schemeClr val="tx2"/>
                </a:solidFill>
              </a:rPr>
              <a:t>Enrollment Trends</a:t>
            </a:r>
          </a:p>
        </p:txBody>
      </p:sp>
    </p:spTree>
    <p:extLst>
      <p:ext uri="{BB962C8B-B14F-4D97-AF65-F5344CB8AC3E}">
        <p14:creationId xmlns:p14="http://schemas.microsoft.com/office/powerpoint/2010/main" val="171673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chemeClr val="tx2"/>
                </a:solidFill>
                <a:latin typeface="+mj-lt"/>
              </a:rPr>
              <a:t>APCD Data Verification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039100" cy="3916363"/>
          </a:xfrm>
        </p:spPr>
        <p:txBody>
          <a:bodyPr/>
          <a:lstStyle/>
          <a:p>
            <a:pPr algn="l" defTabSz="914400">
              <a:buFont typeface="Arial" charset="0"/>
              <a:buChar char="•"/>
              <a:defRPr/>
            </a:pP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July 2016 Enrollment Trends will report membership from December 31, 2013 through March 31, 2016. </a:t>
            </a:r>
          </a:p>
          <a:p>
            <a:pPr algn="l" defTabSz="914400">
              <a:buFont typeface="Arial" charset="0"/>
              <a:buChar char="•"/>
              <a:defRPr/>
            </a:pPr>
            <a:endParaRPr lang="en-US" dirty="0" smtClean="0">
              <a:solidFill>
                <a:srgbClr val="1F497D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algn="l" defTabSz="914400">
              <a:buFont typeface="Arial" charset="0"/>
              <a:buChar char="•"/>
              <a:defRPr/>
            </a:pP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Data will be sourced from </a:t>
            </a:r>
            <a:r>
              <a:rPr lang="en-US" b="1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September 2015 </a:t>
            </a: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(already verified),</a:t>
            </a:r>
            <a:r>
              <a:rPr lang="en-US" b="1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December 2015</a:t>
            </a: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, and </a:t>
            </a:r>
            <a:r>
              <a:rPr lang="en-US" b="1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March 2016</a:t>
            </a: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Member Eligibility files.</a:t>
            </a:r>
          </a:p>
          <a:p>
            <a:pPr marL="0" indent="0" algn="l" defTabSz="914400">
              <a:defRPr/>
            </a:pPr>
            <a:endParaRPr lang="en-US" dirty="0" smtClean="0">
              <a:solidFill>
                <a:srgbClr val="1F497D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algn="l" defTabSz="914400">
              <a:buFont typeface="Arial" charset="0"/>
              <a:buChar char="•"/>
              <a:defRPr/>
            </a:pP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As always, payers will have the opportunity to review APCD-based enrollment counts prior to publication.</a:t>
            </a:r>
          </a:p>
          <a:p>
            <a:pPr marL="0" indent="0" algn="l" defTabSz="914400">
              <a:defRPr/>
            </a:pPr>
            <a:endParaRPr lang="en-US" dirty="0" smtClean="0">
              <a:solidFill>
                <a:srgbClr val="1F497D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7610D3DC-911A-4C7C-8D37-56E9024BCD17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93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chemeClr val="tx2"/>
                </a:solidFill>
                <a:latin typeface="+mj-lt"/>
              </a:rPr>
              <a:t>APCD Data Verification: Main Report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12B028C-D2F8-4EE2-85B9-4F3E09217C9F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39813"/>
            <a:ext cx="7686675" cy="487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222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161338" cy="3579813"/>
          </a:xfrm>
        </p:spPr>
        <p:txBody>
          <a:bodyPr/>
          <a:lstStyle/>
          <a:p>
            <a:pPr algn="l">
              <a:buFont typeface="Arial" charset="0"/>
              <a:buChar char="•"/>
            </a:pPr>
            <a:r>
              <a:rPr lang="en-US" altLang="en-US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For the first time, CHIA will release a membership Mapping Appendix to complement the main Enrollment Trends report.</a:t>
            </a:r>
          </a:p>
          <a:p>
            <a:pPr algn="l">
              <a:buFont typeface="Arial" charset="0"/>
              <a:buChar char="•"/>
            </a:pPr>
            <a:endParaRPr lang="en-US" altLang="en-US" smtClean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algn="l">
              <a:buFont typeface="Arial" charset="0"/>
              <a:buChar char="•"/>
            </a:pPr>
            <a:r>
              <a:rPr lang="en-US" altLang="en-US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Membership Mapping Appendix will illustrate geographic distribution of payers’ private commercial membership by county in December 2015 and change since December 2013.</a:t>
            </a:r>
          </a:p>
          <a:p>
            <a:pPr algn="l">
              <a:buFont typeface="Arial" charset="0"/>
              <a:buChar char="•"/>
            </a:pPr>
            <a:endParaRPr lang="en-US" altLang="en-US" smtClean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algn="l">
              <a:buFont typeface="Arial" charset="0"/>
              <a:buChar char="•"/>
            </a:pPr>
            <a:r>
              <a:rPr lang="en-US" altLang="en-US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MA APCD population only, sourced from September 2015 and December 2015 Member Eligibility submissions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solidFill>
                  <a:schemeClr val="tx2"/>
                </a:solidFill>
                <a:latin typeface="+mj-lt"/>
              </a:rPr>
              <a:t>APCD Data Verification: </a:t>
            </a:r>
            <a:r>
              <a:rPr lang="en-US" altLang="en-US" dirty="0" smtClean="0">
                <a:solidFill>
                  <a:schemeClr val="tx2"/>
                </a:solidFill>
                <a:latin typeface="+mj-lt"/>
              </a:rPr>
              <a:t>Mapping Appendix</a:t>
            </a:r>
            <a:endParaRPr lang="en-US" dirty="0">
              <a:latin typeface="+mj-lt"/>
            </a:endParaRP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239CC8C4-B3C6-4B64-B062-3172CB0B4255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57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chemeClr val="tx2"/>
                </a:solidFill>
                <a:latin typeface="+mj-lt"/>
              </a:rPr>
              <a:t>APCD Data Verification: Mapping Appendix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11FFC20-3138-4F19-B631-EF220F348E84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57" r="20831" b="6664"/>
          <a:stretch>
            <a:fillRect/>
          </a:stretch>
        </p:blipFill>
        <p:spPr bwMode="auto">
          <a:xfrm>
            <a:off x="492125" y="1066800"/>
            <a:ext cx="7916863" cy="472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214313" y="3927475"/>
            <a:ext cx="2570162" cy="1497013"/>
          </a:xfrm>
          <a:prstGeom prst="ellipse">
            <a:avLst/>
          </a:prstGeom>
          <a:noFill/>
          <a:ln w="28575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77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chemeClr val="tx2"/>
                </a:solidFill>
                <a:latin typeface="+mj-lt"/>
              </a:rPr>
              <a:t>APCD Data Verification: Expectations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039100" cy="3916363"/>
          </a:xfrm>
        </p:spPr>
        <p:txBody>
          <a:bodyPr/>
          <a:lstStyle/>
          <a:p>
            <a:pPr algn="l" defTabSz="914400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Please review data breakouts to ensure that counts and trends appear reasonable.</a:t>
            </a:r>
          </a:p>
          <a:p>
            <a:pPr marL="0" indent="0" algn="l" defTabSz="914400">
              <a:defRPr/>
            </a:pPr>
            <a:endParaRPr lang="en-US" dirty="0" smtClean="0">
              <a:solidFill>
                <a:srgbClr val="1F497D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algn="l" defTabSz="914400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We are not requesting a detailed reconciliation of each data point.</a:t>
            </a:r>
          </a:p>
          <a:p>
            <a:pPr algn="l" defTabSz="914400">
              <a:buFont typeface="Arial" pitchFamily="34" charset="0"/>
              <a:buChar char="•"/>
              <a:defRPr/>
            </a:pPr>
            <a:endParaRPr lang="en-US" dirty="0">
              <a:solidFill>
                <a:srgbClr val="1F497D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algn="l" defTabSz="914400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Payer feedback on data quality/specifications is always welcome; however, responses received after </a:t>
            </a:r>
            <a:r>
              <a:rPr lang="en-US" b="1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Friday, July 8</a:t>
            </a:r>
            <a:r>
              <a:rPr lang="en-US" b="1" baseline="30000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th</a:t>
            </a:r>
            <a:r>
              <a:rPr lang="en-US" b="1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  <a:r>
              <a:rPr lang="en-US" dirty="0" smtClean="0">
                <a:solidFill>
                  <a:srgbClr val="1F497D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may not be fully incorporated into the July 2016 report.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D11D1A7-7D83-469D-8170-5F9534E37327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49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/>
                </a:solidFill>
                <a:latin typeface="+mj-lt"/>
              </a:rPr>
              <a:t>Timeline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C35EDEB-C7C0-4ADF-B876-5899FB877DA3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1371600"/>
          <a:ext cx="7848600" cy="32067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/>
                <a:gridCol w="1752600"/>
                <a:gridCol w="1524000"/>
                <a:gridCol w="1524000"/>
                <a:gridCol w="1524000"/>
              </a:tblGrid>
              <a:tr h="45662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Mar. 2016</a:t>
                      </a:r>
                      <a:endParaRPr lang="en-US" sz="1600" b="1" dirty="0"/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Apr. 2016</a:t>
                      </a:r>
                      <a:endParaRPr lang="en-US" sz="1600" b="1" dirty="0"/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May 2016</a:t>
                      </a:r>
                      <a:endParaRPr lang="en-US" sz="1600" b="1" dirty="0"/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June 2016</a:t>
                      </a:r>
                      <a:endParaRPr lang="en-US" sz="1600" b="1" dirty="0"/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July 2016</a:t>
                      </a:r>
                      <a:endParaRPr lang="en-US" sz="1600" b="1" dirty="0"/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0010"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Work with individual payers to fix remaining </a:t>
                      </a:r>
                      <a:r>
                        <a:rPr lang="en-US" sz="1200" baseline="0" dirty="0" smtClean="0"/>
                        <a:t>reporting issues</a:t>
                      </a:r>
                      <a:r>
                        <a:rPr lang="en-US" sz="1200" dirty="0" smtClean="0"/>
                        <a:t>; validate new MA APCD fields for ongoing enrollment</a:t>
                      </a:r>
                      <a:r>
                        <a:rPr lang="en-US" sz="1200" baseline="0" dirty="0" smtClean="0"/>
                        <a:t> reporting</a:t>
                      </a:r>
                      <a:endParaRPr lang="en-US" sz="1200" dirty="0" smtClean="0"/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001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March 2016 </a:t>
                      </a:r>
                    </a:p>
                    <a:p>
                      <a:pPr algn="ctr"/>
                      <a:r>
                        <a:rPr lang="en-US" sz="1200" dirty="0" smtClean="0"/>
                        <a:t>MA APCD </a:t>
                      </a:r>
                    </a:p>
                    <a:p>
                      <a:pPr algn="ctr"/>
                      <a:r>
                        <a:rPr lang="en-US" sz="1200" dirty="0" smtClean="0"/>
                        <a:t>file submissions</a:t>
                      </a:r>
                      <a:endParaRPr lang="en-US" sz="1200" dirty="0"/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001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Supplemental reporting due (requested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smtClean="0"/>
                        <a:t>payers)</a:t>
                      </a:r>
                      <a:endParaRPr lang="en-US" sz="1200" dirty="0"/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7131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Payer  APCD data verification</a:t>
                      </a:r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2966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Reporting</a:t>
                      </a:r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45687" marB="4568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99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n-US" altLang="en-US" sz="4800" b="1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en-US" altLang="en-US" sz="4800" b="1" smtClean="0">
                <a:solidFill>
                  <a:schemeClr val="tx2"/>
                </a:solidFill>
              </a:rPr>
              <a:t>Medical Expenditure</a:t>
            </a:r>
          </a:p>
          <a:p>
            <a:pPr marL="0" indent="0" algn="ctr">
              <a:spcBef>
                <a:spcPct val="0"/>
              </a:spcBef>
              <a:buFont typeface="Arial" charset="0"/>
              <a:buNone/>
            </a:pPr>
            <a:r>
              <a:rPr lang="en-US" altLang="en-US" sz="4800" b="1" smtClean="0">
                <a:solidFill>
                  <a:schemeClr val="tx2"/>
                </a:solidFill>
              </a:rPr>
              <a:t>Trends</a:t>
            </a:r>
          </a:p>
        </p:txBody>
      </p:sp>
    </p:spTree>
    <p:extLst>
      <p:ext uri="{BB962C8B-B14F-4D97-AF65-F5344CB8AC3E}">
        <p14:creationId xmlns:p14="http://schemas.microsoft.com/office/powerpoint/2010/main" val="232947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/>
                </a:solidFill>
                <a:latin typeface="+mj-lt"/>
              </a:rPr>
              <a:t>MET Data Verification</a:t>
            </a: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0299EFA-B6C7-4C9F-B933-0E5F7029ACEC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556" name="TextBox 7"/>
          <p:cNvSpPr txBox="1">
            <a:spLocks noChangeArrowheads="1"/>
          </p:cNvSpPr>
          <p:nvPr/>
        </p:nvSpPr>
        <p:spPr bwMode="auto">
          <a:xfrm>
            <a:off x="381000" y="1447800"/>
            <a:ext cx="8229600" cy="394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marL="342900" indent="-342900" algn="l" eaLnBrk="1" hangingPunct="1">
              <a:lnSpc>
                <a:spcPts val="3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chemeClr val="tx2"/>
                </a:solidFill>
                <a:latin typeface="Helvetica" pitchFamily="34" charset="0"/>
                <a:cs typeface="Helvetica" pitchFamily="34" charset="0"/>
              </a:rPr>
              <a:t>We will soon ask you to verify Payer- and Patient-Paid Medical Expenditures for calendar year 2014</a:t>
            </a:r>
          </a:p>
          <a:p>
            <a:pPr marL="342900" indent="-342900" algn="l" eaLnBrk="1" hangingPunct="1">
              <a:lnSpc>
                <a:spcPts val="3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en-US" dirty="0">
              <a:solidFill>
                <a:schemeClr val="tx2"/>
              </a:solidFill>
              <a:latin typeface="Helvetica" pitchFamily="34" charset="0"/>
              <a:cs typeface="Helvetica" pitchFamily="34" charset="0"/>
            </a:endParaRPr>
          </a:p>
          <a:p>
            <a:pPr marL="342900" indent="-342900" algn="l" eaLnBrk="1" hangingPunct="1">
              <a:lnSpc>
                <a:spcPts val="3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chemeClr val="tx2"/>
                </a:solidFill>
                <a:latin typeface="Helvetica" pitchFamily="34" charset="0"/>
                <a:cs typeface="Helvetica" pitchFamily="34" charset="0"/>
              </a:rPr>
              <a:t>The verification workbook will follow the Enrollment Trends format</a:t>
            </a:r>
          </a:p>
          <a:p>
            <a:pPr marL="342900" indent="-342900" algn="l" eaLnBrk="1" hangingPunct="1">
              <a:lnSpc>
                <a:spcPts val="3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en-US" dirty="0">
              <a:solidFill>
                <a:schemeClr val="tx2"/>
              </a:solidFill>
              <a:latin typeface="Helvetica" pitchFamily="34" charset="0"/>
              <a:cs typeface="Helvetica" pitchFamily="34" charset="0"/>
            </a:endParaRPr>
          </a:p>
          <a:p>
            <a:pPr marL="342900" indent="-342900" algn="l" eaLnBrk="1" hangingPunct="1">
              <a:lnSpc>
                <a:spcPts val="3000"/>
              </a:lnSpc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 smtClean="0">
                <a:solidFill>
                  <a:schemeClr val="tx2"/>
                </a:solidFill>
                <a:latin typeface="Helvetica" pitchFamily="34" charset="0"/>
                <a:cs typeface="Helvetica" pitchFamily="34" charset="0"/>
              </a:rPr>
              <a:t>It will ask you to verify data from either your APCD submissions or your Financial Control Total submissions</a:t>
            </a:r>
          </a:p>
          <a:p>
            <a:pPr algn="l" eaLnBrk="1" hangingPunct="1">
              <a:lnSpc>
                <a:spcPts val="3000"/>
              </a:lnSpc>
              <a:spcBef>
                <a:spcPct val="0"/>
              </a:spcBef>
              <a:defRPr/>
            </a:pPr>
            <a:endParaRPr lang="en-US" altLang="en-US" dirty="0">
              <a:solidFill>
                <a:schemeClr val="tx2"/>
              </a:solidFill>
              <a:latin typeface="Helvetica" pitchFamily="34" charset="0"/>
              <a:cs typeface="Helvetica" pitchFamily="34" charset="0"/>
            </a:endParaRPr>
          </a:p>
          <a:p>
            <a:pPr algn="l" eaLnBrk="1" hangingPunct="1">
              <a:lnSpc>
                <a:spcPts val="3000"/>
              </a:lnSpc>
              <a:spcBef>
                <a:spcPct val="0"/>
              </a:spcBef>
              <a:defRPr/>
            </a:pPr>
            <a:endParaRPr lang="en-US" altLang="en-US" dirty="0" smtClean="0">
              <a:solidFill>
                <a:schemeClr val="tx2"/>
              </a:solidFill>
              <a:latin typeface="Helvetica" pitchFamily="34" charset="0"/>
              <a:cs typeface="Helvetica" pitchFamily="34" charset="0"/>
            </a:endParaRPr>
          </a:p>
          <a:p>
            <a:pPr algn="l" eaLnBrk="1" hangingPunct="1">
              <a:lnSpc>
                <a:spcPts val="3000"/>
              </a:lnSpc>
              <a:spcBef>
                <a:spcPct val="0"/>
              </a:spcBef>
              <a:buFontTx/>
              <a:buNone/>
              <a:defRPr/>
            </a:pPr>
            <a:endParaRPr lang="en-US" altLang="en-US" dirty="0" smtClean="0">
              <a:solidFill>
                <a:schemeClr val="tx2"/>
              </a:solidFill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18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2"/>
                </a:solidFill>
                <a:latin typeface="+mj-lt"/>
              </a:rPr>
              <a:t>Contact Information</a:t>
            </a:r>
          </a:p>
        </p:txBody>
      </p:sp>
      <p:sp>
        <p:nvSpPr>
          <p:cNvPr id="24579" name="Content Placeholder 1"/>
          <p:cNvSpPr>
            <a:spLocks noGrp="1"/>
          </p:cNvSpPr>
          <p:nvPr>
            <p:ph idx="1"/>
          </p:nvPr>
        </p:nvSpPr>
        <p:spPr>
          <a:xfrm>
            <a:off x="449263" y="1524000"/>
            <a:ext cx="8039100" cy="4419600"/>
          </a:xfrm>
        </p:spPr>
        <p:txBody>
          <a:bodyPr/>
          <a:lstStyle/>
          <a:p>
            <a:pPr marL="0" indent="0" algn="l" defTabSz="914400" eaLnBrk="1" hangingPunct="1">
              <a:spcBef>
                <a:spcPct val="0"/>
              </a:spcBef>
              <a:defRPr/>
            </a:pPr>
            <a:r>
              <a:rPr lang="en-US" altLang="en-US" sz="1800" b="1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For questions about Annual </a:t>
            </a:r>
            <a:r>
              <a:rPr lang="en-US" altLang="en-US" sz="1800" b="1" dirty="0" smtClean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Premiums or Medical Expenditure Trends:</a:t>
            </a:r>
            <a:endParaRPr lang="en-US" altLang="en-US" sz="1800" b="1" dirty="0">
              <a:solidFill>
                <a:schemeClr val="tx2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Contact</a:t>
            </a:r>
            <a:r>
              <a:rPr lang="en-US" altLang="en-US" sz="1800" i="1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your </a:t>
            </a:r>
            <a:r>
              <a:rPr lang="en-US" altLang="en-US" sz="1800" u="sng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CHIA </a:t>
            </a:r>
            <a:r>
              <a:rPr lang="en-US" altLang="en-US" sz="1800" u="sng" dirty="0" smtClean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liaison</a:t>
            </a:r>
            <a:r>
              <a:rPr lang="en-US" altLang="en-US" sz="1800" dirty="0" smtClean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and </a:t>
            </a: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Kevin </a:t>
            </a:r>
            <a:r>
              <a:rPr lang="en-US" altLang="en-US" sz="1800" dirty="0" smtClean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McAvey </a:t>
            </a: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at </a:t>
            </a:r>
            <a:r>
              <a:rPr lang="en-US" altLang="en-US" sz="1800" dirty="0" smtClean="0">
                <a:solidFill>
                  <a:prstClr val="black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3"/>
              </a:rPr>
              <a:t>kevin.mcavey@state.ma.us</a:t>
            </a:r>
            <a:endParaRPr lang="en-US" altLang="en-US" sz="1800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endParaRPr lang="en-US" altLang="en-US" sz="1800" b="1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endParaRPr lang="en-US" altLang="en-US" sz="1800" b="1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r>
              <a:rPr lang="en-US" altLang="en-US" sz="1800" b="1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For questions about Enrollment Trends:</a:t>
            </a: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Contact</a:t>
            </a:r>
            <a:r>
              <a:rPr lang="en-US" altLang="en-US" sz="1800" i="1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</a:t>
            </a: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your </a:t>
            </a:r>
            <a:r>
              <a:rPr lang="en-US" altLang="en-US" sz="1800" u="sng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CHIA </a:t>
            </a:r>
            <a:r>
              <a:rPr lang="en-US" altLang="en-US" sz="1800" u="sng" dirty="0" smtClean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liaison</a:t>
            </a:r>
            <a:r>
              <a:rPr lang="en-US" altLang="en-US" sz="1800" dirty="0" smtClean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and </a:t>
            </a:r>
            <a:r>
              <a:rPr lang="en-US" altLang="en-US" sz="1800" dirty="0">
                <a:solidFill>
                  <a:schemeClr val="tx2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Ashley Storms at </a:t>
            </a:r>
            <a:r>
              <a:rPr lang="en-US" altLang="en-US" sz="1800" dirty="0">
                <a:solidFill>
                  <a:prstClr val="black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  <a:hlinkClick r:id="rId4"/>
              </a:rPr>
              <a:t>ashley.storms@state.ma.us</a:t>
            </a:r>
            <a:endParaRPr lang="en-US" altLang="en-US" sz="1800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endParaRPr lang="en-US" altLang="en-US" sz="1800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  <a:p>
            <a:pPr marL="0" indent="0" algn="l" defTabSz="914400" eaLnBrk="1" hangingPunct="1">
              <a:spcBef>
                <a:spcPct val="0"/>
              </a:spcBef>
              <a:defRPr/>
            </a:pPr>
            <a:endParaRPr lang="en-US" altLang="en-US" sz="1800" b="1" dirty="0">
              <a:solidFill>
                <a:prstClr val="black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6B4E597-FEEE-4933-92F5-F6F06A7966BA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34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APCD Version 5.0 Intake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TME/APM/RP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Annual Premiums Data Request, Enrollment Trends and Medical Expenditure Trends Updates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Wrap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July 12, 2016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August 9, 2016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Intake Version </a:t>
            </a:r>
            <a:r>
              <a:rPr lang="en-US" dirty="0" smtClean="0"/>
              <a:t>5.0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970857"/>
              </p:ext>
            </p:extLst>
          </p:nvPr>
        </p:nvGraphicFramePr>
        <p:xfrm>
          <a:off x="485415" y="1895492"/>
          <a:ext cx="7747360" cy="3475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0449"/>
                <a:gridCol w="2576911"/>
              </a:tblGrid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 APCD Intake Process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100">
                          <a:effectLst/>
                        </a:rPr>
                        <a:t>Timeline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Data Partners Propose Version 5 Updates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November 2015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Proposals Shared/Discussed with Carriers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December 2015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Draft Submission Guides published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January 2016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Guides Reviewed at Technical Advisory Group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January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Carrier Comment Period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January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Administrative Bulletin and Guides Adopted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February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Development/Testing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March/June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Carrier Testing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July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51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 APCD Intake Version 5 Production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August 2016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94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APCD Version 5.0 Intake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APCD V5 carrier testing begins in July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Production data begins in August for July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Any resubmissions from Oct 2013 forward will need to be in V5 format beginning in August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Variance workbooks will be sent to carriers this month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21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8157149"/>
              </p:ext>
            </p:extLst>
          </p:nvPr>
        </p:nvGraphicFramePr>
        <p:xfrm>
          <a:off x="449263" y="874714"/>
          <a:ext cx="8039100" cy="4573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3016"/>
                <a:gridCol w="4514850"/>
                <a:gridCol w="2071234"/>
              </a:tblGrid>
              <a:tr h="39827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File Type</a:t>
                      </a:r>
                      <a:endParaRPr lang="en-US" sz="1800" dirty="0"/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File</a:t>
                      </a:r>
                      <a:endParaRPr lang="en-US" sz="1800" dirty="0"/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Deadline</a:t>
                      </a:r>
                      <a:endParaRPr lang="en-US" sz="1800" dirty="0"/>
                    </a:p>
                  </a:txBody>
                  <a:tcPr marT="45701" marB="45701"/>
                </a:tc>
              </a:tr>
              <a:tr h="398270">
                <a:tc rowSpan="3"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TME</a:t>
                      </a:r>
                      <a:endParaRPr lang="en-US" sz="18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CY 2014 Final TME - ZIP</a:t>
                      </a:r>
                      <a:r>
                        <a:rPr lang="en-US" sz="18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code</a:t>
                      </a:r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records</a:t>
                      </a:r>
                      <a:endParaRPr lang="en-US" sz="18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May 2, 2016</a:t>
                      </a:r>
                      <a:endParaRPr lang="en-US" sz="18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marT="45701" marB="45701"/>
                </a:tc>
              </a:tr>
              <a:tr h="398270">
                <a:tc vMerge="1">
                  <a:txBody>
                    <a:bodyPr/>
                    <a:lstStyle/>
                    <a:p>
                      <a:endParaRPr lang="en-US" sz="1800" dirty="0" smtClean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CY 2015 Preliminary TME (+ IBNR factors) - ZIP</a:t>
                      </a:r>
                      <a:r>
                        <a:rPr lang="en-US" sz="18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code</a:t>
                      </a:r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records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May 2, 2016</a:t>
                      </a:r>
                      <a:endParaRPr lang="en-US" sz="18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marT="45701" marB="45701"/>
                </a:tc>
              </a:tr>
              <a:tr h="398270"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Physician</a:t>
                      </a:r>
                      <a:r>
                        <a:rPr lang="en-US" sz="18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Group TME for both years</a:t>
                      </a:r>
                      <a:endParaRPr lang="en-US" sz="1800" dirty="0" smtClean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May 16,</a:t>
                      </a:r>
                      <a:r>
                        <a:rPr lang="en-US" sz="18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2016</a:t>
                      </a:r>
                      <a:endParaRPr lang="en-US" sz="18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marT="45701" marB="45701"/>
                </a:tc>
              </a:tr>
              <a:tr h="398270">
                <a:tc rowSpan="3">
                  <a:txBody>
                    <a:bodyPr/>
                    <a:lstStyle/>
                    <a:p>
                      <a:r>
                        <a:rPr lang="en-US" sz="1800" baseline="0" dirty="0" smtClean="0"/>
                        <a:t>APM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CY 2015 Preliminary APM</a:t>
                      </a:r>
                      <a:r>
                        <a:rPr lang="en-US" sz="1800" baseline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</a:t>
                      </a:r>
                      <a:r>
                        <a:rPr lang="en-US" sz="1800" baseline="0" dirty="0" smtClean="0">
                          <a:solidFill>
                            <a:srgbClr val="00B050"/>
                          </a:solidFill>
                        </a:rPr>
                        <a:t>(+ IBNR factors)</a:t>
                      </a:r>
                      <a:endParaRPr lang="en-US" sz="1800" dirty="0">
                        <a:solidFill>
                          <a:srgbClr val="00B050"/>
                        </a:solidFill>
                      </a:endParaRP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June 1, 2016</a:t>
                      </a:r>
                      <a:endParaRPr lang="en-US" sz="18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marT="45701" marB="45701"/>
                </a:tc>
              </a:tr>
              <a:tr h="398270">
                <a:tc vMerge="1">
                  <a:txBody>
                    <a:bodyPr/>
                    <a:lstStyle/>
                    <a:p>
                      <a:endParaRPr lang="en-US" sz="1800" baseline="0" dirty="0" smtClean="0"/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CY 2014 Final APM</a:t>
                      </a:r>
                      <a:endParaRPr lang="en-US" sz="1800" dirty="0"/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June 15, 2016</a:t>
                      </a:r>
                      <a:endParaRPr lang="en-US" sz="1800" dirty="0"/>
                    </a:p>
                  </a:txBody>
                  <a:tcPr marT="45701" marB="45701"/>
                </a:tc>
              </a:tr>
              <a:tr h="398270">
                <a:tc vMerge="1">
                  <a:txBody>
                    <a:bodyPr/>
                    <a:lstStyle/>
                    <a:p>
                      <a:endParaRPr lang="en-US" sz="1800" baseline="0" dirty="0" smtClean="0"/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CY 2015</a:t>
                      </a:r>
                      <a:r>
                        <a:rPr lang="en-US" sz="1800" baseline="0" dirty="0" smtClean="0"/>
                        <a:t> Supplemental APM </a:t>
                      </a:r>
                    </a:p>
                    <a:p>
                      <a:r>
                        <a:rPr lang="en-US" sz="1800" baseline="0" dirty="0" smtClean="0">
                          <a:solidFill>
                            <a:srgbClr val="00B050"/>
                          </a:solidFill>
                        </a:rPr>
                        <a:t>(for payers reported global payments only)</a:t>
                      </a:r>
                      <a:endParaRPr lang="en-US" sz="1800" dirty="0">
                        <a:solidFill>
                          <a:srgbClr val="00B050"/>
                        </a:solidFill>
                      </a:endParaRP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June 15, 2016</a:t>
                      </a:r>
                      <a:endParaRPr lang="en-US" sz="1800" dirty="0"/>
                    </a:p>
                  </a:txBody>
                  <a:tcPr marT="45701" marB="45701"/>
                </a:tc>
              </a:tr>
              <a:tr h="398270">
                <a:tc rowSpan="3">
                  <a:txBody>
                    <a:bodyPr/>
                    <a:lstStyle/>
                    <a:p>
                      <a:r>
                        <a:rPr lang="en-US" sz="1800" baseline="0" dirty="0" smtClean="0"/>
                        <a:t>RP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CY 2015 Hospital</a:t>
                      </a:r>
                      <a:r>
                        <a:rPr lang="en-US" sz="1800" baseline="0" dirty="0" smtClean="0"/>
                        <a:t> Relative Price</a:t>
                      </a:r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July</a:t>
                      </a:r>
                      <a:r>
                        <a:rPr lang="en-US" sz="1800" b="0" baseline="0" dirty="0" smtClean="0"/>
                        <a:t> 1, 2016</a:t>
                      </a:r>
                      <a:endParaRPr lang="en-US" sz="1800" b="0" dirty="0"/>
                    </a:p>
                  </a:txBody>
                  <a:tcPr marT="45701" marB="45701"/>
                </a:tc>
              </a:tr>
              <a:tr h="449083"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CY 2014 Physician Group Relative</a:t>
                      </a:r>
                      <a:r>
                        <a:rPr lang="en-US" sz="1800" baseline="0" dirty="0" smtClean="0"/>
                        <a:t> Price</a:t>
                      </a:r>
                      <a:endParaRPr lang="en-US" sz="1800" dirty="0"/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July</a:t>
                      </a:r>
                      <a:r>
                        <a:rPr lang="en-US" sz="1800" b="0" baseline="0" dirty="0" smtClean="0"/>
                        <a:t> 1, 2016</a:t>
                      </a:r>
                      <a:endParaRPr lang="en-US" sz="1800" b="0" dirty="0"/>
                    </a:p>
                  </a:txBody>
                  <a:tcPr marT="45701" marB="45701"/>
                </a:tc>
              </a:tr>
              <a:tr h="454352"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CY 2015 Other Provider Relative</a:t>
                      </a:r>
                      <a:r>
                        <a:rPr lang="en-US" sz="1800" baseline="0" dirty="0" smtClean="0"/>
                        <a:t> Price</a:t>
                      </a:r>
                      <a:endParaRPr lang="en-US" sz="1800" dirty="0"/>
                    </a:p>
                  </a:txBody>
                  <a:tcPr marT="45701" marB="45701"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July</a:t>
                      </a:r>
                      <a:r>
                        <a:rPr lang="en-US" sz="1800" b="0" baseline="0" dirty="0" smtClean="0"/>
                        <a:t> 1, 2016</a:t>
                      </a:r>
                      <a:endParaRPr lang="en-US" sz="1800" b="0" dirty="0"/>
                    </a:p>
                  </a:txBody>
                  <a:tcPr marT="45701" marB="45701"/>
                </a:tc>
              </a:tr>
            </a:tbl>
          </a:graphicData>
        </a:graphic>
      </p:graphicFrame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449263" y="136525"/>
            <a:ext cx="8039100" cy="641350"/>
          </a:xfrm>
        </p:spPr>
        <p:txBody>
          <a:bodyPr/>
          <a:lstStyle/>
          <a:p>
            <a:r>
              <a:rPr lang="en-US" altLang="en-US" dirty="0" smtClean="0">
                <a:latin typeface="+mn-lt"/>
                <a:ea typeface="ＭＳ Ｐゴシック" pitchFamily="34" charset="-128"/>
                <a:cs typeface="Arial" charset="0"/>
              </a:rPr>
              <a:t>Payer Data Filing Schedule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49262" y="5515927"/>
            <a:ext cx="69564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l" defTabSz="457200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400" dirty="0" smtClean="0">
                <a:solidFill>
                  <a:prstClr val="black"/>
                </a:solidFill>
                <a:latin typeface="Calibri" pitchFamily="34" charset="0"/>
              </a:rPr>
              <a:t>For </a:t>
            </a:r>
            <a:r>
              <a:rPr lang="en-US" altLang="en-US" sz="1400" dirty="0">
                <a:solidFill>
                  <a:prstClr val="black"/>
                </a:solidFill>
                <a:latin typeface="Calibri" pitchFamily="34" charset="0"/>
              </a:rPr>
              <a:t>more information, please see </a:t>
            </a:r>
            <a:r>
              <a:rPr lang="en-US" altLang="en-US" sz="1400" i="1" dirty="0">
                <a:solidFill>
                  <a:prstClr val="black"/>
                </a:solidFill>
                <a:latin typeface="Calibri" pitchFamily="34" charset="0"/>
              </a:rPr>
              <a:t>Administrative Bulletin </a:t>
            </a:r>
            <a:r>
              <a:rPr lang="en-US" altLang="en-US" sz="1400" i="1" dirty="0" smtClean="0">
                <a:solidFill>
                  <a:prstClr val="black"/>
                </a:solidFill>
                <a:latin typeface="Calibri" pitchFamily="34" charset="0"/>
              </a:rPr>
              <a:t>16-04; </a:t>
            </a:r>
            <a:r>
              <a:rPr lang="en-US" altLang="en-US" sz="1400" i="1" dirty="0">
                <a:solidFill>
                  <a:prstClr val="black"/>
                </a:solidFill>
                <a:latin typeface="Calibri" pitchFamily="34" charset="0"/>
              </a:rPr>
              <a:t>957 CMR 2.00: Payer Data Reporting </a:t>
            </a:r>
            <a:r>
              <a:rPr lang="en-US" altLang="en-US" sz="1400" dirty="0">
                <a:solidFill>
                  <a:prstClr val="black"/>
                </a:solidFill>
                <a:latin typeface="Calibri" pitchFamily="34" charset="0"/>
              </a:rPr>
              <a:t>available at: </a:t>
            </a:r>
            <a:r>
              <a:rPr lang="en-US" altLang="en-US" sz="1400" dirty="0">
                <a:solidFill>
                  <a:prstClr val="black"/>
                </a:solidFill>
                <a:latin typeface="Calibri" pitchFamily="34" charset="0"/>
                <a:hlinkClick r:id="rId3"/>
              </a:rPr>
              <a:t>http://</a:t>
            </a:r>
            <a:r>
              <a:rPr lang="en-US" altLang="en-US" sz="1400" dirty="0" smtClean="0">
                <a:solidFill>
                  <a:prstClr val="black"/>
                </a:solidFill>
                <a:latin typeface="Calibri" pitchFamily="34" charset="0"/>
                <a:hlinkClick r:id="rId3"/>
              </a:rPr>
              <a:t>www.chiamass.gov/assets/docs/g/chia-ab/16-04.pdf</a:t>
            </a:r>
            <a:r>
              <a:rPr lang="en-US" altLang="en-US" sz="1400" dirty="0" smtClean="0">
                <a:solidFill>
                  <a:prstClr val="black"/>
                </a:solidFill>
                <a:latin typeface="Calibri" pitchFamily="34" charset="0"/>
              </a:rPr>
              <a:t>. </a:t>
            </a:r>
            <a:endParaRPr lang="en-US" altLang="en-US" sz="28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6BEC1-6C80-4843-84D8-EF9FABDC7B1C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832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2113" y="-17938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76200" y="1403350"/>
            <a:ext cx="8382000" cy="1038225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CHIA Reporting Updates:</a:t>
            </a:r>
            <a:endParaRPr lang="en-US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algn="r">
              <a:defRPr/>
            </a:pPr>
            <a:r>
              <a:rPr lang="en-US" b="0" dirty="0" smtClean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Annual Premiums Data Request, Enrollment Trends, and Medical Expenditure Trends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14550" y="4227513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+mj-lt"/>
                <a:cs typeface="Times New Roman"/>
              </a:rPr>
              <a:t>June 14</a:t>
            </a:r>
            <a:r>
              <a:rPr lang="en-US" sz="1600" baseline="30000" dirty="0" smtClean="0">
                <a:solidFill>
                  <a:schemeClr val="bg1">
                    <a:lumMod val="65000"/>
                  </a:schemeClr>
                </a:solidFill>
                <a:latin typeface="+mj-lt"/>
                <a:cs typeface="Times New Roman"/>
              </a:rPr>
              <a:t>th</a:t>
            </a: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+mj-lt"/>
                <a:cs typeface="Times New Roman"/>
              </a:rPr>
              <a:t>, 2016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+mj-lt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114550" y="3041650"/>
            <a:ext cx="6400800" cy="109061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dirty="0" smtClean="0">
              <a:solidFill>
                <a:schemeClr val="bg1">
                  <a:lumMod val="65000"/>
                </a:schemeClr>
              </a:solidFill>
              <a:cs typeface="Times New Roman"/>
            </a:endParaRPr>
          </a:p>
          <a:p>
            <a:pPr algn="r">
              <a:defRPr/>
            </a:pPr>
            <a:endParaRPr lang="en-US" sz="1600" dirty="0">
              <a:solidFill>
                <a:schemeClr val="bg1">
                  <a:lumMod val="65000"/>
                </a:schemeClr>
              </a:solidFill>
              <a:cs typeface="Times New Roman"/>
            </a:endParaRPr>
          </a:p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cs typeface="Times New Roman"/>
              </a:rPr>
              <a:t>Ashley Storms  |  </a:t>
            </a:r>
            <a:r>
              <a:rPr lang="en-US" sz="1600" i="1" dirty="0" smtClean="0">
                <a:solidFill>
                  <a:schemeClr val="bg1">
                    <a:lumMod val="65000"/>
                  </a:schemeClr>
                </a:solidFill>
                <a:cs typeface="Times New Roman"/>
              </a:rPr>
              <a:t>Senior Health System Policy Analyst</a:t>
            </a:r>
          </a:p>
          <a:p>
            <a:pPr algn="r">
              <a:defRPr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cs typeface="Times New Roman"/>
              </a:rPr>
              <a:t>Kevin Meives  |  </a:t>
            </a:r>
            <a:r>
              <a:rPr lang="en-US" sz="1600" i="1" dirty="0">
                <a:solidFill>
                  <a:schemeClr val="bg1">
                    <a:lumMod val="65000"/>
                  </a:schemeClr>
                </a:solidFill>
                <a:cs typeface="Times New Roman"/>
              </a:rPr>
              <a:t>Senior Health System Policy Analyst</a:t>
            </a:r>
            <a:endParaRPr lang="en-US" sz="1600" dirty="0">
              <a:solidFill>
                <a:schemeClr val="bg1">
                  <a:lumMod val="65000"/>
                </a:schemeClr>
              </a:solidFill>
              <a:cs typeface="Times New Roman"/>
            </a:endParaRPr>
          </a:p>
          <a:p>
            <a:pPr algn="r">
              <a:defRPr/>
            </a:pPr>
            <a:endParaRPr lang="en-US" sz="1600" i="1" dirty="0" smtClean="0">
              <a:solidFill>
                <a:schemeClr val="bg1">
                  <a:lumMod val="65000"/>
                </a:schemeClr>
              </a:solidFill>
              <a:cs typeface="Times New Roman"/>
            </a:endParaRPr>
          </a:p>
          <a:p>
            <a:pPr algn="r">
              <a:defRPr/>
            </a:pPr>
            <a:endParaRPr lang="en-US" sz="1600" dirty="0" smtClean="0">
              <a:solidFill>
                <a:schemeClr val="bg1">
                  <a:lumMod val="65000"/>
                </a:schemeClr>
              </a:solidFill>
              <a:cs typeface="Times New Roman"/>
            </a:endParaRPr>
          </a:p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9067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n-US" altLang="en-US" sz="4800" b="1" smtClean="0">
              <a:solidFill>
                <a:schemeClr val="tx2"/>
              </a:solidFill>
            </a:endParaRPr>
          </a:p>
          <a:p>
            <a:pPr marL="0" indent="0" algn="ctr">
              <a:buFont typeface="Arial" charset="0"/>
              <a:buNone/>
            </a:pPr>
            <a:r>
              <a:rPr lang="en-US" altLang="en-US" sz="4800" b="1" smtClean="0">
                <a:solidFill>
                  <a:schemeClr val="tx2"/>
                </a:solidFill>
              </a:rPr>
              <a:t>Annual Premiums Data Request</a:t>
            </a:r>
          </a:p>
        </p:txBody>
      </p:sp>
    </p:spTree>
    <p:extLst>
      <p:ext uri="{BB962C8B-B14F-4D97-AF65-F5344CB8AC3E}">
        <p14:creationId xmlns:p14="http://schemas.microsoft.com/office/powerpoint/2010/main" val="223675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/>
                </a:solidFill>
                <a:latin typeface="+mj-lt"/>
              </a:rPr>
              <a:t>2016 Annual Premiums Data Request Update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449263" y="1646238"/>
            <a:ext cx="8039100" cy="3916362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  <a:defRPr/>
            </a:pPr>
            <a:r>
              <a:rPr lang="en-US" altLang="en-US" sz="2200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Thank you for submitting the 2016 Request</a:t>
            </a:r>
          </a:p>
          <a:p>
            <a:pPr algn="l">
              <a:buFont typeface="Arial" charset="0"/>
              <a:buChar char="•"/>
              <a:defRPr/>
            </a:pPr>
            <a:endParaRPr lang="en-US" altLang="en-US" sz="2200" dirty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algn="l">
              <a:buFont typeface="Arial" charset="0"/>
              <a:buChar char="•"/>
              <a:defRPr/>
            </a:pPr>
            <a:r>
              <a:rPr lang="en-US" altLang="en-US" sz="2200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Follow-up questions and resubmission requests were sent Tuesday, June 7</a:t>
            </a:r>
            <a:r>
              <a:rPr lang="en-US" altLang="en-US" sz="2200" baseline="30000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th</a:t>
            </a:r>
            <a:endParaRPr lang="en-US" altLang="en-US" sz="2200" dirty="0" smtClean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marL="0" indent="0" algn="l">
              <a:defRPr/>
            </a:pPr>
            <a:endParaRPr lang="en-US" altLang="en-US" sz="2200" dirty="0" smtClean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algn="l">
              <a:buFont typeface="Arial" charset="0"/>
              <a:buChar char="•"/>
              <a:defRPr/>
            </a:pPr>
            <a:r>
              <a:rPr lang="en-US" altLang="en-US" sz="2200" dirty="0" smtClean="0">
                <a:solidFill>
                  <a:schemeClr val="tx2"/>
                </a:solidFill>
                <a:latin typeface="Helvetica" pitchFamily="34" charset="0"/>
                <a:ea typeface="ＭＳ Ｐゴシック" pitchFamily="34" charset="-128"/>
                <a:cs typeface="Helvetica" pitchFamily="34" charset="0"/>
              </a:rPr>
              <a:t>We will also follow-up in July for 2015 “3R” amounts</a:t>
            </a:r>
            <a:endParaRPr lang="en-US" altLang="en-US" sz="2200" u="sng" dirty="0" smtClean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  <a:p>
            <a:pPr marL="0" indent="0" algn="l">
              <a:defRPr/>
            </a:pPr>
            <a:endParaRPr lang="en-US" altLang="en-US" sz="2200" dirty="0" smtClean="0">
              <a:solidFill>
                <a:schemeClr val="tx2"/>
              </a:solidFill>
              <a:latin typeface="Helvetica" pitchFamily="34" charset="0"/>
              <a:ea typeface="ＭＳ Ｐゴシック" pitchFamily="34" charset="-128"/>
              <a:cs typeface="Helvetica" pitchFamily="34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22E5EFF5-FBE7-4221-9917-2519D2AB97E3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30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9263" y="457200"/>
            <a:ext cx="8039100" cy="6413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/>
                </a:solidFill>
                <a:latin typeface="+mj-lt"/>
              </a:rPr>
              <a:t>Timeline</a:t>
            </a:r>
            <a:endParaRPr lang="en-US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Wingdings" pitchFamily="2" charset="2"/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Arial" charset="0"/>
                <a:cs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0019B7C-797A-4279-A18E-327BE3133582}" type="slidenum">
              <a:rPr lang="en-US" altLang="en-US" sz="1000" smtClean="0">
                <a:solidFill>
                  <a:srgbClr val="FFFFFF"/>
                </a:solidFill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000" smtClean="0">
              <a:solidFill>
                <a:srgbClr val="FFFFFF"/>
              </a:solidFill>
              <a:cs typeface="Arial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447800"/>
          <a:ext cx="8229600" cy="36925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3139"/>
                <a:gridCol w="1107279"/>
                <a:gridCol w="1569690"/>
                <a:gridCol w="186599"/>
                <a:gridCol w="2562893"/>
              </a:tblGrid>
              <a:tr h="90123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June 2016</a:t>
                      </a:r>
                      <a:endParaRPr lang="en-US" sz="1800" b="1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July 2016</a:t>
                      </a:r>
                      <a:endParaRPr lang="en-US" sz="1800" b="1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August</a:t>
                      </a:r>
                      <a:r>
                        <a:rPr lang="en-US" sz="1800" b="1" baseline="0" dirty="0" smtClean="0"/>
                        <a:t> 2016</a:t>
                      </a:r>
                      <a:endParaRPr lang="en-US" sz="1800" b="1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1" dirty="0"/>
                    </a:p>
                  </a:txBody>
                  <a:tcPr marL="91455" marR="91455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4503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Anomaly Identification &amp; Resolution</a:t>
                      </a:r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4503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8" marR="91468" marT="45711" marB="4571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Follow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-up for 2015 “3R” and MLR amounts</a:t>
                      </a:r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01231">
                <a:tc gridSpan="4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CHIA’s 2016 Annual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Report finalized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68" marR="91468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18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8586</TotalTime>
  <Words>758</Words>
  <Application>Microsoft Office PowerPoint</Application>
  <PresentationFormat>On-screen Show (4:3)</PresentationFormat>
  <Paragraphs>192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FINALPowerPointTEMPLATE</vt:lpstr>
      <vt:lpstr>PowerPoint Presentation</vt:lpstr>
      <vt:lpstr>Agenda</vt:lpstr>
      <vt:lpstr>Intake Version 5.0</vt:lpstr>
      <vt:lpstr>APCD Version 5.0 Intake </vt:lpstr>
      <vt:lpstr>Payer Data Filing Schedule</vt:lpstr>
      <vt:lpstr>PowerPoint Presentation</vt:lpstr>
      <vt:lpstr>PowerPoint Presentation</vt:lpstr>
      <vt:lpstr>2016 Annual Premiums Data Request Update</vt:lpstr>
      <vt:lpstr>Timeline</vt:lpstr>
      <vt:lpstr>PowerPoint Presentation</vt:lpstr>
      <vt:lpstr>APCD Data Verification</vt:lpstr>
      <vt:lpstr>APCD Data Verification: Main Report</vt:lpstr>
      <vt:lpstr>APCD Data Verification: Mapping Appendix</vt:lpstr>
      <vt:lpstr>APCD Data Verification: Mapping Appendix</vt:lpstr>
      <vt:lpstr>APCD Data Verification: Expectations</vt:lpstr>
      <vt:lpstr>Timeline</vt:lpstr>
      <vt:lpstr>PowerPoint Presentation</vt:lpstr>
      <vt:lpstr>MET Data Verification</vt:lpstr>
      <vt:lpstr>Contact Information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561</cp:revision>
  <cp:lastPrinted>2016-06-14T12:26:51Z</cp:lastPrinted>
  <dcterms:created xsi:type="dcterms:W3CDTF">2014-02-09T20:57:02Z</dcterms:created>
  <dcterms:modified xsi:type="dcterms:W3CDTF">2016-06-17T14:00:11Z</dcterms:modified>
</cp:coreProperties>
</file>