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256" r:id="rId2"/>
    <p:sldId id="414" r:id="rId3"/>
    <p:sldId id="425" r:id="rId4"/>
    <p:sldId id="416" r:id="rId5"/>
    <p:sldId id="464" r:id="rId6"/>
    <p:sldId id="452" r:id="rId7"/>
    <p:sldId id="453" r:id="rId8"/>
    <p:sldId id="454" r:id="rId9"/>
    <p:sldId id="455" r:id="rId10"/>
    <p:sldId id="456" r:id="rId11"/>
    <p:sldId id="457" r:id="rId12"/>
    <p:sldId id="458" r:id="rId13"/>
    <p:sldId id="459" r:id="rId14"/>
    <p:sldId id="460" r:id="rId15"/>
    <p:sldId id="461" r:id="rId16"/>
    <p:sldId id="462" r:id="rId17"/>
    <p:sldId id="463" r:id="rId18"/>
    <p:sldId id="362" r:id="rId19"/>
    <p:sldId id="451" r:id="rId20"/>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xmlns="">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73398" autoAdjust="0"/>
  </p:normalViewPr>
  <p:slideViewPr>
    <p:cSldViewPr snapToGrid="0" snapToObjects="1" showGuides="1">
      <p:cViewPr>
        <p:scale>
          <a:sx n="82" d="100"/>
          <a:sy n="82" d="100"/>
        </p:scale>
        <p:origin x="-2460" y="-150"/>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7/12/2016</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7/12/2016</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47F5040-77D4-4E09-AC6D-A60926CF8E5D}" type="slidenum">
              <a:rPr lang="en-US" altLang="en-US" smtClean="0">
                <a:solidFill>
                  <a:srgbClr val="000000"/>
                </a:solidFill>
              </a:rPr>
              <a:pPr eaLnBrk="1" hangingPunct="1">
                <a:spcBef>
                  <a:spcPct val="0"/>
                </a:spcBef>
              </a:pPr>
              <a:t>11</a:t>
            </a:fld>
            <a:endParaRPr lang="en-US" alt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F572F91-3B2F-40FB-86CC-91004495D8EF}" type="slidenum">
              <a:rPr lang="en-US" altLang="en-US" smtClean="0">
                <a:solidFill>
                  <a:srgbClr val="000000"/>
                </a:solidFill>
              </a:rPr>
              <a:pPr eaLnBrk="1" hangingPunct="1">
                <a:spcBef>
                  <a:spcPct val="0"/>
                </a:spcBef>
              </a:pPr>
              <a:t>13</a:t>
            </a:fld>
            <a:endParaRPr lang="en-US" alt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468B85F-1864-4368-A48D-A6B3B302B76A}" type="slidenum">
              <a:rPr lang="en-US" altLang="en-US" smtClean="0">
                <a:solidFill>
                  <a:srgbClr val="000000"/>
                </a:solidFill>
              </a:rPr>
              <a:pPr eaLnBrk="1" hangingPunct="1">
                <a:spcBef>
                  <a:spcPct val="0"/>
                </a:spcBef>
              </a:pPr>
              <a:t>15</a:t>
            </a:fld>
            <a:endParaRPr lang="en-US" alt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2D45343-267F-4085-87AC-87666068D224}" type="slidenum">
              <a:rPr lang="en-US" altLang="en-US" smtClean="0">
                <a:solidFill>
                  <a:srgbClr val="000000"/>
                </a:solidFill>
              </a:rPr>
              <a:pPr eaLnBrk="1" hangingPunct="1">
                <a:spcBef>
                  <a:spcPct val="0"/>
                </a:spcBef>
              </a:pPr>
              <a:t>16</a:t>
            </a:fld>
            <a:endParaRPr lang="en-US" altLang="en-US"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E9A8E85-52BD-4454-9D66-C445D3DAB5DB}" type="slidenum">
              <a:rPr lang="en-US" altLang="en-US" smtClean="0">
                <a:solidFill>
                  <a:srgbClr val="000000"/>
                </a:solidFill>
              </a:rPr>
              <a:pPr eaLnBrk="1" hangingPunct="1">
                <a:spcBef>
                  <a:spcPct val="0"/>
                </a:spcBef>
              </a:pPr>
              <a:t>17</a:t>
            </a:fld>
            <a:endParaRPr lang="en-US" altLang="en-US"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18</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19</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2711756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5</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ea typeface="ＭＳ Ｐゴシック" pitchFamily="34" charset="-128"/>
            </a:endParaRP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5449" indent="-289562" eaLnBrk="0" hangingPunct="0">
              <a:spcBef>
                <a:spcPct val="30000"/>
              </a:spcBef>
              <a:defRPr sz="1200">
                <a:solidFill>
                  <a:schemeClr val="tx1"/>
                </a:solidFill>
                <a:latin typeface="Calibri" pitchFamily="34" charset="0"/>
              </a:defRPr>
            </a:lvl2pPr>
            <a:lvl3pPr marL="1163100" indent="-231326" eaLnBrk="0" hangingPunct="0">
              <a:spcBef>
                <a:spcPct val="30000"/>
              </a:spcBef>
              <a:defRPr sz="1200">
                <a:solidFill>
                  <a:schemeClr val="tx1"/>
                </a:solidFill>
                <a:latin typeface="Calibri" pitchFamily="34" charset="0"/>
              </a:defRPr>
            </a:lvl3pPr>
            <a:lvl4pPr marL="1628987" indent="-231326" eaLnBrk="0" hangingPunct="0">
              <a:spcBef>
                <a:spcPct val="30000"/>
              </a:spcBef>
              <a:defRPr sz="1200">
                <a:solidFill>
                  <a:schemeClr val="tx1"/>
                </a:solidFill>
                <a:latin typeface="Calibri" pitchFamily="34" charset="0"/>
              </a:defRPr>
            </a:lvl4pPr>
            <a:lvl5pPr marL="2094873" indent="-231326" eaLnBrk="0" hangingPunct="0">
              <a:spcBef>
                <a:spcPct val="30000"/>
              </a:spcBef>
              <a:defRPr sz="1200">
                <a:solidFill>
                  <a:schemeClr val="tx1"/>
                </a:solidFill>
                <a:latin typeface="Calibri" pitchFamily="34" charset="0"/>
              </a:defRPr>
            </a:lvl5pPr>
            <a:lvl6pPr marL="2560760" indent="-231326" eaLnBrk="0" fontAlgn="base" hangingPunct="0">
              <a:spcBef>
                <a:spcPct val="30000"/>
              </a:spcBef>
              <a:spcAft>
                <a:spcPct val="0"/>
              </a:spcAft>
              <a:defRPr sz="1200">
                <a:solidFill>
                  <a:schemeClr val="tx1"/>
                </a:solidFill>
                <a:latin typeface="Calibri" pitchFamily="34" charset="0"/>
              </a:defRPr>
            </a:lvl6pPr>
            <a:lvl7pPr marL="3026647" indent="-231326" eaLnBrk="0" fontAlgn="base" hangingPunct="0">
              <a:spcBef>
                <a:spcPct val="30000"/>
              </a:spcBef>
              <a:spcAft>
                <a:spcPct val="0"/>
              </a:spcAft>
              <a:defRPr sz="1200">
                <a:solidFill>
                  <a:schemeClr val="tx1"/>
                </a:solidFill>
                <a:latin typeface="Calibri" pitchFamily="34" charset="0"/>
              </a:defRPr>
            </a:lvl7pPr>
            <a:lvl8pPr marL="3492534" indent="-231326" eaLnBrk="0" fontAlgn="base" hangingPunct="0">
              <a:spcBef>
                <a:spcPct val="30000"/>
              </a:spcBef>
              <a:spcAft>
                <a:spcPct val="0"/>
              </a:spcAft>
              <a:defRPr sz="1200">
                <a:solidFill>
                  <a:schemeClr val="tx1"/>
                </a:solidFill>
                <a:latin typeface="Calibri" pitchFamily="34" charset="0"/>
              </a:defRPr>
            </a:lvl8pPr>
            <a:lvl9pPr marL="3958421" indent="-231326"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847D535-95CD-4385-BFCE-FE7559035FD0}" type="slidenum">
              <a:rPr lang="en-US" altLang="en-US" smtClean="0">
                <a:ea typeface="ＭＳ Ｐゴシック" pitchFamily="34" charset="-128"/>
              </a:rPr>
              <a:pPr eaLnBrk="1" hangingPunct="1">
                <a:spcBef>
                  <a:spcPct val="0"/>
                </a:spcBef>
              </a:pPr>
              <a:t>6</a:t>
            </a:fld>
            <a:endParaRPr lang="en-US" altLang="en-US"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5B36F03-8927-4997-BBC1-9D02BBE9AD13}" type="slidenum">
              <a:rPr lang="en-US" altLang="en-US" smtClean="0"/>
              <a:pPr eaLnBrk="1" hangingPunct="1">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A2EF8E9-DD9D-4E27-86AB-3D04FA26674B}" type="slidenum">
              <a:rPr lang="en-US" altLang="en-US" smtClean="0">
                <a:solidFill>
                  <a:srgbClr val="000000"/>
                </a:solidFill>
              </a:rPr>
              <a:pPr eaLnBrk="1" hangingPunct="1">
                <a:spcBef>
                  <a:spcPct val="0"/>
                </a:spcBef>
              </a:pPr>
              <a:t>8</a:t>
            </a:fld>
            <a:endParaRPr lang="en-US" alt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1B1DC7B-0A81-48FA-90C8-A01725C72010}" type="slidenum">
              <a:rPr lang="en-US" altLang="en-US" smtClean="0">
                <a:solidFill>
                  <a:srgbClr val="000000"/>
                </a:solidFill>
              </a:rPr>
              <a:pPr eaLnBrk="1" hangingPunct="1">
                <a:spcBef>
                  <a:spcPct val="0"/>
                </a:spcBef>
              </a:pPr>
              <a:t>9</a:t>
            </a:fld>
            <a:endParaRPr lang="en-US" alt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F67B6024-7150-401C-A06B-64593A691C99}" type="datetimeFigureOut">
              <a:rPr lang="en-US"/>
              <a:pPr>
                <a:defRPr/>
              </a:pPr>
              <a:t>7/12/2016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F74437-FC8D-43DB-AB8C-A1D72CBC7BAC}" type="slidenum">
              <a:rPr lang="en-US"/>
              <a:pPr>
                <a:defRPr/>
              </a:pPr>
              <a:t>‹#›</a:t>
            </a:fld>
            <a:endParaRPr lang="en-US"/>
          </a:p>
        </p:txBody>
      </p:sp>
    </p:spTree>
    <p:extLst>
      <p:ext uri="{BB962C8B-B14F-4D97-AF65-F5344CB8AC3E}">
        <p14:creationId xmlns:p14="http://schemas.microsoft.com/office/powerpoint/2010/main" val="1162309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9">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kevin.mcavey@state.ma.us"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mailto:ashley.storms@state.ma.u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 July 12, 2016</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9" name="Title 8"/>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Enrollment Trends</a:t>
            </a:r>
          </a:p>
        </p:txBody>
      </p:sp>
    </p:spTree>
    <p:extLst>
      <p:ext uri="{BB962C8B-B14F-4D97-AF65-F5344CB8AC3E}">
        <p14:creationId xmlns:p14="http://schemas.microsoft.com/office/powerpoint/2010/main" val="2860233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altLang="en-US" dirty="0" smtClean="0">
                <a:solidFill>
                  <a:schemeClr val="tx2"/>
                </a:solidFill>
                <a:latin typeface="+mj-lt"/>
              </a:rPr>
              <a:t>Enrollment Trends Update</a:t>
            </a:r>
            <a:endParaRPr lang="en-US" dirty="0">
              <a:solidFill>
                <a:schemeClr val="tx2"/>
              </a:solidFill>
              <a:latin typeface="+mj-lt"/>
            </a:endParaRPr>
          </a:p>
        </p:txBody>
      </p:sp>
      <p:sp>
        <p:nvSpPr>
          <p:cNvPr id="14339" name="Content Placeholder 1"/>
          <p:cNvSpPr>
            <a:spLocks noGrp="1"/>
          </p:cNvSpPr>
          <p:nvPr>
            <p:ph idx="1"/>
          </p:nvPr>
        </p:nvSpPr>
        <p:spPr>
          <a:xfrm>
            <a:off x="457200" y="1371600"/>
            <a:ext cx="8039100" cy="3916363"/>
          </a:xfrm>
        </p:spPr>
        <p:txBody>
          <a:bodyPr/>
          <a:lstStyle/>
          <a:p>
            <a:pPr algn="l" defTabSz="914400">
              <a:buFont typeface="Arial" charset="0"/>
              <a:buChar char="•"/>
              <a:defRPr/>
            </a:pPr>
            <a:r>
              <a:rPr lang="en-US" dirty="0" smtClean="0">
                <a:solidFill>
                  <a:srgbClr val="1F497D"/>
                </a:solidFill>
                <a:latin typeface="Helvetica" panose="020B0604020202020204" pitchFamily="34" charset="0"/>
                <a:ea typeface="+mn-ea"/>
                <a:cs typeface="Helvetica" panose="020B0604020202020204" pitchFamily="34" charset="0"/>
              </a:rPr>
              <a:t>Thank you for submitting data, responding to follow-up questions, and reviewing enrollment counts prior to publication.</a:t>
            </a:r>
          </a:p>
          <a:p>
            <a:pPr marL="0" indent="0" algn="l" defTabSz="914400">
              <a:defRPr/>
            </a:pPr>
            <a:endParaRPr lang="en-US" dirty="0">
              <a:solidFill>
                <a:srgbClr val="1F497D"/>
              </a:solidFill>
              <a:latin typeface="Helvetica" panose="020B0604020202020204" pitchFamily="34" charset="0"/>
              <a:ea typeface="+mn-ea"/>
              <a:cs typeface="Helvetica" panose="020B0604020202020204" pitchFamily="34" charset="0"/>
            </a:endParaRPr>
          </a:p>
          <a:p>
            <a:pPr algn="l" defTabSz="914400">
              <a:buFont typeface="Arial" charset="0"/>
              <a:buChar char="•"/>
              <a:defRPr/>
            </a:pPr>
            <a:r>
              <a:rPr lang="en-US" dirty="0" smtClean="0">
                <a:solidFill>
                  <a:srgbClr val="1F497D"/>
                </a:solidFill>
                <a:latin typeface="Helvetica" panose="020B0604020202020204" pitchFamily="34" charset="0"/>
                <a:ea typeface="+mn-ea"/>
                <a:cs typeface="Helvetica" panose="020B0604020202020204" pitchFamily="34" charset="0"/>
              </a:rPr>
              <a:t>July 2016 Enrollment Trends will report membership from December 31, 2013 through March 31, 2016. </a:t>
            </a:r>
          </a:p>
          <a:p>
            <a:pPr algn="l" defTabSz="914400">
              <a:buFont typeface="Arial" charset="0"/>
              <a:buChar char="•"/>
              <a:defRPr/>
            </a:pPr>
            <a:endParaRPr lang="en-US" dirty="0">
              <a:solidFill>
                <a:srgbClr val="1F497D"/>
              </a:solidFill>
              <a:latin typeface="Helvetica" panose="020B0604020202020204" pitchFamily="34" charset="0"/>
              <a:ea typeface="+mn-ea"/>
              <a:cs typeface="Helvetica" panose="020B0604020202020204" pitchFamily="34" charset="0"/>
            </a:endParaRPr>
          </a:p>
          <a:p>
            <a:pPr algn="l" defTabSz="914400">
              <a:buFont typeface="Arial" charset="0"/>
              <a:buChar char="•"/>
              <a:defRPr/>
            </a:pPr>
            <a:r>
              <a:rPr lang="en-US" dirty="0" smtClean="0">
                <a:solidFill>
                  <a:srgbClr val="1F497D"/>
                </a:solidFill>
                <a:latin typeface="Helvetica" panose="020B0604020202020204" pitchFamily="34" charset="0"/>
                <a:ea typeface="+mn-ea"/>
                <a:cs typeface="Helvetica" panose="020B0604020202020204" pitchFamily="34" charset="0"/>
              </a:rPr>
              <a:t>Look for the latest Report, Databook, Technical Appendix, MA APCD Programming Code, and Health Plan Member Atlas later this month.</a:t>
            </a:r>
          </a:p>
          <a:p>
            <a:pPr marL="0" indent="0" algn="l" defTabSz="914400">
              <a:defRPr/>
            </a:pPr>
            <a:endParaRPr lang="en-US" dirty="0" smtClean="0">
              <a:solidFill>
                <a:srgbClr val="1F497D"/>
              </a:solidFill>
              <a:latin typeface="Helvetica" panose="020B0604020202020204" pitchFamily="34" charset="0"/>
              <a:ea typeface="+mn-ea"/>
              <a:cs typeface="Helvetica" panose="020B0604020202020204" pitchFamily="34" charset="0"/>
            </a:endParaRPr>
          </a:p>
        </p:txBody>
      </p:sp>
      <p:sp>
        <p:nvSpPr>
          <p:cNvPr id="1741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F2D8D527-4E16-4528-9C44-AC896B44781E}" type="slidenum">
              <a:rPr lang="en-US" altLang="en-US" sz="1000" smtClean="0">
                <a:solidFill>
                  <a:srgbClr val="FFFFFF"/>
                </a:solidFill>
                <a:cs typeface="Arial" charset="0"/>
              </a:rPr>
              <a:pPr algn="r" eaLnBrk="1" hangingPunct="1">
                <a:spcBef>
                  <a:spcPct val="0"/>
                </a:spcBef>
                <a:buFontTx/>
                <a:buNone/>
              </a:pPr>
              <a:t>11</a:t>
            </a:fld>
            <a:endParaRPr lang="en-US" altLang="en-US" sz="1000" smtClean="0">
              <a:solidFill>
                <a:srgbClr val="FFFFFF"/>
              </a:solidFill>
              <a:cs typeface="Arial" charset="0"/>
            </a:endParaRPr>
          </a:p>
        </p:txBody>
      </p:sp>
    </p:spTree>
    <p:extLst>
      <p:ext uri="{BB962C8B-B14F-4D97-AF65-F5344CB8AC3E}">
        <p14:creationId xmlns:p14="http://schemas.microsoft.com/office/powerpoint/2010/main" val="15046226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E68458A-E130-4454-9ADD-85251BA02AA8}" type="slidenum">
              <a:rPr lang="en-US" altLang="en-US" smtClean="0">
                <a:solidFill>
                  <a:srgbClr val="FFFFFF"/>
                </a:solidFill>
                <a:latin typeface="Arial" charset="0"/>
              </a:rPr>
              <a:pPr eaLnBrk="1" hangingPunct="1"/>
              <a:t>12</a:t>
            </a:fld>
            <a:endParaRPr lang="en-US" altLang="en-US" smtClean="0">
              <a:solidFill>
                <a:srgbClr val="FFFFFF"/>
              </a:solidFill>
              <a:latin typeface="Arial" charset="0"/>
            </a:endParaRPr>
          </a:p>
        </p:txBody>
      </p:sp>
      <p:pic>
        <p:nvPicPr>
          <p:cNvPr id="18435" name="Picture 3"/>
          <p:cNvPicPr>
            <a:picLocks noChangeAspect="1" noChangeArrowheads="1"/>
          </p:cNvPicPr>
          <p:nvPr/>
        </p:nvPicPr>
        <p:blipFill>
          <a:blip r:embed="rId2">
            <a:extLst>
              <a:ext uri="{28A0092B-C50C-407E-A947-70E740481C1C}">
                <a14:useLocalDpi xmlns:a14="http://schemas.microsoft.com/office/drawing/2010/main" val="0"/>
              </a:ext>
            </a:extLst>
          </a:blip>
          <a:srcRect l="4262" t="1122" b="4611"/>
          <a:stretch>
            <a:fillRect/>
          </a:stretch>
        </p:blipFill>
        <p:spPr bwMode="auto">
          <a:xfrm>
            <a:off x="141288" y="1835150"/>
            <a:ext cx="2728912" cy="352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6" name="Picture 6"/>
          <p:cNvPicPr>
            <a:picLocks noChangeAspect="1" noChangeArrowheads="1"/>
          </p:cNvPicPr>
          <p:nvPr/>
        </p:nvPicPr>
        <p:blipFill>
          <a:blip r:embed="rId3">
            <a:extLst>
              <a:ext uri="{28A0092B-C50C-407E-A947-70E740481C1C}">
                <a14:useLocalDpi xmlns:a14="http://schemas.microsoft.com/office/drawing/2010/main" val="0"/>
              </a:ext>
            </a:extLst>
          </a:blip>
          <a:srcRect l="6000" t="26222" r="49126" b="14667"/>
          <a:stretch>
            <a:fillRect/>
          </a:stretch>
        </p:blipFill>
        <p:spPr bwMode="auto">
          <a:xfrm>
            <a:off x="3262313" y="1343025"/>
            <a:ext cx="5472112" cy="405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itle 2"/>
          <p:cNvSpPr>
            <a:spLocks noGrp="1"/>
          </p:cNvSpPr>
          <p:nvPr>
            <p:ph type="title"/>
          </p:nvPr>
        </p:nvSpPr>
        <p:spPr>
          <a:xfrm>
            <a:off x="457200" y="457200"/>
            <a:ext cx="8039100" cy="641350"/>
          </a:xfrm>
        </p:spPr>
        <p:txBody>
          <a:bodyPr/>
          <a:lstStyle/>
          <a:p>
            <a:pPr>
              <a:defRPr/>
            </a:pPr>
            <a:r>
              <a:rPr lang="en-US" altLang="en-US" dirty="0" smtClean="0">
                <a:solidFill>
                  <a:schemeClr val="tx2"/>
                </a:solidFill>
                <a:latin typeface="+mj-lt"/>
              </a:rPr>
              <a:t>Enrollment Trends Preview</a:t>
            </a:r>
            <a:endParaRPr lang="en-US" dirty="0">
              <a:solidFill>
                <a:schemeClr val="tx2"/>
              </a:solidFill>
              <a:latin typeface="+mj-lt"/>
            </a:endParaRPr>
          </a:p>
        </p:txBody>
      </p:sp>
      <p:sp>
        <p:nvSpPr>
          <p:cNvPr id="6" name="TextBox 5"/>
          <p:cNvSpPr txBox="1"/>
          <p:nvPr/>
        </p:nvSpPr>
        <p:spPr>
          <a:xfrm>
            <a:off x="279400" y="1530350"/>
            <a:ext cx="2590800" cy="261938"/>
          </a:xfrm>
          <a:prstGeom prst="rect">
            <a:avLst/>
          </a:prstGeom>
          <a:noFill/>
        </p:spPr>
        <p:txBody>
          <a:bodyPr>
            <a:spAutoFit/>
          </a:bodyPr>
          <a:lstStyle/>
          <a:p>
            <a:pPr>
              <a:defRPr/>
            </a:pPr>
            <a:r>
              <a:rPr lang="en-US" sz="1100" b="1" dirty="0">
                <a:solidFill>
                  <a:schemeClr val="accent1">
                    <a:lumMod val="75000"/>
                  </a:schemeClr>
                </a:solidFill>
              </a:rPr>
              <a:t>Total Massachusetts Enrollment</a:t>
            </a:r>
          </a:p>
        </p:txBody>
      </p:sp>
    </p:spTree>
    <p:extLst>
      <p:ext uri="{BB962C8B-B14F-4D97-AF65-F5344CB8AC3E}">
        <p14:creationId xmlns:p14="http://schemas.microsoft.com/office/powerpoint/2010/main" val="5452915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smtClean="0">
                <a:solidFill>
                  <a:schemeClr val="tx2"/>
                </a:solidFill>
                <a:latin typeface="+mj-lt"/>
              </a:rPr>
              <a:t>Timeline</a:t>
            </a:r>
            <a:endParaRPr lang="en-US" dirty="0">
              <a:solidFill>
                <a:schemeClr val="tx2"/>
              </a:solidFill>
              <a:latin typeface="+mj-lt"/>
            </a:endParaRPr>
          </a:p>
        </p:txBody>
      </p:sp>
      <p:sp>
        <p:nvSpPr>
          <p:cNvPr id="1945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E142A1C9-1020-42A3-9901-03A4111678DB}" type="slidenum">
              <a:rPr lang="en-US" altLang="en-US" sz="1000" smtClean="0">
                <a:solidFill>
                  <a:srgbClr val="FFFFFF"/>
                </a:solidFill>
                <a:cs typeface="Arial" charset="0"/>
              </a:rPr>
              <a:pPr algn="r" eaLnBrk="1" hangingPunct="1">
                <a:spcBef>
                  <a:spcPct val="0"/>
                </a:spcBef>
                <a:buFontTx/>
                <a:buNone/>
              </a:pPr>
              <a:t>13</a:t>
            </a:fld>
            <a:endParaRPr lang="en-US" altLang="en-US" sz="1000" smtClean="0">
              <a:solidFill>
                <a:srgbClr val="FFFFFF"/>
              </a:solidFill>
              <a:cs typeface="Arial" charset="0"/>
            </a:endParaRPr>
          </a:p>
        </p:txBody>
      </p:sp>
      <p:graphicFrame>
        <p:nvGraphicFramePr>
          <p:cNvPr id="6" name="Table 5"/>
          <p:cNvGraphicFramePr>
            <a:graphicFrameLocks noGrp="1"/>
          </p:cNvGraphicFramePr>
          <p:nvPr/>
        </p:nvGraphicFramePr>
        <p:xfrm>
          <a:off x="685800" y="1371600"/>
          <a:ext cx="7848600" cy="3206757"/>
        </p:xfrm>
        <a:graphic>
          <a:graphicData uri="http://schemas.openxmlformats.org/drawingml/2006/table">
            <a:tbl>
              <a:tblPr firstRow="1" bandRow="1">
                <a:tableStyleId>{5940675A-B579-460E-94D1-54222C63F5DA}</a:tableStyleId>
              </a:tblPr>
              <a:tblGrid>
                <a:gridCol w="1524000"/>
                <a:gridCol w="1752600"/>
                <a:gridCol w="1524000"/>
                <a:gridCol w="1524000"/>
                <a:gridCol w="1524000"/>
              </a:tblGrid>
              <a:tr h="456618">
                <a:tc>
                  <a:txBody>
                    <a:bodyPr/>
                    <a:lstStyle/>
                    <a:p>
                      <a:pPr algn="ctr"/>
                      <a:r>
                        <a:rPr lang="en-US" sz="1600" b="1" dirty="0" smtClean="0"/>
                        <a:t>Mar. 2016</a:t>
                      </a:r>
                      <a:endParaRPr lang="en-US" sz="1600" b="1"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Apr. 2016</a:t>
                      </a:r>
                      <a:endParaRPr lang="en-US" sz="1600" b="1"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May 2016</a:t>
                      </a:r>
                      <a:endParaRPr lang="en-US" sz="1600" b="1"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June 2016</a:t>
                      </a:r>
                      <a:endParaRPr lang="en-US" sz="1600" b="1"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July 2016</a:t>
                      </a:r>
                      <a:endParaRPr lang="en-US" sz="1600" b="1"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40012">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b="1" dirty="0" smtClean="0"/>
                        <a:t>Work with individual payers to fix remaining </a:t>
                      </a:r>
                      <a:r>
                        <a:rPr lang="en-US" sz="1200" b="1" baseline="0" dirty="0" smtClean="0"/>
                        <a:t>reporting issues</a:t>
                      </a:r>
                      <a:r>
                        <a:rPr lang="en-US" sz="1200" b="1" dirty="0" smtClean="0"/>
                        <a:t>; validate new MA APCD fields for ongoing enrollment</a:t>
                      </a:r>
                      <a:r>
                        <a:rPr lang="en-US" sz="1200" b="1" baseline="0" dirty="0" smtClean="0"/>
                        <a:t> reporting</a:t>
                      </a:r>
                      <a:endParaRPr lang="en-US" sz="1200" b="1" dirty="0" smtClean="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pPr algn="ctr"/>
                      <a:endParaRPr lang="en-US" sz="12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40012">
                <a:tc>
                  <a:txBody>
                    <a:bodyPr/>
                    <a:lstStyle/>
                    <a:p>
                      <a:pPr algn="ctr"/>
                      <a:endParaRPr lang="en-US" sz="12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smtClean="0"/>
                        <a:t>March 2016 </a:t>
                      </a:r>
                    </a:p>
                    <a:p>
                      <a:pPr algn="ctr"/>
                      <a:r>
                        <a:rPr lang="en-US" sz="1200" b="1" dirty="0" smtClean="0"/>
                        <a:t>MA APCD </a:t>
                      </a:r>
                    </a:p>
                    <a:p>
                      <a:pPr algn="ctr"/>
                      <a:r>
                        <a:rPr lang="en-US" sz="1200" b="1" dirty="0" smtClean="0"/>
                        <a:t>file submissions</a:t>
                      </a:r>
                      <a:endParaRPr lang="en-US" sz="1200" b="1"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40012">
                <a:tc>
                  <a:txBody>
                    <a:bodyPr/>
                    <a:lstStyle/>
                    <a:p>
                      <a:endParaRPr lang="en-US" sz="12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smtClean="0"/>
                        <a:t>Supplemental reporting due (requested</a:t>
                      </a:r>
                      <a:r>
                        <a:rPr lang="en-US" sz="1200" b="1" baseline="0" dirty="0" smtClean="0"/>
                        <a:t> </a:t>
                      </a:r>
                      <a:r>
                        <a:rPr lang="en-US" sz="1200" b="1" dirty="0" smtClean="0"/>
                        <a:t> </a:t>
                      </a:r>
                      <a:r>
                        <a:rPr lang="en-US" sz="1200" b="1" baseline="0" dirty="0" smtClean="0"/>
                        <a:t>payers)</a:t>
                      </a:r>
                      <a:endParaRPr lang="en-US" sz="1200" b="1"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80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57133">
                <a:tc>
                  <a:txBody>
                    <a:bodyPr/>
                    <a:lstStyle/>
                    <a:p>
                      <a:endParaRPr lang="en-US" sz="12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Payer  APCD data verification</a:t>
                      </a:r>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2963">
                <a:tc>
                  <a:txBody>
                    <a:bodyPr/>
                    <a:lstStyle/>
                    <a:p>
                      <a:pPr algn="ctr"/>
                      <a:endParaRPr lang="en-US" sz="12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solidFill>
                          <a:schemeClr val="bg1"/>
                        </a:solidFill>
                      </a:endParaRPr>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1" dirty="0" smtClean="0">
                          <a:solidFill>
                            <a:schemeClr val="bg1"/>
                          </a:solidFill>
                        </a:rPr>
                        <a:t>Reporting</a:t>
                      </a:r>
                      <a:endParaRPr lang="en-US" sz="1200" b="1" dirty="0">
                        <a:solidFill>
                          <a:schemeClr val="bg1"/>
                        </a:solidFill>
                      </a:endParaRPr>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bl>
          </a:graphicData>
        </a:graphic>
      </p:graphicFrame>
    </p:spTree>
    <p:extLst>
      <p:ext uri="{BB962C8B-B14F-4D97-AF65-F5344CB8AC3E}">
        <p14:creationId xmlns:p14="http://schemas.microsoft.com/office/powerpoint/2010/main" val="26437469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Medical Expenditure</a:t>
            </a:r>
          </a:p>
          <a:p>
            <a:pPr marL="0" indent="0" algn="ctr">
              <a:spcBef>
                <a:spcPct val="0"/>
              </a:spcBef>
              <a:buFont typeface="Arial" charset="0"/>
              <a:buNone/>
            </a:pPr>
            <a:r>
              <a:rPr lang="en-US" altLang="en-US" sz="4800" b="1" smtClean="0">
                <a:solidFill>
                  <a:schemeClr val="tx2"/>
                </a:solidFill>
              </a:rPr>
              <a:t>Trends</a:t>
            </a:r>
          </a:p>
        </p:txBody>
      </p:sp>
    </p:spTree>
    <p:extLst>
      <p:ext uri="{BB962C8B-B14F-4D97-AF65-F5344CB8AC3E}">
        <p14:creationId xmlns:p14="http://schemas.microsoft.com/office/powerpoint/2010/main" val="10043688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smtClean="0">
                <a:solidFill>
                  <a:schemeClr val="tx2"/>
                </a:solidFill>
                <a:latin typeface="+mj-lt"/>
              </a:rPr>
              <a:t>Medical Expenditure Trends Data Review</a:t>
            </a:r>
          </a:p>
        </p:txBody>
      </p:sp>
      <p:sp>
        <p:nvSpPr>
          <p:cNvPr id="2150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979BAA07-7922-41F6-9B89-94D40DBD3E0A}" type="slidenum">
              <a:rPr lang="en-US" altLang="en-US" sz="1000" smtClean="0">
                <a:solidFill>
                  <a:srgbClr val="FFFFFF"/>
                </a:solidFill>
                <a:cs typeface="Arial" charset="0"/>
              </a:rPr>
              <a:pPr algn="r" eaLnBrk="1" hangingPunct="1">
                <a:spcBef>
                  <a:spcPct val="0"/>
                </a:spcBef>
                <a:buFontTx/>
                <a:buNone/>
              </a:pPr>
              <a:t>15</a:t>
            </a:fld>
            <a:endParaRPr lang="en-US" altLang="en-US" sz="1000" smtClean="0">
              <a:solidFill>
                <a:srgbClr val="FFFFFF"/>
              </a:solidFill>
              <a:cs typeface="Arial" charset="0"/>
            </a:endParaRPr>
          </a:p>
        </p:txBody>
      </p:sp>
      <p:sp>
        <p:nvSpPr>
          <p:cNvPr id="23556" name="TextBox 7"/>
          <p:cNvSpPr txBox="1">
            <a:spLocks noChangeArrowheads="1"/>
          </p:cNvSpPr>
          <p:nvPr/>
        </p:nvSpPr>
        <p:spPr bwMode="auto">
          <a:xfrm>
            <a:off x="381000" y="1447800"/>
            <a:ext cx="8229600"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marL="342900" indent="-342900" algn="l" eaLnBrk="1" hangingPunct="1">
              <a:lnSpc>
                <a:spcPts val="3000"/>
              </a:lnSpc>
              <a:spcBef>
                <a:spcPct val="0"/>
              </a:spcBef>
              <a:buFont typeface="Arial" panose="020B0604020202020204" pitchFamily="34" charset="0"/>
              <a:buChar char="•"/>
              <a:defRPr/>
            </a:pPr>
            <a:r>
              <a:rPr lang="en-US" altLang="en-US" dirty="0" smtClean="0">
                <a:solidFill>
                  <a:schemeClr val="tx2"/>
                </a:solidFill>
                <a:latin typeface="Helvetica" pitchFamily="34" charset="0"/>
                <a:cs typeface="Helvetica" pitchFamily="34" charset="0"/>
              </a:rPr>
              <a:t>CHIA’s first Medical Expenditure Trends report (July/August 2016) will profile a limited number of data points.</a:t>
            </a:r>
          </a:p>
          <a:p>
            <a:pPr marL="342900" indent="-342900" algn="l" eaLnBrk="1" hangingPunct="1">
              <a:lnSpc>
                <a:spcPts val="3000"/>
              </a:lnSpc>
              <a:spcBef>
                <a:spcPct val="0"/>
              </a:spcBef>
              <a:buFont typeface="Arial" panose="020B0604020202020204" pitchFamily="34" charset="0"/>
              <a:buChar char="•"/>
              <a:defRPr/>
            </a:pPr>
            <a:endParaRPr lang="en-US" altLang="en-US" dirty="0">
              <a:solidFill>
                <a:schemeClr val="tx2"/>
              </a:solidFill>
              <a:latin typeface="Helvetica" pitchFamily="34" charset="0"/>
              <a:cs typeface="Helvetica" pitchFamily="34" charset="0"/>
            </a:endParaRPr>
          </a:p>
          <a:p>
            <a:pPr marL="342900" indent="-342900" algn="l" eaLnBrk="1" hangingPunct="1">
              <a:lnSpc>
                <a:spcPts val="3000"/>
              </a:lnSpc>
              <a:spcBef>
                <a:spcPct val="0"/>
              </a:spcBef>
              <a:buFont typeface="Arial" panose="020B0604020202020204" pitchFamily="34" charset="0"/>
              <a:buChar char="•"/>
              <a:defRPr/>
            </a:pPr>
            <a:r>
              <a:rPr lang="en-US" altLang="en-US" dirty="0">
                <a:solidFill>
                  <a:schemeClr val="tx2"/>
                </a:solidFill>
                <a:latin typeface="Helvetica" pitchFamily="34" charset="0"/>
                <a:cs typeface="Helvetica" pitchFamily="34" charset="0"/>
              </a:rPr>
              <a:t>S</a:t>
            </a:r>
            <a:r>
              <a:rPr lang="en-US" altLang="en-US" dirty="0" smtClean="0">
                <a:solidFill>
                  <a:schemeClr val="tx2"/>
                </a:solidFill>
                <a:latin typeface="Helvetica" pitchFamily="34" charset="0"/>
                <a:cs typeface="Helvetica" pitchFamily="34" charset="0"/>
              </a:rPr>
              <a:t>ummary data (from either Financial Control Totals or MA APCD Medical Claims submissions) has been sent to payers for review along with some clarifying questions.</a:t>
            </a:r>
          </a:p>
          <a:p>
            <a:pPr marL="342900" indent="-342900" algn="l" eaLnBrk="1" hangingPunct="1">
              <a:lnSpc>
                <a:spcPts val="3000"/>
              </a:lnSpc>
              <a:spcBef>
                <a:spcPct val="0"/>
              </a:spcBef>
              <a:buFont typeface="Arial" panose="020B0604020202020204" pitchFamily="34" charset="0"/>
              <a:buChar char="•"/>
              <a:defRPr/>
            </a:pPr>
            <a:endParaRPr lang="en-US" altLang="en-US" dirty="0">
              <a:solidFill>
                <a:schemeClr val="tx2"/>
              </a:solidFill>
              <a:latin typeface="Helvetica" pitchFamily="34" charset="0"/>
              <a:cs typeface="Helvetica" pitchFamily="34" charset="0"/>
            </a:endParaRPr>
          </a:p>
          <a:p>
            <a:pPr marL="342900" indent="-342900" algn="l" eaLnBrk="1" hangingPunct="1">
              <a:lnSpc>
                <a:spcPts val="3000"/>
              </a:lnSpc>
              <a:spcBef>
                <a:spcPct val="0"/>
              </a:spcBef>
              <a:buFont typeface="Arial" panose="020B0604020202020204" pitchFamily="34" charset="0"/>
              <a:buChar char="•"/>
              <a:defRPr/>
            </a:pPr>
            <a:r>
              <a:rPr lang="en-US" altLang="en-US" dirty="0" smtClean="0">
                <a:solidFill>
                  <a:schemeClr val="tx2"/>
                </a:solidFill>
                <a:latin typeface="Helvetica" pitchFamily="34" charset="0"/>
                <a:cs typeface="Helvetica" pitchFamily="34" charset="0"/>
              </a:rPr>
              <a:t>Please respond to any questions by the date indicated in the email.</a:t>
            </a:r>
            <a:endParaRPr lang="en-US" altLang="en-US" dirty="0">
              <a:solidFill>
                <a:schemeClr val="tx2"/>
              </a:solidFill>
              <a:latin typeface="Helvetica" pitchFamily="34" charset="0"/>
              <a:cs typeface="Helvetica" pitchFamily="34" charset="0"/>
            </a:endParaRPr>
          </a:p>
          <a:p>
            <a:pPr algn="l" eaLnBrk="1" hangingPunct="1">
              <a:lnSpc>
                <a:spcPts val="3000"/>
              </a:lnSpc>
              <a:spcBef>
                <a:spcPct val="0"/>
              </a:spcBef>
              <a:defRPr/>
            </a:pPr>
            <a:endParaRPr lang="en-US" altLang="en-US" dirty="0" smtClean="0">
              <a:solidFill>
                <a:schemeClr val="tx2"/>
              </a:solidFill>
              <a:latin typeface="Helvetica" pitchFamily="34" charset="0"/>
              <a:cs typeface="Helvetica" pitchFamily="34" charset="0"/>
            </a:endParaRPr>
          </a:p>
          <a:p>
            <a:pPr algn="l" eaLnBrk="1" hangingPunct="1">
              <a:lnSpc>
                <a:spcPts val="3000"/>
              </a:lnSpc>
              <a:spcBef>
                <a:spcPct val="0"/>
              </a:spcBef>
              <a:buFontTx/>
              <a:buNone/>
              <a:defRPr/>
            </a:pPr>
            <a:endParaRPr lang="en-US" altLang="en-US" dirty="0" smtClean="0">
              <a:solidFill>
                <a:schemeClr val="tx2"/>
              </a:solidFill>
              <a:latin typeface="Helvetica" pitchFamily="34" charset="0"/>
              <a:cs typeface="Helvetica" pitchFamily="34" charset="0"/>
            </a:endParaRPr>
          </a:p>
        </p:txBody>
      </p:sp>
    </p:spTree>
    <p:extLst>
      <p:ext uri="{BB962C8B-B14F-4D97-AF65-F5344CB8AC3E}">
        <p14:creationId xmlns:p14="http://schemas.microsoft.com/office/powerpoint/2010/main" val="3003846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smtClean="0">
                <a:solidFill>
                  <a:schemeClr val="tx2"/>
                </a:solidFill>
                <a:latin typeface="+mj-lt"/>
              </a:rPr>
              <a:t>Timeline</a:t>
            </a:r>
            <a:endParaRPr lang="en-US" dirty="0">
              <a:solidFill>
                <a:schemeClr val="tx2"/>
              </a:solidFill>
              <a:latin typeface="+mj-lt"/>
            </a:endParaRPr>
          </a:p>
        </p:txBody>
      </p:sp>
      <p:sp>
        <p:nvSpPr>
          <p:cNvPr id="2253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1334863E-925F-4D1B-AED6-5EE73F10C99E}" type="slidenum">
              <a:rPr lang="en-US" altLang="en-US" sz="1000" smtClean="0">
                <a:solidFill>
                  <a:srgbClr val="FFFFFF"/>
                </a:solidFill>
                <a:cs typeface="Arial" charset="0"/>
              </a:rPr>
              <a:pPr algn="r" eaLnBrk="1" hangingPunct="1">
                <a:spcBef>
                  <a:spcPct val="0"/>
                </a:spcBef>
                <a:buFontTx/>
                <a:buNone/>
              </a:pPr>
              <a:t>16</a:t>
            </a:fld>
            <a:endParaRPr lang="en-US" altLang="en-US" sz="1000" smtClean="0">
              <a:solidFill>
                <a:srgbClr val="FFFFFF"/>
              </a:solidFill>
              <a:cs typeface="Arial" charset="0"/>
            </a:endParaRPr>
          </a:p>
        </p:txBody>
      </p:sp>
      <p:graphicFrame>
        <p:nvGraphicFramePr>
          <p:cNvPr id="6" name="Table 5"/>
          <p:cNvGraphicFramePr>
            <a:graphicFrameLocks noGrp="1"/>
          </p:cNvGraphicFramePr>
          <p:nvPr/>
        </p:nvGraphicFramePr>
        <p:xfrm>
          <a:off x="685800" y="1371600"/>
          <a:ext cx="7891463" cy="3389312"/>
        </p:xfrm>
        <a:graphic>
          <a:graphicData uri="http://schemas.openxmlformats.org/drawingml/2006/table">
            <a:tbl>
              <a:tblPr firstRow="1" bandRow="1">
                <a:tableStyleId>{5940675A-B579-460E-94D1-54222C63F5DA}</a:tableStyleId>
              </a:tblPr>
              <a:tblGrid>
                <a:gridCol w="1098294"/>
                <a:gridCol w="1116797"/>
                <a:gridCol w="116840"/>
                <a:gridCol w="1166356"/>
                <a:gridCol w="1098294"/>
                <a:gridCol w="1098294"/>
                <a:gridCol w="1098294"/>
                <a:gridCol w="1098294"/>
              </a:tblGrid>
              <a:tr h="456578">
                <a:tc>
                  <a:txBody>
                    <a:bodyPr/>
                    <a:lstStyle/>
                    <a:p>
                      <a:pPr algn="ctr"/>
                      <a:r>
                        <a:rPr lang="en-US" sz="1600" b="1" dirty="0" smtClean="0"/>
                        <a:t>Feb. 2016</a:t>
                      </a:r>
                      <a:endParaRPr lang="en-US" sz="16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600" b="1" dirty="0" smtClean="0"/>
                        <a:t>Mar. 2016</a:t>
                      </a:r>
                      <a:endParaRPr lang="en-US" sz="16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600" b="1"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Apr. 2016</a:t>
                      </a:r>
                      <a:endParaRPr lang="en-US" sz="16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May 2016</a:t>
                      </a:r>
                      <a:endParaRPr lang="en-US" sz="16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June 2016</a:t>
                      </a:r>
                      <a:endParaRPr lang="en-US" sz="16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July 2016</a:t>
                      </a:r>
                      <a:endParaRPr lang="en-US" sz="16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dirty="0" smtClean="0"/>
                        <a:t>Aug. 2016</a:t>
                      </a:r>
                      <a:endParaRPr lang="en-US" sz="16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39949">
                <a:tc gridSpan="3">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b="1" dirty="0" smtClean="0"/>
                        <a:t>Financial</a:t>
                      </a:r>
                      <a:r>
                        <a:rPr lang="en-US" sz="1200" b="1" baseline="0" dirty="0" smtClean="0"/>
                        <a:t> Control Totals Request</a:t>
                      </a:r>
                      <a:endParaRPr lang="en-US" sz="1200" b="1" dirty="0" smtClean="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200" b="1" dirty="0" smtClean="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39949">
                <a:tc>
                  <a:txBody>
                    <a:bodyPr/>
                    <a:lstStyle/>
                    <a:p>
                      <a:pPr algn="ctr"/>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1200" b="1" dirty="0" smtClean="0"/>
                        <a:t>Field</a:t>
                      </a:r>
                      <a:r>
                        <a:rPr lang="en-US" sz="1200" b="1" baseline="0" dirty="0" smtClean="0"/>
                        <a:t> Logic and Verification Workbooks</a:t>
                      </a:r>
                      <a:endParaRPr lang="en-US" sz="12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1200" b="1" dirty="0"/>
                    </a:p>
                  </a:txBody>
                  <a:tcPr marL="91438" marR="91438" marT="45687" marB="4568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a:txBody>
                    <a:bodyPr/>
                    <a:lstStyle/>
                    <a:p>
                      <a:pPr algn="ctr"/>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39953">
                <a:tc>
                  <a:txBody>
                    <a:bodyPr/>
                    <a:lstStyle/>
                    <a:p>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a:r>
                        <a:rPr lang="en-US" sz="1200" b="1" dirty="0" smtClean="0"/>
                        <a:t>CHIA MA APCD Analysis</a:t>
                      </a:r>
                      <a:endParaRPr lang="en-US" sz="12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hMerge="1">
                  <a:txBody>
                    <a:bodyPr/>
                    <a:lstStyle/>
                    <a:p>
                      <a:pPr algn="ctr"/>
                      <a:endParaRPr lang="en-US" sz="1200" b="1" dirty="0"/>
                    </a:p>
                  </a:txBody>
                  <a:tcPr marL="91445" marR="91445"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200" b="1" dirty="0"/>
                    </a:p>
                  </a:txBody>
                  <a:tcPr marL="91445" marR="91445"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US" sz="12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39953">
                <a:tc>
                  <a:txBody>
                    <a:bodyPr/>
                    <a:lstStyle/>
                    <a:p>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endParaRPr lang="en-US" sz="18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algn="ctr"/>
                      <a:endParaRPr lang="en-US" sz="12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US" sz="1200" b="1" dirty="0" smtClean="0"/>
                        <a:t>Payers Sent Data for Review</a:t>
                      </a:r>
                      <a:endParaRPr lang="en-US" sz="12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ctr"/>
                      <a:endParaRPr lang="en-US" sz="1200" b="1" dirty="0"/>
                    </a:p>
                  </a:txBody>
                  <a:tcPr marL="91445" marR="91445"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US" sz="1200" b="1"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2930">
                <a:tc>
                  <a:txBody>
                    <a:bodyPr/>
                    <a:lstStyle/>
                    <a:p>
                      <a:pPr algn="ctr"/>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endParaRPr lang="en-US" sz="18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200" dirty="0">
                        <a:solidFill>
                          <a:schemeClr val="bg1"/>
                        </a:solidFill>
                      </a:endParaRPr>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800" dirty="0"/>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200" b="1" dirty="0" smtClean="0">
                          <a:solidFill>
                            <a:schemeClr val="bg1"/>
                          </a:solidFill>
                        </a:rPr>
                        <a:t>Reporting</a:t>
                      </a:r>
                      <a:endParaRPr lang="en-US" sz="1200" b="1" dirty="0">
                        <a:solidFill>
                          <a:schemeClr val="bg1"/>
                        </a:solidFill>
                      </a:endParaRPr>
                    </a:p>
                  </a:txBody>
                  <a:tcPr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pPr algn="ctr"/>
                      <a:endParaRPr lang="en-US" sz="1200" b="1" dirty="0">
                        <a:solidFill>
                          <a:schemeClr val="bg1"/>
                        </a:solidFill>
                      </a:endParaRPr>
                    </a:p>
                  </a:txBody>
                  <a:tcPr marL="91445" marR="91445" marT="45686" marB="456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20267278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a:solidFill>
                  <a:schemeClr val="tx2"/>
                </a:solidFill>
                <a:latin typeface="+mj-lt"/>
              </a:rPr>
              <a:t>Contact Information</a:t>
            </a:r>
          </a:p>
        </p:txBody>
      </p:sp>
      <p:sp>
        <p:nvSpPr>
          <p:cNvPr id="24579" name="Content Placeholder 1"/>
          <p:cNvSpPr>
            <a:spLocks noGrp="1"/>
          </p:cNvSpPr>
          <p:nvPr>
            <p:ph idx="1"/>
          </p:nvPr>
        </p:nvSpPr>
        <p:spPr>
          <a:xfrm>
            <a:off x="449263" y="1524000"/>
            <a:ext cx="8039100" cy="4419600"/>
          </a:xfrm>
        </p:spPr>
        <p:txBody>
          <a:bodyPr/>
          <a:lstStyle/>
          <a:p>
            <a:pPr marL="0" indent="0" algn="l" defTabSz="914400" eaLnBrk="1" hangingPunct="1">
              <a:spcBef>
                <a:spcPct val="0"/>
              </a:spcBef>
              <a:defRPr/>
            </a:pPr>
            <a:r>
              <a:rPr lang="en-US" altLang="en-US" sz="1800" b="1" dirty="0">
                <a:solidFill>
                  <a:schemeClr val="tx2"/>
                </a:solidFill>
                <a:latin typeface="Helvetica" panose="020B0604020202020204" pitchFamily="34" charset="0"/>
                <a:ea typeface="+mn-ea"/>
                <a:cs typeface="Helvetica" panose="020B0604020202020204" pitchFamily="34" charset="0"/>
              </a:rPr>
              <a:t>For questions about Annual </a:t>
            </a:r>
            <a:r>
              <a:rPr lang="en-US" altLang="en-US" sz="1800" b="1" dirty="0" smtClean="0">
                <a:solidFill>
                  <a:schemeClr val="tx2"/>
                </a:solidFill>
                <a:latin typeface="Helvetica" panose="020B0604020202020204" pitchFamily="34" charset="0"/>
                <a:ea typeface="+mn-ea"/>
                <a:cs typeface="Helvetica" panose="020B0604020202020204" pitchFamily="34" charset="0"/>
              </a:rPr>
              <a:t>Premiums or Medical Expenditure Trends:</a:t>
            </a:r>
            <a:endParaRPr lang="en-US" altLang="en-US" sz="1800" b="1" dirty="0">
              <a:solidFill>
                <a:schemeClr val="tx2"/>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r>
              <a:rPr lang="en-US" altLang="en-US" sz="1800" dirty="0">
                <a:solidFill>
                  <a:schemeClr val="tx2"/>
                </a:solidFill>
                <a:latin typeface="Helvetica" panose="020B0604020202020204" pitchFamily="34" charset="0"/>
                <a:ea typeface="+mn-ea"/>
                <a:cs typeface="Helvetica" panose="020B0604020202020204" pitchFamily="34" charset="0"/>
              </a:rPr>
              <a:t>Contact</a:t>
            </a:r>
            <a:r>
              <a:rPr lang="en-US" altLang="en-US" sz="1800" i="1" dirty="0">
                <a:solidFill>
                  <a:schemeClr val="tx2"/>
                </a:solidFill>
                <a:latin typeface="Helvetica" panose="020B0604020202020204" pitchFamily="34" charset="0"/>
                <a:ea typeface="+mn-ea"/>
                <a:cs typeface="Helvetica" panose="020B0604020202020204" pitchFamily="34" charset="0"/>
              </a:rPr>
              <a:t> </a:t>
            </a:r>
            <a:r>
              <a:rPr lang="en-US" altLang="en-US" sz="1800" dirty="0">
                <a:solidFill>
                  <a:schemeClr val="tx2"/>
                </a:solidFill>
                <a:latin typeface="Helvetica" panose="020B0604020202020204" pitchFamily="34" charset="0"/>
                <a:ea typeface="+mn-ea"/>
                <a:cs typeface="Helvetica" panose="020B0604020202020204" pitchFamily="34" charset="0"/>
              </a:rPr>
              <a:t>your </a:t>
            </a:r>
            <a:r>
              <a:rPr lang="en-US" altLang="en-US" sz="1800" u="sng" dirty="0">
                <a:solidFill>
                  <a:schemeClr val="tx2"/>
                </a:solidFill>
                <a:latin typeface="Helvetica" panose="020B0604020202020204" pitchFamily="34" charset="0"/>
                <a:ea typeface="+mn-ea"/>
                <a:cs typeface="Helvetica" panose="020B0604020202020204" pitchFamily="34" charset="0"/>
              </a:rPr>
              <a:t>CHIA </a:t>
            </a:r>
            <a:r>
              <a:rPr lang="en-US" altLang="en-US" sz="1800" u="sng" dirty="0" smtClean="0">
                <a:solidFill>
                  <a:schemeClr val="tx2"/>
                </a:solidFill>
                <a:latin typeface="Helvetica" panose="020B0604020202020204" pitchFamily="34" charset="0"/>
                <a:ea typeface="+mn-ea"/>
                <a:cs typeface="Helvetica" panose="020B0604020202020204" pitchFamily="34" charset="0"/>
              </a:rPr>
              <a:t>liaison</a:t>
            </a:r>
            <a:r>
              <a:rPr lang="en-US" altLang="en-US" sz="1800" dirty="0" smtClean="0">
                <a:solidFill>
                  <a:schemeClr val="tx2"/>
                </a:solidFill>
                <a:latin typeface="Helvetica" panose="020B0604020202020204" pitchFamily="34" charset="0"/>
                <a:ea typeface="+mn-ea"/>
                <a:cs typeface="Helvetica" panose="020B0604020202020204" pitchFamily="34" charset="0"/>
              </a:rPr>
              <a:t> and </a:t>
            </a:r>
            <a:r>
              <a:rPr lang="en-US" altLang="en-US" sz="1800" dirty="0">
                <a:solidFill>
                  <a:schemeClr val="tx2"/>
                </a:solidFill>
                <a:latin typeface="Helvetica" panose="020B0604020202020204" pitchFamily="34" charset="0"/>
                <a:ea typeface="+mn-ea"/>
                <a:cs typeface="Helvetica" panose="020B0604020202020204" pitchFamily="34" charset="0"/>
              </a:rPr>
              <a:t>Kevin </a:t>
            </a:r>
            <a:r>
              <a:rPr lang="en-US" altLang="en-US" sz="1800" dirty="0" smtClean="0">
                <a:solidFill>
                  <a:schemeClr val="tx2"/>
                </a:solidFill>
                <a:latin typeface="Helvetica" panose="020B0604020202020204" pitchFamily="34" charset="0"/>
                <a:ea typeface="+mn-ea"/>
                <a:cs typeface="Helvetica" panose="020B0604020202020204" pitchFamily="34" charset="0"/>
              </a:rPr>
              <a:t>McAvey </a:t>
            </a:r>
            <a:r>
              <a:rPr lang="en-US" altLang="en-US" sz="1800" dirty="0">
                <a:solidFill>
                  <a:schemeClr val="tx2"/>
                </a:solidFill>
                <a:latin typeface="Helvetica" panose="020B0604020202020204" pitchFamily="34" charset="0"/>
                <a:ea typeface="+mn-ea"/>
                <a:cs typeface="Helvetica" panose="020B0604020202020204" pitchFamily="34" charset="0"/>
              </a:rPr>
              <a:t>at </a:t>
            </a:r>
            <a:r>
              <a:rPr lang="en-US" altLang="en-US" sz="1800" dirty="0" smtClean="0">
                <a:solidFill>
                  <a:prstClr val="black"/>
                </a:solidFill>
                <a:latin typeface="Helvetica" panose="020B0604020202020204" pitchFamily="34" charset="0"/>
                <a:ea typeface="+mn-ea"/>
                <a:cs typeface="Helvetica" panose="020B0604020202020204" pitchFamily="34" charset="0"/>
                <a:hlinkClick r:id="rId3"/>
              </a:rPr>
              <a:t>kevin.mcavey@state.ma.us</a:t>
            </a:r>
            <a:endParaRPr lang="en-US" altLang="en-US" sz="1800"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endParaRPr lang="en-US" altLang="en-US" sz="1800" b="1"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endParaRPr lang="en-US" altLang="en-US" sz="1800" b="1"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r>
              <a:rPr lang="en-US" altLang="en-US" sz="1800" b="1" dirty="0">
                <a:solidFill>
                  <a:schemeClr val="tx2"/>
                </a:solidFill>
                <a:latin typeface="Helvetica" panose="020B0604020202020204" pitchFamily="34" charset="0"/>
                <a:ea typeface="+mn-ea"/>
                <a:cs typeface="Helvetica" panose="020B0604020202020204" pitchFamily="34" charset="0"/>
              </a:rPr>
              <a:t>For questions about Enrollment Trends:</a:t>
            </a:r>
          </a:p>
          <a:p>
            <a:pPr marL="0" indent="0" algn="l" defTabSz="914400" eaLnBrk="1" hangingPunct="1">
              <a:spcBef>
                <a:spcPct val="0"/>
              </a:spcBef>
              <a:defRPr/>
            </a:pPr>
            <a:r>
              <a:rPr lang="en-US" altLang="en-US" sz="1800" dirty="0">
                <a:solidFill>
                  <a:schemeClr val="tx2"/>
                </a:solidFill>
                <a:latin typeface="Helvetica" panose="020B0604020202020204" pitchFamily="34" charset="0"/>
                <a:ea typeface="+mn-ea"/>
                <a:cs typeface="Helvetica" panose="020B0604020202020204" pitchFamily="34" charset="0"/>
              </a:rPr>
              <a:t>Contact</a:t>
            </a:r>
            <a:r>
              <a:rPr lang="en-US" altLang="en-US" sz="1800" i="1" dirty="0">
                <a:solidFill>
                  <a:schemeClr val="tx2"/>
                </a:solidFill>
                <a:latin typeface="Helvetica" panose="020B0604020202020204" pitchFamily="34" charset="0"/>
                <a:ea typeface="+mn-ea"/>
                <a:cs typeface="Helvetica" panose="020B0604020202020204" pitchFamily="34" charset="0"/>
              </a:rPr>
              <a:t> </a:t>
            </a:r>
            <a:r>
              <a:rPr lang="en-US" altLang="en-US" sz="1800" dirty="0">
                <a:solidFill>
                  <a:schemeClr val="tx2"/>
                </a:solidFill>
                <a:latin typeface="Helvetica" panose="020B0604020202020204" pitchFamily="34" charset="0"/>
                <a:ea typeface="+mn-ea"/>
                <a:cs typeface="Helvetica" panose="020B0604020202020204" pitchFamily="34" charset="0"/>
              </a:rPr>
              <a:t>your </a:t>
            </a:r>
            <a:r>
              <a:rPr lang="en-US" altLang="en-US" sz="1800" u="sng" dirty="0">
                <a:solidFill>
                  <a:schemeClr val="tx2"/>
                </a:solidFill>
                <a:latin typeface="Helvetica" panose="020B0604020202020204" pitchFamily="34" charset="0"/>
                <a:ea typeface="+mn-ea"/>
                <a:cs typeface="Helvetica" panose="020B0604020202020204" pitchFamily="34" charset="0"/>
              </a:rPr>
              <a:t>CHIA </a:t>
            </a:r>
            <a:r>
              <a:rPr lang="en-US" altLang="en-US" sz="1800" u="sng" dirty="0" smtClean="0">
                <a:solidFill>
                  <a:schemeClr val="tx2"/>
                </a:solidFill>
                <a:latin typeface="Helvetica" panose="020B0604020202020204" pitchFamily="34" charset="0"/>
                <a:ea typeface="+mn-ea"/>
                <a:cs typeface="Helvetica" panose="020B0604020202020204" pitchFamily="34" charset="0"/>
              </a:rPr>
              <a:t>liaison</a:t>
            </a:r>
            <a:r>
              <a:rPr lang="en-US" altLang="en-US" sz="1800" dirty="0" smtClean="0">
                <a:solidFill>
                  <a:schemeClr val="tx2"/>
                </a:solidFill>
                <a:latin typeface="Helvetica" panose="020B0604020202020204" pitchFamily="34" charset="0"/>
                <a:ea typeface="+mn-ea"/>
                <a:cs typeface="Helvetica" panose="020B0604020202020204" pitchFamily="34" charset="0"/>
              </a:rPr>
              <a:t> and </a:t>
            </a:r>
            <a:r>
              <a:rPr lang="en-US" altLang="en-US" sz="1800" dirty="0">
                <a:solidFill>
                  <a:schemeClr val="tx2"/>
                </a:solidFill>
                <a:latin typeface="Helvetica" panose="020B0604020202020204" pitchFamily="34" charset="0"/>
                <a:ea typeface="+mn-ea"/>
                <a:cs typeface="Helvetica" panose="020B0604020202020204" pitchFamily="34" charset="0"/>
              </a:rPr>
              <a:t>Ashley Storms at </a:t>
            </a:r>
            <a:r>
              <a:rPr lang="en-US" altLang="en-US" sz="1800" dirty="0">
                <a:solidFill>
                  <a:prstClr val="black"/>
                </a:solidFill>
                <a:latin typeface="Helvetica" panose="020B0604020202020204" pitchFamily="34" charset="0"/>
                <a:ea typeface="+mn-ea"/>
                <a:cs typeface="Helvetica" panose="020B0604020202020204" pitchFamily="34" charset="0"/>
                <a:hlinkClick r:id="rId4"/>
              </a:rPr>
              <a:t>ashley.storms@state.ma.us</a:t>
            </a:r>
            <a:endParaRPr lang="en-US" altLang="en-US" sz="1800"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endParaRPr lang="en-US" altLang="en-US" sz="1800"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endParaRPr lang="en-US" altLang="en-US" sz="1800" b="1" dirty="0">
              <a:solidFill>
                <a:prstClr val="black"/>
              </a:solidFill>
              <a:latin typeface="Helvetica" panose="020B0604020202020204" pitchFamily="34" charset="0"/>
              <a:ea typeface="+mn-ea"/>
              <a:cs typeface="Helvetica" panose="020B0604020202020204" pitchFamily="34" charset="0"/>
            </a:endParaRPr>
          </a:p>
        </p:txBody>
      </p:sp>
      <p:sp>
        <p:nvSpPr>
          <p:cNvPr id="2355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FD96A85A-0278-4685-B30B-5B1B149B1625}" type="slidenum">
              <a:rPr lang="en-US" altLang="en-US" sz="1000" smtClean="0">
                <a:solidFill>
                  <a:srgbClr val="FFFFFF"/>
                </a:solidFill>
                <a:cs typeface="Arial" charset="0"/>
              </a:rPr>
              <a:pPr algn="r" eaLnBrk="1" hangingPunct="1">
                <a:spcBef>
                  <a:spcPct val="0"/>
                </a:spcBef>
                <a:buFontTx/>
                <a:buNone/>
              </a:pPr>
              <a:t>17</a:t>
            </a:fld>
            <a:endParaRPr lang="en-US" altLang="en-US" sz="1000" smtClean="0">
              <a:solidFill>
                <a:srgbClr val="FFFFFF"/>
              </a:solidFill>
              <a:cs typeface="Arial" charset="0"/>
            </a:endParaRPr>
          </a:p>
        </p:txBody>
      </p:sp>
    </p:spTree>
    <p:extLst>
      <p:ext uri="{BB962C8B-B14F-4D97-AF65-F5344CB8AC3E}">
        <p14:creationId xmlns:p14="http://schemas.microsoft.com/office/powerpoint/2010/main" val="1364333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smtClean="0"/>
              <a:t>August 9, 2016 </a:t>
            </a:r>
            <a:r>
              <a:rPr lang="en-US" sz="4000" dirty="0"/>
              <a:t>@ 2:00 pm</a:t>
            </a:r>
          </a:p>
          <a:p>
            <a:pPr algn="ctr"/>
            <a:endParaRPr lang="en-US" sz="4000" dirty="0" smtClean="0"/>
          </a:p>
          <a:p>
            <a:pPr algn="ctr"/>
            <a:r>
              <a:rPr lang="en-US" sz="4000" dirty="0" smtClean="0"/>
              <a:t>September 13, 2016 @ 2:00 pm</a:t>
            </a:r>
            <a:endParaRPr lang="en-US" sz="4000" dirty="0"/>
          </a:p>
        </p:txBody>
      </p:sp>
    </p:spTree>
    <p:extLst>
      <p:ext uri="{BB962C8B-B14F-4D97-AF65-F5344CB8AC3E}">
        <p14:creationId xmlns:p14="http://schemas.microsoft.com/office/powerpoint/2010/main" val="19376748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4004582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endParaRPr lang="en-US" dirty="0" smtClean="0"/>
          </a:p>
          <a:p>
            <a:pPr marL="342900" indent="-342900">
              <a:buFont typeface="Arial" pitchFamily="34" charset="0"/>
              <a:buChar char="•"/>
            </a:pPr>
            <a:r>
              <a:rPr lang="en-US" dirty="0" smtClean="0"/>
              <a:t>APCD Compliance Updates</a:t>
            </a:r>
          </a:p>
          <a:p>
            <a:pPr marL="342900" indent="-342900">
              <a:buFont typeface="Arial" pitchFamily="34" charset="0"/>
              <a:buChar char="•"/>
            </a:pPr>
            <a:endParaRPr lang="en-US" dirty="0"/>
          </a:p>
          <a:p>
            <a:pPr marL="342900" indent="-342900">
              <a:buFont typeface="Arial" pitchFamily="34" charset="0"/>
              <a:buChar char="•"/>
            </a:pPr>
            <a:r>
              <a:rPr lang="en-US" dirty="0" smtClean="0"/>
              <a:t>Annual Premiums Data Request, Enrollment Trends and Medical Expenditure Trends Updates</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smtClean="0"/>
              <a:t>Wrap Up</a:t>
            </a:r>
            <a:endParaRPr lang="en-US" dirty="0"/>
          </a:p>
        </p:txBody>
      </p:sp>
    </p:spTree>
    <p:extLst>
      <p:ext uri="{BB962C8B-B14F-4D97-AF65-F5344CB8AC3E}">
        <p14:creationId xmlns:p14="http://schemas.microsoft.com/office/powerpoint/2010/main" val="2969907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Intake Version </a:t>
            </a:r>
            <a:r>
              <a:rPr lang="en-US" dirty="0" smtClean="0"/>
              <a:t>5.0</a:t>
            </a:r>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43970857"/>
              </p:ext>
            </p:extLst>
          </p:nvPr>
        </p:nvGraphicFramePr>
        <p:xfrm>
          <a:off x="485415" y="1895492"/>
          <a:ext cx="7747360" cy="3475160"/>
        </p:xfrm>
        <a:graphic>
          <a:graphicData uri="http://schemas.openxmlformats.org/drawingml/2006/table">
            <a:tbl>
              <a:tblPr firstRow="1" firstCol="1" bandRow="1">
                <a:tableStyleId>{5C22544A-7EE6-4342-B048-85BDC9FD1C3A}</a:tableStyleId>
              </a:tblPr>
              <a:tblGrid>
                <a:gridCol w="5170449"/>
                <a:gridCol w="2576911"/>
              </a:tblGrid>
              <a:tr h="347516">
                <a:tc>
                  <a:txBody>
                    <a:bodyPr/>
                    <a:lstStyle/>
                    <a:p>
                      <a:pPr marL="0" marR="0">
                        <a:lnSpc>
                          <a:spcPct val="107000"/>
                        </a:lnSpc>
                        <a:spcBef>
                          <a:spcPts val="0"/>
                        </a:spcBef>
                        <a:spcAft>
                          <a:spcPts val="0"/>
                        </a:spcAft>
                      </a:pPr>
                      <a:r>
                        <a:rPr lang="en-US" sz="1100" dirty="0">
                          <a:effectLst/>
                        </a:rPr>
                        <a:t>MA APCD Intake Process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1842135" algn="r"/>
                        </a:tabLst>
                      </a:pPr>
                      <a:r>
                        <a:rPr lang="en-US" sz="1100">
                          <a:effectLst/>
                        </a:rPr>
                        <a:t>Timeline</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a:effectLst/>
                        </a:rPr>
                        <a:t>Data Partners Propose Version 5 Updates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November 2015 </a:t>
                      </a:r>
                      <a:endParaRPr lang="en-US" sz="1100" dirty="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Proposals Shared/Discussed with Carriers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December 2015</a:t>
                      </a:r>
                      <a:endParaRPr lang="en-US" sz="110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Draft Submission Guides published</a:t>
                      </a:r>
                      <a:endParaRPr lang="en-US" sz="1100" dirty="0">
                        <a:effectLst/>
                        <a:latin typeface="Calibri"/>
                        <a:ea typeface="Calibri"/>
                        <a:cs typeface="Times New Roman"/>
                      </a:endParaRPr>
                    </a:p>
                  </a:txBody>
                  <a:tcPr marL="68580" marR="68580" marT="0" marB="0">
                    <a:solidFill>
                      <a:schemeClr val="accent1"/>
                    </a:solidFill>
                  </a:tcPr>
                </a:tc>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mn-lt"/>
                          <a:ea typeface="+mn-ea"/>
                          <a:cs typeface="+mn-cs"/>
                        </a:rPr>
                        <a:t>January 2016</a:t>
                      </a:r>
                    </a:p>
                  </a:txBody>
                  <a:tcPr marL="68580" marR="68580" marT="0" marB="0">
                    <a:solidFill>
                      <a:schemeClr val="accent1">
                        <a:lumMod val="20000"/>
                        <a:lumOff val="80000"/>
                      </a:schemeClr>
                    </a:solidFill>
                  </a:tcPr>
                </a:tc>
              </a:tr>
              <a:tr h="347516">
                <a:tc>
                  <a:txBody>
                    <a:bodyPr/>
                    <a:lstStyle/>
                    <a:p>
                      <a:pPr marL="0" marR="0">
                        <a:lnSpc>
                          <a:spcPct val="107000"/>
                        </a:lnSpc>
                        <a:spcBef>
                          <a:spcPts val="0"/>
                        </a:spcBef>
                        <a:spcAft>
                          <a:spcPts val="0"/>
                        </a:spcAft>
                      </a:pPr>
                      <a:r>
                        <a:rPr lang="en-US" sz="1100" dirty="0">
                          <a:effectLst/>
                        </a:rPr>
                        <a:t>Guides Reviewed at Technical Advisory Group</a:t>
                      </a:r>
                      <a:endParaRPr lang="en-US" sz="1100" dirty="0">
                        <a:effectLst/>
                        <a:latin typeface="Calibri"/>
                        <a:ea typeface="Calibri"/>
                        <a:cs typeface="Times New Roman"/>
                      </a:endParaRPr>
                    </a:p>
                  </a:txBody>
                  <a:tcPr marL="68580" marR="68580" marT="0" marB="0">
                    <a:solidFill>
                      <a:schemeClr val="accent1"/>
                    </a:solidFill>
                  </a:tcPr>
                </a:tc>
                <a:tc>
                  <a:txBody>
                    <a:bodyPr/>
                    <a:lstStyle/>
                    <a:p>
                      <a:pPr marL="0" marR="0">
                        <a:lnSpc>
                          <a:spcPct val="107000"/>
                        </a:lnSpc>
                        <a:spcBef>
                          <a:spcPts val="0"/>
                        </a:spcBef>
                        <a:spcAft>
                          <a:spcPts val="0"/>
                        </a:spcAft>
                      </a:pPr>
                      <a:r>
                        <a:rPr lang="en-US" sz="1100" dirty="0">
                          <a:effectLst/>
                        </a:rPr>
                        <a:t>January 2016</a:t>
                      </a:r>
                      <a:endParaRPr lang="en-US" sz="1100" dirty="0">
                        <a:effectLst/>
                        <a:latin typeface="Calibri"/>
                        <a:ea typeface="Calibri"/>
                        <a:cs typeface="Times New Roman"/>
                      </a:endParaRPr>
                    </a:p>
                  </a:txBody>
                  <a:tcPr marL="68580" marR="68580" marT="0" marB="0">
                    <a:solidFill>
                      <a:schemeClr val="bg1">
                        <a:lumMod val="95000"/>
                      </a:schemeClr>
                    </a:solidFill>
                  </a:tcPr>
                </a:tc>
              </a:tr>
              <a:tr h="347516">
                <a:tc>
                  <a:txBody>
                    <a:bodyPr/>
                    <a:lstStyle/>
                    <a:p>
                      <a:pPr marL="0" marR="0">
                        <a:lnSpc>
                          <a:spcPct val="107000"/>
                        </a:lnSpc>
                        <a:spcBef>
                          <a:spcPts val="0"/>
                        </a:spcBef>
                        <a:spcAft>
                          <a:spcPts val="0"/>
                        </a:spcAft>
                      </a:pPr>
                      <a:r>
                        <a:rPr lang="en-US" sz="1100" dirty="0">
                          <a:effectLst/>
                        </a:rPr>
                        <a:t>Carrier Comment Period</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January 2016</a:t>
                      </a:r>
                      <a:endParaRPr lang="en-US" sz="1100" dirty="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Administrative Bulletin and Guides Adopted</a:t>
                      </a:r>
                      <a:endParaRPr lang="en-US" sz="1100" dirty="0">
                        <a:effectLst/>
                        <a:latin typeface="Calibri"/>
                        <a:ea typeface="Calibri"/>
                        <a:cs typeface="Times New Roman"/>
                      </a:endParaRPr>
                    </a:p>
                  </a:txBody>
                  <a:tcPr marL="68580" marR="68580" marT="0" marB="0">
                    <a:solidFill>
                      <a:schemeClr val="accent1"/>
                    </a:solidFill>
                  </a:tcPr>
                </a:tc>
                <a:tc>
                  <a:txBody>
                    <a:bodyPr/>
                    <a:lstStyle/>
                    <a:p>
                      <a:pPr marL="0" marR="0">
                        <a:lnSpc>
                          <a:spcPct val="107000"/>
                        </a:lnSpc>
                        <a:spcBef>
                          <a:spcPts val="0"/>
                        </a:spcBef>
                        <a:spcAft>
                          <a:spcPts val="0"/>
                        </a:spcAft>
                      </a:pPr>
                      <a:r>
                        <a:rPr lang="en-US" sz="1100" dirty="0">
                          <a:effectLst/>
                        </a:rPr>
                        <a:t>February 2016</a:t>
                      </a:r>
                      <a:endParaRPr lang="en-US" sz="1100" dirty="0">
                        <a:effectLst/>
                        <a:latin typeface="Calibri"/>
                        <a:ea typeface="Calibri"/>
                        <a:cs typeface="Times New Roman"/>
                      </a:endParaRPr>
                    </a:p>
                  </a:txBody>
                  <a:tcPr marL="68580" marR="68580" marT="0" marB="0">
                    <a:solidFill>
                      <a:schemeClr val="accent1">
                        <a:lumMod val="20000"/>
                        <a:lumOff val="80000"/>
                      </a:schemeClr>
                    </a:solidFill>
                  </a:tcPr>
                </a:tc>
              </a:tr>
              <a:tr h="347516">
                <a:tc>
                  <a:txBody>
                    <a:bodyPr/>
                    <a:lstStyle/>
                    <a:p>
                      <a:pPr marL="0" marR="0">
                        <a:lnSpc>
                          <a:spcPct val="107000"/>
                        </a:lnSpc>
                        <a:spcBef>
                          <a:spcPts val="0"/>
                        </a:spcBef>
                        <a:spcAft>
                          <a:spcPts val="0"/>
                        </a:spcAft>
                      </a:pPr>
                      <a:r>
                        <a:rPr lang="en-US" sz="1100" dirty="0">
                          <a:effectLst/>
                        </a:rPr>
                        <a:t>Development/Testing</a:t>
                      </a:r>
                      <a:endParaRPr lang="en-US" sz="1100" dirty="0">
                        <a:effectLst/>
                        <a:latin typeface="Calibri"/>
                        <a:ea typeface="Calibri"/>
                        <a:cs typeface="Times New Roman"/>
                      </a:endParaRPr>
                    </a:p>
                  </a:txBody>
                  <a:tcPr marL="68580" marR="68580" marT="0" marB="0">
                    <a:solidFill>
                      <a:srgbClr val="FF0000"/>
                    </a:solidFill>
                  </a:tcPr>
                </a:tc>
                <a:tc>
                  <a:txBody>
                    <a:bodyPr/>
                    <a:lstStyle/>
                    <a:p>
                      <a:pPr marL="0" marR="0">
                        <a:lnSpc>
                          <a:spcPct val="107000"/>
                        </a:lnSpc>
                        <a:spcBef>
                          <a:spcPts val="0"/>
                        </a:spcBef>
                        <a:spcAft>
                          <a:spcPts val="0"/>
                        </a:spcAft>
                      </a:pPr>
                      <a:r>
                        <a:rPr lang="en-US" sz="1100" dirty="0">
                          <a:effectLst/>
                        </a:rPr>
                        <a:t>March/June 2016</a:t>
                      </a:r>
                      <a:endParaRPr lang="en-US" sz="1100" dirty="0">
                        <a:effectLst/>
                        <a:latin typeface="Calibri"/>
                        <a:ea typeface="Calibri"/>
                        <a:cs typeface="Times New Roman"/>
                      </a:endParaRPr>
                    </a:p>
                  </a:txBody>
                  <a:tcPr marL="68580" marR="68580" marT="0" marB="0">
                    <a:solidFill>
                      <a:srgbClr val="FF0000"/>
                    </a:solidFill>
                  </a:tcPr>
                </a:tc>
              </a:tr>
              <a:tr h="347516">
                <a:tc>
                  <a:txBody>
                    <a:bodyPr/>
                    <a:lstStyle/>
                    <a:p>
                      <a:pPr marL="0" marR="0">
                        <a:lnSpc>
                          <a:spcPct val="107000"/>
                        </a:lnSpc>
                        <a:spcBef>
                          <a:spcPts val="0"/>
                        </a:spcBef>
                        <a:spcAft>
                          <a:spcPts val="0"/>
                        </a:spcAft>
                      </a:pPr>
                      <a:r>
                        <a:rPr lang="en-US" sz="1100" dirty="0">
                          <a:effectLst/>
                        </a:rPr>
                        <a:t>Carrier Testing</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July 2016</a:t>
                      </a:r>
                      <a:endParaRPr lang="en-US" sz="1100" dirty="0">
                        <a:effectLst/>
                        <a:latin typeface="Calibri"/>
                        <a:ea typeface="Calibri"/>
                        <a:cs typeface="Times New Roman"/>
                      </a:endParaRPr>
                    </a:p>
                  </a:txBody>
                  <a:tcPr marL="68580" marR="68580" marT="0" marB="0"/>
                </a:tc>
              </a:tr>
              <a:tr h="347516">
                <a:tc>
                  <a:txBody>
                    <a:bodyPr/>
                    <a:lstStyle/>
                    <a:p>
                      <a:pPr marL="0" marR="0">
                        <a:lnSpc>
                          <a:spcPct val="107000"/>
                        </a:lnSpc>
                        <a:spcBef>
                          <a:spcPts val="0"/>
                        </a:spcBef>
                        <a:spcAft>
                          <a:spcPts val="0"/>
                        </a:spcAft>
                      </a:pPr>
                      <a:r>
                        <a:rPr lang="en-US" sz="1100" dirty="0">
                          <a:effectLst/>
                        </a:rPr>
                        <a:t>MA APCD Intake Version 5 Production</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August 2016</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594945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5.0 Intake	</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APCD V5 carrier testing begins in July</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Production data begins in August for July data</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Any resubmissions from Oct 2013 forward will need to be in V5 format beginning in August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Variance workbooks will be sent to carriers this month</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982217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a:t>
            </a:r>
            <a:r>
              <a:rPr lang="en-US" sz="3100" dirty="0" smtClean="0"/>
              <a:t>File Submission Deadlines</a:t>
            </a:r>
            <a:endParaRPr lang="en-US" sz="3100"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a:t>Files - including any resubmissions - (through </a:t>
            </a:r>
            <a:r>
              <a:rPr lang="en-US" dirty="0" smtClean="0"/>
              <a:t>June 2016</a:t>
            </a:r>
            <a:r>
              <a:rPr lang="en-US" dirty="0"/>
              <a:t>) </a:t>
            </a:r>
            <a:r>
              <a:rPr lang="en-US" dirty="0" smtClean="0"/>
              <a:t>must </a:t>
            </a:r>
            <a:r>
              <a:rPr lang="en-US" dirty="0"/>
              <a:t>be in and passed intake edits by </a:t>
            </a:r>
            <a:r>
              <a:rPr lang="en-US" dirty="0" smtClean="0"/>
              <a:t>7/31/2016 for the next Risk </a:t>
            </a:r>
            <a:r>
              <a:rPr lang="en-US" dirty="0"/>
              <a:t>Adjustment </a:t>
            </a:r>
            <a:r>
              <a:rPr lang="en-US" dirty="0" smtClean="0"/>
              <a:t>simulation.</a:t>
            </a:r>
            <a:endParaRPr lang="en-US" dirty="0"/>
          </a:p>
          <a:p>
            <a:pPr marL="342900" indent="-342900">
              <a:buFont typeface="Arial" panose="020B0604020202020204" pitchFamily="34" charset="0"/>
              <a:buChar char="•"/>
            </a:pPr>
            <a:endParaRPr lang="en-US" dirty="0"/>
          </a:p>
          <a:p>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1397270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 descr="coverfinal-01.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2113" y="-17938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76200" y="1403350"/>
            <a:ext cx="8382000" cy="1038225"/>
          </a:xfrm>
          <a:prstGeom prst="rect">
            <a:avLst/>
          </a:prstGeom>
        </p:spPr>
        <p:txBody>
          <a:bodyPr anchor="ctr">
            <a:normAutofit fontScale="90000" lnSpcReduction="2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dirty="0" smtClean="0">
                <a:solidFill>
                  <a:schemeClr val="bg1"/>
                </a:solidFill>
                <a:latin typeface="+mj-lt"/>
                <a:cs typeface="Arial" panose="020B0604020202020204" pitchFamily="34" charset="0"/>
              </a:rPr>
              <a:t>CHIA Reporting Updates:</a:t>
            </a:r>
            <a:endParaRPr lang="en-US" dirty="0">
              <a:solidFill>
                <a:schemeClr val="bg1"/>
              </a:solidFill>
              <a:latin typeface="+mj-lt"/>
              <a:cs typeface="Arial" panose="020B0604020202020204" pitchFamily="34" charset="0"/>
            </a:endParaRPr>
          </a:p>
          <a:p>
            <a:pPr algn="r">
              <a:defRPr/>
            </a:pPr>
            <a:r>
              <a:rPr lang="en-US" b="0" dirty="0" smtClean="0">
                <a:solidFill>
                  <a:schemeClr val="bg1"/>
                </a:solidFill>
                <a:latin typeface="+mj-lt"/>
                <a:cs typeface="Arial" panose="020B0604020202020204" pitchFamily="34" charset="0"/>
              </a:rPr>
              <a:t>Annual Premiums Data Request, Enrollment Trends, and Medical Expenditure Trends</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114550" y="4227513"/>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mj-lt"/>
                <a:cs typeface="Times New Roman"/>
              </a:rPr>
              <a:t>July 12</a:t>
            </a:r>
            <a:r>
              <a:rPr lang="en-US" sz="1600" baseline="30000" dirty="0" smtClean="0">
                <a:solidFill>
                  <a:schemeClr val="bg1">
                    <a:lumMod val="65000"/>
                  </a:schemeClr>
                </a:solidFill>
                <a:latin typeface="+mj-lt"/>
                <a:cs typeface="Times New Roman"/>
              </a:rPr>
              <a:t>th</a:t>
            </a:r>
            <a:r>
              <a:rPr lang="en-US" sz="1600" dirty="0" smtClean="0">
                <a:solidFill>
                  <a:schemeClr val="bg1">
                    <a:lumMod val="65000"/>
                  </a:schemeClr>
                </a:solidFill>
                <a:latin typeface="+mj-lt"/>
                <a:cs typeface="Times New Roman"/>
              </a:rPr>
              <a:t>, 2016</a:t>
            </a:r>
            <a:endParaRPr lang="en-US" sz="1600" dirty="0">
              <a:solidFill>
                <a:schemeClr val="bg1">
                  <a:lumMod val="65000"/>
                </a:schemeClr>
              </a:solidFill>
              <a:latin typeface="+mj-lt"/>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10" name="Subtitle 2"/>
          <p:cNvSpPr txBox="1">
            <a:spLocks/>
          </p:cNvSpPr>
          <p:nvPr/>
        </p:nvSpPr>
        <p:spPr>
          <a:xfrm>
            <a:off x="2114550" y="3041650"/>
            <a:ext cx="6400800" cy="1682750"/>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dirty="0">
              <a:solidFill>
                <a:schemeClr val="bg1">
                  <a:lumMod val="65000"/>
                </a:schemeClr>
              </a:solidFill>
              <a:cs typeface="Times New Roman"/>
            </a:endParaRPr>
          </a:p>
          <a:p>
            <a:pPr algn="r">
              <a:defRPr/>
            </a:pPr>
            <a:r>
              <a:rPr lang="en-US" sz="1600" dirty="0" smtClean="0">
                <a:solidFill>
                  <a:schemeClr val="bg1">
                    <a:lumMod val="65000"/>
                  </a:schemeClr>
                </a:solidFill>
                <a:cs typeface="Times New Roman"/>
              </a:rPr>
              <a:t>Ashley Storms  |  </a:t>
            </a:r>
            <a:r>
              <a:rPr lang="en-US" sz="1600" i="1" dirty="0" smtClean="0">
                <a:solidFill>
                  <a:schemeClr val="bg1">
                    <a:lumMod val="65000"/>
                  </a:schemeClr>
                </a:solidFill>
                <a:cs typeface="Times New Roman"/>
              </a:rPr>
              <a:t>Senior Health System Policy Analyst</a:t>
            </a:r>
            <a:endParaRPr lang="en-US" sz="1600" dirty="0" smtClean="0">
              <a:solidFill>
                <a:schemeClr val="bg1">
                  <a:lumMod val="65000"/>
                </a:schemeClr>
              </a:solidFill>
              <a:cs typeface="Times New Roman"/>
            </a:endParaRPr>
          </a:p>
        </p:txBody>
      </p:sp>
    </p:spTree>
    <p:extLst>
      <p:ext uri="{BB962C8B-B14F-4D97-AF65-F5344CB8AC3E}">
        <p14:creationId xmlns:p14="http://schemas.microsoft.com/office/powerpoint/2010/main" val="799555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p:txBody>
          <a:bodyPr/>
          <a:lstStyle/>
          <a:p>
            <a:pPr marL="0" indent="0" algn="ctr">
              <a:buFont typeface="Arial" charset="0"/>
              <a:buNone/>
            </a:pPr>
            <a:endParaRPr lang="en-US" altLang="en-US" sz="4800" b="1" smtClean="0">
              <a:solidFill>
                <a:schemeClr val="tx2"/>
              </a:solidFill>
            </a:endParaRPr>
          </a:p>
          <a:p>
            <a:pPr marL="0" indent="0" algn="ctr">
              <a:buFont typeface="Arial" charset="0"/>
              <a:buNone/>
            </a:pPr>
            <a:r>
              <a:rPr lang="en-US" altLang="en-US" sz="4800" b="1" smtClean="0">
                <a:solidFill>
                  <a:schemeClr val="tx2"/>
                </a:solidFill>
              </a:rPr>
              <a:t>Annual Premiums Data Request</a:t>
            </a:r>
          </a:p>
        </p:txBody>
      </p:sp>
    </p:spTree>
    <p:extLst>
      <p:ext uri="{BB962C8B-B14F-4D97-AF65-F5344CB8AC3E}">
        <p14:creationId xmlns:p14="http://schemas.microsoft.com/office/powerpoint/2010/main" val="2440482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smtClean="0">
                <a:solidFill>
                  <a:schemeClr val="tx2"/>
                </a:solidFill>
                <a:latin typeface="+mj-lt"/>
              </a:rPr>
              <a:t>2016 Annual Premiums Data Request Update</a:t>
            </a:r>
            <a:endParaRPr lang="en-US" dirty="0">
              <a:solidFill>
                <a:schemeClr val="tx2"/>
              </a:solidFill>
              <a:latin typeface="+mj-lt"/>
            </a:endParaRPr>
          </a:p>
        </p:txBody>
      </p:sp>
      <p:sp>
        <p:nvSpPr>
          <p:cNvPr id="14339" name="Content Placeholder 1"/>
          <p:cNvSpPr>
            <a:spLocks noGrp="1"/>
          </p:cNvSpPr>
          <p:nvPr>
            <p:ph idx="1"/>
          </p:nvPr>
        </p:nvSpPr>
        <p:spPr>
          <a:xfrm>
            <a:off x="449263" y="1646238"/>
            <a:ext cx="8039100" cy="3916362"/>
          </a:xfrm>
        </p:spPr>
        <p:txBody>
          <a:bodyPr/>
          <a:lstStyle/>
          <a:p>
            <a:pPr algn="l">
              <a:buFont typeface="Arial" panose="020B0604020202020204" pitchFamily="34" charset="0"/>
              <a:buChar char="•"/>
              <a:defRPr/>
            </a:pPr>
            <a:r>
              <a:rPr lang="en-US" altLang="en-US" sz="2200" dirty="0" smtClean="0">
                <a:solidFill>
                  <a:schemeClr val="tx2"/>
                </a:solidFill>
                <a:latin typeface="Helvetica" pitchFamily="34" charset="0"/>
                <a:ea typeface="ＭＳ Ｐゴシック" pitchFamily="34" charset="-128"/>
                <a:cs typeface="Helvetica" pitchFamily="34" charset="0"/>
              </a:rPr>
              <a:t>Thank you for submitting the 2016 Request.</a:t>
            </a:r>
          </a:p>
          <a:p>
            <a:pPr algn="l">
              <a:buFont typeface="Arial" charset="0"/>
              <a:buChar char="•"/>
              <a:defRPr/>
            </a:pPr>
            <a:endParaRPr lang="en-US" altLang="en-US" sz="2200" dirty="0">
              <a:solidFill>
                <a:schemeClr val="tx2"/>
              </a:solidFill>
              <a:latin typeface="Helvetica" pitchFamily="34" charset="0"/>
              <a:ea typeface="ＭＳ Ｐゴシック" pitchFamily="34" charset="-128"/>
              <a:cs typeface="Helvetica" pitchFamily="34" charset="0"/>
            </a:endParaRPr>
          </a:p>
          <a:p>
            <a:pPr algn="l">
              <a:buFont typeface="Arial" charset="0"/>
              <a:buChar char="•"/>
              <a:defRPr/>
            </a:pPr>
            <a:r>
              <a:rPr lang="en-US" altLang="en-US" sz="2200" dirty="0" smtClean="0">
                <a:solidFill>
                  <a:schemeClr val="tx2"/>
                </a:solidFill>
                <a:latin typeface="Helvetica" pitchFamily="34" charset="0"/>
                <a:ea typeface="ＭＳ Ｐゴシック" pitchFamily="34" charset="-128"/>
                <a:cs typeface="Helvetica" pitchFamily="34" charset="0"/>
              </a:rPr>
              <a:t>We will continue following up on any outstanding questions related to premiums data submissions.</a:t>
            </a:r>
          </a:p>
          <a:p>
            <a:pPr marL="0" indent="0" algn="l">
              <a:defRPr/>
            </a:pPr>
            <a:endParaRPr lang="en-US" altLang="en-US" sz="2200" dirty="0" smtClean="0">
              <a:solidFill>
                <a:schemeClr val="tx2"/>
              </a:solidFill>
              <a:latin typeface="Helvetica" pitchFamily="34" charset="0"/>
              <a:ea typeface="ＭＳ Ｐゴシック" pitchFamily="34" charset="-128"/>
              <a:cs typeface="Helvetica" pitchFamily="34" charset="0"/>
            </a:endParaRPr>
          </a:p>
          <a:p>
            <a:pPr algn="l">
              <a:buFont typeface="Arial" charset="0"/>
              <a:buChar char="•"/>
              <a:defRPr/>
            </a:pPr>
            <a:r>
              <a:rPr lang="en-US" altLang="en-US" sz="2200" dirty="0" smtClean="0">
                <a:solidFill>
                  <a:schemeClr val="tx2"/>
                </a:solidFill>
                <a:latin typeface="Helvetica" pitchFamily="34" charset="0"/>
                <a:ea typeface="ＭＳ Ｐゴシック" pitchFamily="34" charset="-128"/>
                <a:cs typeface="Helvetica" pitchFamily="34" charset="0"/>
              </a:rPr>
              <a:t>Oliver Wyman will reach out for 2015 “3R” amounts within the next two weeks. Payers will also have the opportunity to provide input on some preliminary state trends at this time.</a:t>
            </a:r>
            <a:endParaRPr lang="en-US" altLang="en-US" sz="2200" u="sng" dirty="0" smtClean="0">
              <a:solidFill>
                <a:schemeClr val="tx2"/>
              </a:solidFill>
              <a:latin typeface="Helvetica" pitchFamily="34" charset="0"/>
              <a:ea typeface="ＭＳ Ｐゴシック" pitchFamily="34" charset="-128"/>
              <a:cs typeface="Helvetica" pitchFamily="34" charset="0"/>
            </a:endParaRPr>
          </a:p>
          <a:p>
            <a:pPr marL="0" indent="0" algn="l">
              <a:defRPr/>
            </a:pPr>
            <a:endParaRPr lang="en-US" altLang="en-US" sz="2200" dirty="0" smtClean="0">
              <a:solidFill>
                <a:schemeClr val="tx2"/>
              </a:solidFill>
              <a:latin typeface="Helvetica" pitchFamily="34" charset="0"/>
              <a:ea typeface="ＭＳ Ｐゴシック" pitchFamily="34" charset="-128"/>
              <a:cs typeface="Helvetica" pitchFamily="34" charset="0"/>
            </a:endParaRPr>
          </a:p>
        </p:txBody>
      </p:sp>
      <p:sp>
        <p:nvSpPr>
          <p:cNvPr id="1434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2D42DCB0-A037-463E-A1E8-FC7CAE8855DA}" type="slidenum">
              <a:rPr lang="en-US" altLang="en-US" sz="1000" smtClean="0">
                <a:solidFill>
                  <a:srgbClr val="FFFFFF"/>
                </a:solidFill>
                <a:cs typeface="Arial" charset="0"/>
              </a:rPr>
              <a:pPr algn="r" eaLnBrk="1" hangingPunct="1">
                <a:spcBef>
                  <a:spcPct val="0"/>
                </a:spcBef>
                <a:buFontTx/>
                <a:buNone/>
              </a:pPr>
              <a:t>8</a:t>
            </a:fld>
            <a:endParaRPr lang="en-US" altLang="en-US" sz="1000" smtClean="0">
              <a:solidFill>
                <a:srgbClr val="FFFFFF"/>
              </a:solidFill>
              <a:cs typeface="Arial" charset="0"/>
            </a:endParaRPr>
          </a:p>
        </p:txBody>
      </p:sp>
    </p:spTree>
    <p:extLst>
      <p:ext uri="{BB962C8B-B14F-4D97-AF65-F5344CB8AC3E}">
        <p14:creationId xmlns:p14="http://schemas.microsoft.com/office/powerpoint/2010/main" val="75708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smtClean="0">
                <a:solidFill>
                  <a:schemeClr val="tx2"/>
                </a:solidFill>
                <a:latin typeface="+mj-lt"/>
              </a:rPr>
              <a:t>Timeline</a:t>
            </a:r>
            <a:endParaRPr lang="en-US" dirty="0">
              <a:solidFill>
                <a:schemeClr val="tx2"/>
              </a:solidFill>
              <a:latin typeface="+mj-lt"/>
            </a:endParaRPr>
          </a:p>
        </p:txBody>
      </p:sp>
      <p:sp>
        <p:nvSpPr>
          <p:cNvPr id="1536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eaLnBrk="1" hangingPunct="1">
              <a:spcBef>
                <a:spcPct val="0"/>
              </a:spcBef>
              <a:buFontTx/>
              <a:buNone/>
            </a:pPr>
            <a:fld id="{DF0FD390-3CA3-4B9B-8CD9-30A808483784}" type="slidenum">
              <a:rPr lang="en-US" altLang="en-US" sz="1000" smtClean="0">
                <a:solidFill>
                  <a:srgbClr val="FFFFFF"/>
                </a:solidFill>
                <a:cs typeface="Arial" charset="0"/>
              </a:rPr>
              <a:pPr algn="r" eaLnBrk="1" hangingPunct="1">
                <a:spcBef>
                  <a:spcPct val="0"/>
                </a:spcBef>
                <a:buFontTx/>
                <a:buNone/>
              </a:pPr>
              <a:t>9</a:t>
            </a:fld>
            <a:endParaRPr lang="en-US" altLang="en-US" sz="1000" smtClean="0">
              <a:solidFill>
                <a:srgbClr val="FFFFFF"/>
              </a:solidFill>
              <a:cs typeface="Arial" charset="0"/>
            </a:endParaRPr>
          </a:p>
        </p:txBody>
      </p:sp>
      <p:graphicFrame>
        <p:nvGraphicFramePr>
          <p:cNvPr id="5" name="Table 4"/>
          <p:cNvGraphicFramePr>
            <a:graphicFrameLocks noGrp="1"/>
          </p:cNvGraphicFramePr>
          <p:nvPr/>
        </p:nvGraphicFramePr>
        <p:xfrm>
          <a:off x="304800" y="1447800"/>
          <a:ext cx="8229600" cy="3692525"/>
        </p:xfrm>
        <a:graphic>
          <a:graphicData uri="http://schemas.openxmlformats.org/drawingml/2006/table">
            <a:tbl>
              <a:tblPr firstRow="1" bandRow="1">
                <a:tableStyleId>{5940675A-B579-460E-94D1-54222C63F5DA}</a:tableStyleId>
              </a:tblPr>
              <a:tblGrid>
                <a:gridCol w="2803139"/>
                <a:gridCol w="1107279"/>
                <a:gridCol w="1569690"/>
                <a:gridCol w="186599"/>
                <a:gridCol w="2562893"/>
              </a:tblGrid>
              <a:tr h="901231">
                <a:tc>
                  <a:txBody>
                    <a:bodyPr/>
                    <a:lstStyle/>
                    <a:p>
                      <a:pPr algn="ctr"/>
                      <a:r>
                        <a:rPr lang="en-US" sz="1800" b="1" dirty="0" smtClean="0"/>
                        <a:t>June 2016</a:t>
                      </a:r>
                      <a:endParaRPr lang="en-US" sz="1800" b="1" dirty="0"/>
                    </a:p>
                  </a:txBody>
                  <a:tcPr marL="91468" marR="91468"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smtClean="0"/>
                        <a:t>July 2016</a:t>
                      </a:r>
                      <a:endParaRPr lang="en-US" sz="1800" b="1" dirty="0"/>
                    </a:p>
                  </a:txBody>
                  <a:tcPr marL="91468" marR="91468"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gridSpan="2">
                  <a:txBody>
                    <a:bodyPr/>
                    <a:lstStyle/>
                    <a:p>
                      <a:pPr algn="ctr"/>
                      <a:r>
                        <a:rPr lang="en-US" sz="1800" b="1" dirty="0" smtClean="0"/>
                        <a:t>August</a:t>
                      </a:r>
                      <a:r>
                        <a:rPr lang="en-US" sz="1800" b="1" baseline="0" dirty="0" smtClean="0"/>
                        <a:t> 2016</a:t>
                      </a:r>
                      <a:endParaRPr lang="en-US" sz="1800" b="1" dirty="0"/>
                    </a:p>
                  </a:txBody>
                  <a:tcPr marL="91468" marR="91468"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800" b="1" dirty="0"/>
                    </a:p>
                  </a:txBody>
                  <a:tcPr marL="91455" marR="91455" marT="45717" marB="457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45033">
                <a:tc>
                  <a:txBody>
                    <a:bodyPr/>
                    <a:lstStyle/>
                    <a:p>
                      <a:pPr algn="ctr"/>
                      <a:r>
                        <a:rPr lang="en-US" sz="1400" b="1" dirty="0" smtClean="0">
                          <a:solidFill>
                            <a:schemeClr val="tx1"/>
                          </a:solidFill>
                        </a:rPr>
                        <a:t>Anomaly Identification &amp; Resolution</a:t>
                      </a:r>
                    </a:p>
                  </a:txBody>
                  <a:tcPr marL="91468" marR="91468"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4">
                  <a:txBody>
                    <a:bodyPr/>
                    <a:lstStyle/>
                    <a:p>
                      <a:endParaRPr lang="en-US" dirty="0"/>
                    </a:p>
                  </a:txBody>
                  <a:tcPr marL="91468" marR="91468"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r>
              <a:tr h="94503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L="91468" marR="91468"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400" b="1" dirty="0" smtClean="0">
                        <a:solidFill>
                          <a:schemeClr val="tx1"/>
                        </a:solidFill>
                      </a:endParaRPr>
                    </a:p>
                  </a:txBody>
                  <a:tcPr marL="91468" marR="91468" marT="45711" marB="4571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Follow</a:t>
                      </a:r>
                      <a:r>
                        <a:rPr lang="en-US" sz="1400" b="1" baseline="0" dirty="0" smtClean="0">
                          <a:solidFill>
                            <a:schemeClr val="tx1"/>
                          </a:solidFill>
                        </a:rPr>
                        <a:t>-up for 2015 “3R” and MLR amounts</a:t>
                      </a:r>
                      <a:endParaRPr lang="en-US" sz="1400" b="1" dirty="0" smtClean="0">
                        <a:solidFill>
                          <a:schemeClr val="tx1"/>
                        </a:solidFill>
                      </a:endParaRPr>
                    </a:p>
                    <a:p>
                      <a:pPr algn="ctr"/>
                      <a:endParaRPr lang="en-US" sz="1400" b="1" dirty="0" smtClean="0">
                        <a:solidFill>
                          <a:schemeClr val="tx1"/>
                        </a:solidFill>
                      </a:endParaRPr>
                    </a:p>
                  </a:txBody>
                  <a:tcPr marL="91468" marR="91468"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lang="en-US" dirty="0"/>
                    </a:p>
                  </a:txBody>
                  <a:tcPr/>
                </a:tc>
                <a:tc>
                  <a:txBody>
                    <a:bodyPr/>
                    <a:lstStyle/>
                    <a:p>
                      <a:endParaRPr lang="en-US" sz="1800" dirty="0"/>
                    </a:p>
                  </a:txBody>
                  <a:tcPr marL="91468" marR="91468"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01231">
                <a:tc gridSpan="4">
                  <a:txBody>
                    <a:bodyPr/>
                    <a:lstStyle/>
                    <a:p>
                      <a:pPr algn="ctr"/>
                      <a:endParaRPr lang="en-US" sz="1400" dirty="0"/>
                    </a:p>
                  </a:txBody>
                  <a:tcPr marL="91468" marR="91468"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pPr algn="ctr"/>
                      <a:endParaRPr lang="en-US" sz="1400" b="0" dirty="0" smtClean="0">
                        <a:solidFill>
                          <a:schemeClr val="bg1"/>
                        </a:solidFill>
                      </a:endParaRPr>
                    </a:p>
                  </a:txBody>
                  <a:tcPr/>
                </a:tc>
                <a:tc>
                  <a:txBody>
                    <a:bodyPr/>
                    <a:lstStyle/>
                    <a:p>
                      <a:pPr algn="ctr"/>
                      <a:r>
                        <a:rPr lang="en-US" sz="1400" b="1" dirty="0" smtClean="0">
                          <a:solidFill>
                            <a:schemeClr val="bg1"/>
                          </a:solidFill>
                        </a:rPr>
                        <a:t>CHIA’s 2016 Annual</a:t>
                      </a:r>
                      <a:r>
                        <a:rPr lang="en-US" sz="1400" b="1" baseline="0" dirty="0" smtClean="0">
                          <a:solidFill>
                            <a:schemeClr val="bg1"/>
                          </a:solidFill>
                        </a:rPr>
                        <a:t> Report finalized</a:t>
                      </a:r>
                      <a:endParaRPr lang="en-US" sz="1400" b="1" dirty="0" smtClean="0">
                        <a:solidFill>
                          <a:schemeClr val="bg1"/>
                        </a:solidFill>
                      </a:endParaRPr>
                    </a:p>
                  </a:txBody>
                  <a:tcPr marL="91468" marR="91468"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bl>
          </a:graphicData>
        </a:graphic>
      </p:graphicFrame>
    </p:spTree>
    <p:extLst>
      <p:ext uri="{BB962C8B-B14F-4D97-AF65-F5344CB8AC3E}">
        <p14:creationId xmlns:p14="http://schemas.microsoft.com/office/powerpoint/2010/main" val="2537346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8631</TotalTime>
  <Words>590</Words>
  <Application>Microsoft Office PowerPoint</Application>
  <PresentationFormat>On-screen Show (4:3)</PresentationFormat>
  <Paragraphs>158</Paragraphs>
  <Slides>19</Slides>
  <Notes>16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FINALPowerPointTEMPLATE</vt:lpstr>
      <vt:lpstr>PowerPoint Presentation</vt:lpstr>
      <vt:lpstr>Agenda</vt:lpstr>
      <vt:lpstr>Intake Version 5.0</vt:lpstr>
      <vt:lpstr>APCD Version 5.0 Intake </vt:lpstr>
      <vt:lpstr> File Submission Deadlines</vt:lpstr>
      <vt:lpstr>PowerPoint Presentation</vt:lpstr>
      <vt:lpstr>PowerPoint Presentation</vt:lpstr>
      <vt:lpstr>2016 Annual Premiums Data Request Update</vt:lpstr>
      <vt:lpstr>Timeline</vt:lpstr>
      <vt:lpstr>PowerPoint Presentation</vt:lpstr>
      <vt:lpstr>Enrollment Trends Update</vt:lpstr>
      <vt:lpstr>Enrollment Trends Preview</vt:lpstr>
      <vt:lpstr>Timeline</vt:lpstr>
      <vt:lpstr>PowerPoint Presentation</vt:lpstr>
      <vt:lpstr>Medical Expenditure Trends Data Review</vt:lpstr>
      <vt:lpstr>Timeline</vt:lpstr>
      <vt:lpstr>Contact Information</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user</cp:lastModifiedBy>
  <cp:revision>566</cp:revision>
  <cp:lastPrinted>2016-06-14T12:26:51Z</cp:lastPrinted>
  <dcterms:created xsi:type="dcterms:W3CDTF">2014-02-09T20:57:02Z</dcterms:created>
  <dcterms:modified xsi:type="dcterms:W3CDTF">2016-07-12T17:05:13Z</dcterms:modified>
</cp:coreProperties>
</file>