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14" r:id="rId3"/>
    <p:sldId id="500" r:id="rId4"/>
    <p:sldId id="501" r:id="rId5"/>
    <p:sldId id="502" r:id="rId6"/>
    <p:sldId id="503" r:id="rId7"/>
    <p:sldId id="504" r:id="rId8"/>
    <p:sldId id="505" r:id="rId9"/>
    <p:sldId id="506" r:id="rId10"/>
    <p:sldId id="507" r:id="rId11"/>
    <p:sldId id="508" r:id="rId12"/>
    <p:sldId id="509" r:id="rId13"/>
    <p:sldId id="510" r:id="rId14"/>
    <p:sldId id="511" r:id="rId15"/>
    <p:sldId id="512" r:id="rId16"/>
    <p:sldId id="513" r:id="rId17"/>
    <p:sldId id="514" r:id="rId18"/>
    <p:sldId id="515" r:id="rId19"/>
    <p:sldId id="516" r:id="rId20"/>
    <p:sldId id="517" r:id="rId21"/>
    <p:sldId id="474" r:id="rId22"/>
    <p:sldId id="457" r:id="rId23"/>
    <p:sldId id="472" r:id="rId24"/>
    <p:sldId id="498" r:id="rId25"/>
    <p:sldId id="499" r:id="rId26"/>
    <p:sldId id="470" r:id="rId27"/>
    <p:sldId id="362" r:id="rId28"/>
    <p:sldId id="451" r:id="rId2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73">
          <p15:clr>
            <a:srgbClr val="A4A3A4"/>
          </p15:clr>
        </p15:guide>
        <p15:guide id="2" pos="3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mer, Marilyn" initials="K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7152" autoAdjust="0"/>
  </p:normalViewPr>
  <p:slideViewPr>
    <p:cSldViewPr snapToGrid="0" snapToObjects="1" showGuides="1">
      <p:cViewPr>
        <p:scale>
          <a:sx n="82" d="100"/>
          <a:sy n="82" d="100"/>
        </p:scale>
        <p:origin x="-300" y="-48"/>
      </p:cViewPr>
      <p:guideLst>
        <p:guide orient="horz" pos="973"/>
        <p:guide pos="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334750-2352-4B2E-BA89-7D4D92F6063F}" type="datetimeFigureOut">
              <a:rPr lang="en-US" altLang="en-US"/>
              <a:pPr/>
              <a:t>1/10/2017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923F82-0C55-4A82-ADB7-C020DF7AE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603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FC4FF3-F2B4-4986-85D7-E6C0D0EDDD3C}" type="datetimeFigureOut">
              <a:rPr lang="en-US" altLang="en-US"/>
              <a:pPr/>
              <a:t>1/10/2017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1" rIns="93161" bIns="4658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1" tIns="46581" rIns="93161" bIns="4658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3E6E6-89C7-4DE2-8571-13BA2D204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7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charset="-128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6932" indent="-291127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4511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30315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6119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61924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27728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93532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59338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F4311CE4-E988-47FC-95D4-86132A681C2E}" type="slidenum">
              <a:rPr lang="en-US" altLang="en-US" sz="120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54369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98BA05-0353-4B14-8CA0-011929CAB2E4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056F31-54BE-43C3-98C0-9375C8A524D6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221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993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CA50A-4583-453D-B781-415949AD5A4C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251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3F84D0-1CB7-4CA0-9B79-CB5FCD487120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756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751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751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452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751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751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751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585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381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449" indent="-2895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100" indent="-2313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8987" indent="-2313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4873" indent="-2313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0760" indent="-231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6647" indent="-231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2534" indent="-231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8421" indent="-231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EB6D7E-908F-40CE-800C-5C249A686E6D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320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27E585-00B2-4BB9-A31A-005B1A238703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B928CD-4B2F-443D-93C2-7C4B8FDE26FC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98BA05-0353-4B14-8CA0-011929CAB2E4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98BA05-0353-4B14-8CA0-011929CAB2E4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98BA05-0353-4B14-8CA0-011929CAB2E4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8039100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D77F8D-BCE2-4DEF-A10E-9452B17B9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76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28697" y="1646114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 algn="l">
              <a:defRPr/>
            </a:pPr>
            <a:r>
              <a:rPr lang="en-US"/>
              <a:t>Title  |  Name, Position Title  |  Date   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6BEC1-6C80-4843-84D8-EF9FABDC7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03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final-01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/>
          <a:stretch>
            <a:fillRect/>
          </a:stretch>
        </p:blipFill>
        <p:spPr bwMode="auto">
          <a:xfrm>
            <a:off x="-96838" y="-2619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53173" y="928285"/>
            <a:ext cx="7772400" cy="516948"/>
          </a:xfrm>
        </p:spPr>
        <p:txBody>
          <a:bodyPr>
            <a:normAutofit/>
          </a:bodyPr>
          <a:lstStyle>
            <a:lvl1pPr algn="r">
              <a:defRPr sz="3800" b="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24773" y="1505281"/>
            <a:ext cx="6400800" cy="443587"/>
          </a:xfrm>
        </p:spPr>
        <p:txBody>
          <a:bodyPr>
            <a:normAutofit/>
          </a:bodyPr>
          <a:lstStyle>
            <a:lvl1pPr marL="0" indent="0" algn="r">
              <a:buNone/>
              <a:defRPr sz="2400" cap="all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2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263" y="1074078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49263" y="1983716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2pPr marL="457200" indent="-457200">
              <a:buFont typeface="Wingdings" charset="2"/>
              <a:buChar char="§"/>
              <a:defRPr sz="2400"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4013" y="6465888"/>
            <a:ext cx="2225675" cy="365125"/>
          </a:xfrm>
        </p:spPr>
        <p:txBody>
          <a:bodyPr/>
          <a:lstStyle>
            <a:lvl1pPr algn="ctr"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6A4B19A9-79AC-44A8-B774-53CFB0574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50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Graphic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1065197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4628697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6075" y="6465888"/>
            <a:ext cx="2225675" cy="365125"/>
          </a:xfrm>
        </p:spPr>
        <p:txBody>
          <a:bodyPr/>
          <a:lstStyle>
            <a:lvl1pPr algn="ctr">
              <a:defRPr dirty="0" smtClean="0">
                <a:solidFill>
                  <a:srgbClr val="7F7F7F"/>
                </a:solidFill>
              </a:defRPr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453C5610-CA60-43AB-B212-AA21431CD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49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70991"/>
            <a:ext cx="7772400" cy="10179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0417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415" y="1895499"/>
            <a:ext cx="7761815" cy="41188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00417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73088" y="1692669"/>
            <a:ext cx="7654925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979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E1F12-DA55-4829-9B73-16B585796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C404B-5055-4758-B2AF-AE5D50F061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9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49AAB-0DF0-468B-A451-D5BC661F1F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A0763-BAB8-4508-8171-8857D94860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4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ottomborderfinal-04.t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/>
          <a:stretch>
            <a:fillRect/>
          </a:stretch>
        </p:blipFill>
        <p:spPr bwMode="auto">
          <a:xfrm>
            <a:off x="-69850" y="6045200"/>
            <a:ext cx="922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19113" y="736600"/>
            <a:ext cx="8039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Click to Edit Master Title Slide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3700" y="6465888"/>
            <a:ext cx="22256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Title  |  Name, Position Title  |  Date     </a:t>
            </a:r>
          </a:p>
          <a:p>
            <a:pPr algn="ctr">
              <a:defRPr/>
            </a:pP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9113" y="1646238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 smtClean="0"/>
              <a:t>Click to add text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03950" y="64658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9A4E1B-3F2C-44F4-9ABA-DF446E6631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ctr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shley.storms@state.ma.u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ianna.welch@oliverwyman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ashley.storms@state.ma.u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 descr="coverfinal-0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/>
          <a:stretch>
            <a:fillRect/>
          </a:stretch>
        </p:blipFill>
        <p:spPr bwMode="auto">
          <a:xfrm>
            <a:off x="-392113" y="-2746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403349"/>
            <a:ext cx="7772400" cy="1038225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tx1"/>
                </a:solidFill>
                <a:latin typeface="Times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Massachusetts All-Payer Claims Database:</a:t>
            </a:r>
            <a:br>
              <a:rPr lang="en-US" sz="4000" dirty="0" smtClean="0">
                <a:solidFill>
                  <a:schemeClr val="bg1"/>
                </a:solidFill>
                <a:latin typeface="+mn-lt"/>
              </a:rPr>
            </a:b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Technical Assistance Group (TAG)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57400" y="2039938"/>
            <a:ext cx="6400800" cy="4016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2200" cap="all" dirty="0">
              <a:solidFill>
                <a:schemeClr val="bg1">
                  <a:lumMod val="65000"/>
                </a:schemeClr>
              </a:solidFill>
              <a:cs typeface="Aria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057400" y="3660775"/>
            <a:ext cx="6400800" cy="401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Times New Roman"/>
              </a:rPr>
              <a:t> January 10, 2017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Times New Roman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057400" y="3386138"/>
            <a:ext cx="6400800" cy="401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i="1" dirty="0">
              <a:solidFill>
                <a:schemeClr val="bg1">
                  <a:lumMod val="65000"/>
                </a:schemeClr>
              </a:solidFill>
              <a:latin typeface="Arial"/>
              <a:cs typeface="Times New Roman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3112"/>
          </a:xfrm>
        </p:spPr>
        <p:txBody>
          <a:bodyPr/>
          <a:lstStyle/>
          <a:p>
            <a:pPr algn="l"/>
            <a:r>
              <a:rPr lang="en-US" altLang="en-US" sz="3000" b="1" dirty="0" smtClean="0">
                <a:solidFill>
                  <a:prstClr val="black"/>
                </a:solidFill>
                <a:cs typeface="Arial" charset="0"/>
              </a:rPr>
              <a:t>Proposed Content Changes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Split former “Individual” market sector to </a:t>
            </a:r>
            <a:r>
              <a:rPr lang="en-US" sz="2000" b="1" dirty="0"/>
              <a:t>report </a:t>
            </a:r>
            <a:r>
              <a:rPr lang="en-US" sz="2000" b="1" dirty="0" smtClean="0"/>
              <a:t>membership and financials for members receiving APTC </a:t>
            </a:r>
            <a:r>
              <a:rPr lang="en-US" sz="2000" b="1" dirty="0"/>
              <a:t>and </a:t>
            </a:r>
            <a:r>
              <a:rPr lang="en-US" sz="2000" b="1" dirty="0" smtClean="0"/>
              <a:t>Cost-Sharing </a:t>
            </a:r>
            <a:r>
              <a:rPr lang="en-US" sz="2000" b="1" dirty="0"/>
              <a:t>R</a:t>
            </a:r>
            <a:r>
              <a:rPr lang="en-US" sz="2000" b="1" dirty="0" smtClean="0"/>
              <a:t>eduction subsidies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Direct Purchasers without subsidies [non-Student Health plans]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Direct </a:t>
            </a:r>
            <a:r>
              <a:rPr lang="en-US" sz="2000" dirty="0"/>
              <a:t>Purchasers with </a:t>
            </a:r>
            <a:r>
              <a:rPr lang="en-US" sz="2000" dirty="0" smtClean="0"/>
              <a:t>Advanced </a:t>
            </a:r>
            <a:r>
              <a:rPr lang="en-US" sz="2000" dirty="0"/>
              <a:t>Premium Tax </a:t>
            </a:r>
            <a:r>
              <a:rPr lang="en-US" sz="2000" dirty="0" smtClean="0"/>
              <a:t>Credit </a:t>
            </a:r>
            <a:r>
              <a:rPr lang="en-US" sz="2000" dirty="0"/>
              <a:t>(APTC) </a:t>
            </a:r>
            <a:r>
              <a:rPr lang="en-US" sz="2000" dirty="0" smtClean="0"/>
              <a:t>subsidy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Direct </a:t>
            </a:r>
            <a:r>
              <a:rPr lang="en-US" sz="2000" dirty="0"/>
              <a:t>Purchasers </a:t>
            </a:r>
            <a:r>
              <a:rPr lang="en-US" sz="2000" dirty="0" smtClean="0"/>
              <a:t>with </a:t>
            </a:r>
            <a:r>
              <a:rPr lang="en-US" sz="2000" dirty="0"/>
              <a:t>APTC + </a:t>
            </a:r>
            <a:r>
              <a:rPr lang="en-US" sz="2000" dirty="0" smtClean="0"/>
              <a:t>Cost-Sharing Reduction (CSR) </a:t>
            </a:r>
            <a:r>
              <a:rPr lang="en-US" sz="2000" dirty="0"/>
              <a:t>s</a:t>
            </a:r>
            <a:r>
              <a:rPr lang="en-US" sz="2000" dirty="0" smtClean="0"/>
              <a:t>ubsidies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42582" y="4190684"/>
            <a:ext cx="8488998" cy="546942"/>
            <a:chOff x="342582" y="2118044"/>
            <a:chExt cx="8488998" cy="54694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582" y="2118044"/>
              <a:ext cx="8488998" cy="546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137138" y="2274277"/>
              <a:ext cx="2262554" cy="39070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43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altLang="en-US" sz="3000" b="1" dirty="0" smtClean="0">
                <a:solidFill>
                  <a:prstClr val="black"/>
                </a:solidFill>
                <a:cs typeface="Arial" charset="0"/>
              </a:rPr>
              <a:t>Proposed Content Changes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Report </a:t>
            </a:r>
            <a:r>
              <a:rPr lang="en-US" sz="2000" b="1" dirty="0"/>
              <a:t>as distinct market </a:t>
            </a:r>
            <a:r>
              <a:rPr lang="en-US" sz="2000" b="1" dirty="0" smtClean="0"/>
              <a:t>sectors, as </a:t>
            </a:r>
            <a:r>
              <a:rPr lang="en-US" sz="2000" b="1" dirty="0"/>
              <a:t>with Group Insurance </a:t>
            </a:r>
            <a:r>
              <a:rPr lang="en-US" sz="2000" b="1" dirty="0" smtClean="0"/>
              <a:t>Commission: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S</a:t>
            </a:r>
            <a:r>
              <a:rPr lang="en-US" sz="2000" dirty="0" smtClean="0"/>
              <a:t>tudent Health Plans [reported under “Direct Purchasers”]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Federal Employees </a:t>
            </a:r>
            <a:r>
              <a:rPr lang="en-US" sz="2000" dirty="0"/>
              <a:t>Health </a:t>
            </a:r>
            <a:r>
              <a:rPr lang="en-US" sz="2000" dirty="0" smtClean="0"/>
              <a:t>Benefits Program (FEHBP) [reported under “Government Employee Plans”]</a:t>
            </a:r>
            <a:endParaRPr lang="en-US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" y="4168882"/>
            <a:ext cx="8488998" cy="54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16104" y="4319025"/>
            <a:ext cx="797756" cy="390709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50236" y="4319024"/>
            <a:ext cx="797756" cy="390709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95350"/>
          </a:xfrm>
        </p:spPr>
        <p:txBody>
          <a:bodyPr anchor="b"/>
          <a:lstStyle/>
          <a:p>
            <a:pPr algn="l"/>
            <a:r>
              <a:rPr lang="en-US" altLang="en-US" sz="3000" b="1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en-US" altLang="en-US" sz="3000" b="1" dirty="0" smtClean="0">
                <a:solidFill>
                  <a:prstClr val="black"/>
                </a:solidFill>
                <a:cs typeface="Arial" charset="0"/>
              </a:rPr>
            </a:br>
            <a:r>
              <a:rPr lang="en-US" altLang="en-US" sz="3000" b="1" dirty="0" smtClean="0">
                <a:solidFill>
                  <a:prstClr val="black"/>
                </a:solidFill>
                <a:cs typeface="Arial" charset="0"/>
              </a:rPr>
              <a:t>Proposed Content Changes</a:t>
            </a:r>
            <a:r>
              <a:rPr lang="en-US" altLang="en-US" sz="3000" b="1" dirty="0">
                <a:solidFill>
                  <a:prstClr val="black"/>
                </a:solidFill>
                <a:cs typeface="Arial" charset="0"/>
              </a:rPr>
              <a:t/>
            </a:r>
            <a:br>
              <a:rPr lang="en-US" altLang="en-US" sz="3000" b="1" dirty="0">
                <a:solidFill>
                  <a:prstClr val="black"/>
                </a:solidFill>
                <a:cs typeface="Arial" charset="0"/>
              </a:rPr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Add Point-of-Service (POS) Plans as product type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POS </a:t>
            </a:r>
            <a:r>
              <a:rPr lang="en-US" sz="2000" dirty="0"/>
              <a:t>p</a:t>
            </a:r>
            <a:r>
              <a:rPr lang="en-US" sz="2000" dirty="0" smtClean="0"/>
              <a:t>lans require </a:t>
            </a:r>
            <a:r>
              <a:rPr lang="en-US" sz="2000" dirty="0"/>
              <a:t>members to coordinate care through a primary care provider and use in-network providers for the lowest cost-sharing. As with a PPO plan, out-of-network providers are covered, though at a higher cost to members. </a:t>
            </a:r>
            <a:endParaRPr lang="en-US" sz="2000" dirty="0" smtClean="0"/>
          </a:p>
          <a:p>
            <a:pPr marL="0" indent="0"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5788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600200"/>
            <a:ext cx="82296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Drafts of the 2017 Annual Premiums Data Request Data Submission Manual and Data Submission Workbook will be distributed to payers within the next week.</a:t>
            </a:r>
            <a:endParaRPr lang="en-US" sz="2000" dirty="0">
              <a:solidFill>
                <a:prstClr val="white">
                  <a:lumMod val="85000"/>
                </a:prstClr>
              </a:solidFill>
              <a:latin typeface="Calibri"/>
              <a:ea typeface="+mn-ea"/>
              <a:cs typeface="Arial" charset="0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Please submit any questions or comments to Ashley Storms at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  <a:hlinkClick r:id="rId3"/>
              </a:rPr>
              <a:t>ashley.storms@state.ma.us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 by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January 31</a:t>
            </a:r>
            <a:r>
              <a:rPr lang="en-US" sz="2000" b="1" baseline="30000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st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.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457200" y="381000"/>
            <a:ext cx="8229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prstClr val="black"/>
                </a:solidFill>
                <a:ea typeface="+mn-ea"/>
                <a:cs typeface="Arial" charset="0"/>
              </a:rPr>
              <a:t>Payer Comment Period</a:t>
            </a:r>
          </a:p>
        </p:txBody>
      </p:sp>
    </p:spTree>
    <p:extLst>
      <p:ext uri="{BB962C8B-B14F-4D97-AF65-F5344CB8AC3E}">
        <p14:creationId xmlns:p14="http://schemas.microsoft.com/office/powerpoint/2010/main" val="1546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457200" y="381000"/>
            <a:ext cx="777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prstClr val="black"/>
                </a:solidFill>
                <a:ea typeface="+mn-ea"/>
                <a:cs typeface="Arial" charset="0"/>
              </a:rPr>
              <a:t>2017 Annual Premiums Request Timeline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055435"/>
              </p:ext>
            </p:extLst>
          </p:nvPr>
        </p:nvGraphicFramePr>
        <p:xfrm>
          <a:off x="57150" y="1271942"/>
          <a:ext cx="9039225" cy="42176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150"/>
                <a:gridCol w="1371600"/>
                <a:gridCol w="1257300"/>
                <a:gridCol w="1314450"/>
                <a:gridCol w="1343025"/>
                <a:gridCol w="1295400"/>
                <a:gridCol w="1257300"/>
              </a:tblGrid>
              <a:tr h="39052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Jan. 2017</a:t>
                      </a:r>
                      <a:endParaRPr lang="en-US" sz="1800" b="1" dirty="0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Feb. 2017</a:t>
                      </a:r>
                      <a:endParaRPr lang="en-US" sz="1800" b="1" dirty="0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Mar. 2017</a:t>
                      </a:r>
                      <a:endParaRPr lang="en-US" sz="1800" b="1" dirty="0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Apr.</a:t>
                      </a:r>
                      <a:r>
                        <a:rPr lang="en-US" sz="1800" b="1" baseline="0" dirty="0" smtClean="0"/>
                        <a:t> 2017</a:t>
                      </a:r>
                      <a:endParaRPr lang="en-US" sz="1800" b="1" dirty="0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May 2017</a:t>
                      </a:r>
                      <a:endParaRPr lang="en-US" sz="1800" b="1" dirty="0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Jun. 2017</a:t>
                      </a:r>
                      <a:endParaRPr lang="en-US" sz="1800" b="1" dirty="0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Jul. 2017</a:t>
                      </a:r>
                      <a:endParaRPr lang="en-US" sz="1800" b="1" dirty="0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7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Draft request comment period</a:t>
                      </a:r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10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CHIA distributes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2017 Premiums Request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9432"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Submissions due</a:t>
                      </a:r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93790"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CHIA distributes 3R Addendum Request</a:t>
                      </a:r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3R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Addendum submissions due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7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endParaRPr lang="en-US" altLang="en-US" sz="4800" b="1" smtClean="0">
              <a:solidFill>
                <a:schemeClr val="tx2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US" altLang="en-US" sz="4800" b="1" smtClean="0">
                <a:solidFill>
                  <a:schemeClr val="tx2"/>
                </a:solidFill>
              </a:rPr>
              <a:t>Enrollment Trends</a:t>
            </a:r>
          </a:p>
        </p:txBody>
      </p:sp>
    </p:spTree>
    <p:extLst>
      <p:ext uri="{BB962C8B-B14F-4D97-AF65-F5344CB8AC3E}">
        <p14:creationId xmlns:p14="http://schemas.microsoft.com/office/powerpoint/2010/main" val="5767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000" b="1" dirty="0" smtClean="0">
                <a:latin typeface="+mn-lt"/>
              </a:rPr>
              <a:t>Enrollment Trends Update</a:t>
            </a:r>
            <a:endParaRPr lang="en-US" sz="3000" b="1" dirty="0">
              <a:latin typeface="+mn-lt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sz="2000" dirty="0" smtClean="0"/>
              <a:t>Thank you to all who reviewed MA APCD data for the upcoming Enrollment Trends report. Your support is critical for the reporting of accurate and timely enrollment data.</a:t>
            </a:r>
          </a:p>
          <a:p>
            <a:pPr marL="0" indent="0">
              <a:buFont typeface="Arial" charset="0"/>
              <a:buNone/>
            </a:pPr>
            <a:endParaRPr lang="en-US" altLang="en-US" sz="2000" dirty="0"/>
          </a:p>
          <a:p>
            <a:pPr marL="0" indent="0">
              <a:buFont typeface="Arial" charset="0"/>
              <a:buNone/>
            </a:pPr>
            <a:r>
              <a:rPr lang="en-US" altLang="en-US" sz="2000" dirty="0" smtClean="0"/>
              <a:t>The next Enrollment Trends report will be released in </a:t>
            </a:r>
            <a:r>
              <a:rPr lang="en-US" altLang="en-US" sz="2000" b="1" dirty="0" smtClean="0"/>
              <a:t>February 2017.</a:t>
            </a:r>
            <a:endParaRPr lang="en-US" altLang="en-US" sz="2000" dirty="0" smtClean="0"/>
          </a:p>
          <a:p>
            <a:pPr marL="0" indent="0">
              <a:buFont typeface="Arial" charset="0"/>
              <a:buNone/>
            </a:pPr>
            <a:endParaRPr lang="en-US" altLang="en-US" sz="2000" dirty="0"/>
          </a:p>
          <a:p>
            <a:pPr marL="0" indent="0">
              <a:buFont typeface="Arial" charset="0"/>
              <a:buNone/>
            </a:pPr>
            <a:endParaRPr lang="en-US" altLang="en-US" sz="2000" dirty="0"/>
          </a:p>
          <a:p>
            <a:pPr marL="0" indent="0">
              <a:buFont typeface="Arial" charset="0"/>
              <a:buNone/>
            </a:pPr>
            <a:endParaRPr lang="en-US" altLang="en-US" sz="2000" dirty="0" smtClean="0"/>
          </a:p>
          <a:p>
            <a:pPr marL="0" indent="0">
              <a:buFont typeface="Arial" charset="0"/>
              <a:buNone/>
            </a:pPr>
            <a:endParaRPr lang="en-US" altLang="en-US" sz="2000" dirty="0" smtClean="0"/>
          </a:p>
          <a:p>
            <a:pPr marL="0" indent="0">
              <a:buFont typeface="Arial" charset="0"/>
              <a:buNone/>
            </a:pPr>
            <a:endParaRPr lang="en-US" altLang="en-US" sz="2000" dirty="0" smtClean="0"/>
          </a:p>
          <a:p>
            <a:pPr marL="0" indent="0">
              <a:buFont typeface="Arial" charset="0"/>
              <a:buNone/>
            </a:pPr>
            <a:endParaRPr lang="en-US" altLang="en-US" sz="2000" dirty="0" smtClean="0"/>
          </a:p>
          <a:p>
            <a:pPr marL="0" indent="0">
              <a:buFont typeface="Arial" charset="0"/>
              <a:buNone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305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457200" y="381000"/>
            <a:ext cx="777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prstClr val="black"/>
                </a:solidFill>
                <a:ea typeface="+mn-ea"/>
                <a:cs typeface="Arial" charset="0"/>
              </a:rPr>
              <a:t>Enrollment Trends Timeline</a:t>
            </a:r>
          </a:p>
        </p:txBody>
      </p:sp>
      <p:graphicFrame>
        <p:nvGraphicFramePr>
          <p:cNvPr id="4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986623"/>
              </p:ext>
            </p:extLst>
          </p:nvPr>
        </p:nvGraphicFramePr>
        <p:xfrm>
          <a:off x="457200" y="1371600"/>
          <a:ext cx="8039100" cy="3815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7820">
                  <a:extLst>
                    <a:ext uri="{9D8B030D-6E8A-4147-A177-3AD203B41FA5}"/>
                  </a:extLst>
                </a:gridCol>
                <a:gridCol w="1607820">
                  <a:extLst>
                    <a:ext uri="{9D8B030D-6E8A-4147-A177-3AD203B41FA5}"/>
                  </a:extLst>
                </a:gridCol>
                <a:gridCol w="1607820">
                  <a:extLst>
                    <a:ext uri="{9D8B030D-6E8A-4147-A177-3AD203B41FA5}"/>
                  </a:extLst>
                </a:gridCol>
                <a:gridCol w="1607820">
                  <a:extLst>
                    <a:ext uri="{9D8B030D-6E8A-4147-A177-3AD203B41FA5}"/>
                  </a:extLst>
                </a:gridCol>
                <a:gridCol w="1607820"/>
              </a:tblGrid>
              <a:tr h="3963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Oct.</a:t>
                      </a:r>
                      <a:r>
                        <a:rPr lang="en-US" sz="1800" b="1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2016</a:t>
                      </a:r>
                      <a:endParaRPr lang="en-US" sz="18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Nov. 2016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Dec. 2016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Jan. 2017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Feb. 2017</a:t>
                      </a:r>
                      <a:endParaRPr lang="en-US" sz="18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/>
                </a:extLst>
              </a:tr>
              <a:tr h="36583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Data collection, profiling,</a:t>
                      </a:r>
                      <a:r>
                        <a:rPr lang="en-US" sz="14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and analysis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/>
                </a:extLst>
              </a:tr>
              <a:tr h="91455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Sept.</a:t>
                      </a:r>
                      <a:r>
                        <a:rPr lang="en-US" sz="1400" b="1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2016 Member Eligibility file submission</a:t>
                      </a:r>
                      <a:endParaRPr lang="en-US" sz="14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/>
                </a:extLst>
              </a:tr>
              <a:tr h="914555"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Supplemental reports due </a:t>
                      </a:r>
                      <a:r>
                        <a:rPr lang="en-US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(identified</a:t>
                      </a:r>
                      <a:r>
                        <a:rPr lang="en-US" sz="14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payers)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/>
                </a:extLst>
              </a:tr>
              <a:tr h="70264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Payer</a:t>
                      </a:r>
                      <a:r>
                        <a:rPr lang="en-US" sz="14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 review APCD enrollment counts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/>
                </a:extLst>
              </a:tr>
              <a:tr h="46275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Reporting</a:t>
                      </a:r>
                      <a:endParaRPr lang="en-US" sz="14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7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endParaRPr lang="en-US" altLang="en-US" sz="4800" b="1" smtClean="0">
              <a:solidFill>
                <a:schemeClr val="tx2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US" altLang="en-US" sz="4800" b="1" smtClean="0">
                <a:solidFill>
                  <a:schemeClr val="tx2"/>
                </a:solidFill>
              </a:rPr>
              <a:t>Medical Expenditure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n-US" altLang="en-US" sz="4800" b="1" smtClean="0">
                <a:solidFill>
                  <a:schemeClr val="tx2"/>
                </a:solidFill>
              </a:rPr>
              <a:t>Trends</a:t>
            </a:r>
          </a:p>
        </p:txBody>
      </p:sp>
    </p:spTree>
    <p:extLst>
      <p:ext uri="{BB962C8B-B14F-4D97-AF65-F5344CB8AC3E}">
        <p14:creationId xmlns:p14="http://schemas.microsoft.com/office/powerpoint/2010/main" val="9866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000" b="1" dirty="0" smtClean="0"/>
              <a:t>Medical Expenditure Trends Update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CHIA is beginning to compare payer-submitted Financial Control Totals to MA APCD membership and financial data for state fiscal year 2015.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We will be in touch with next steps over the coming months.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919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415" y="1759352"/>
            <a:ext cx="7761815" cy="4254951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Annual Premiums Data Request, Enrollment Trends and Medical Expenditure Trends Updates</a:t>
            </a:r>
          </a:p>
          <a:p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APCD </a:t>
            </a:r>
            <a:r>
              <a:rPr lang="en-US" sz="2000" dirty="0" smtClean="0">
                <a:solidFill>
                  <a:schemeClr val="tx2"/>
                </a:solidFill>
              </a:rPr>
              <a:t>Version 6.0 Submission Guides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2"/>
                </a:solidFill>
              </a:rPr>
              <a:t>FileSecure</a:t>
            </a:r>
            <a:r>
              <a:rPr lang="en-US" sz="2000" dirty="0" smtClean="0">
                <a:solidFill>
                  <a:schemeClr val="tx2"/>
                </a:solidFill>
              </a:rPr>
              <a:t> (SENDS+ Replacement)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Housekeeping Items</a:t>
            </a:r>
          </a:p>
          <a:p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Wrap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457200" y="381000"/>
            <a:ext cx="777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prstClr val="black"/>
                </a:solidFill>
                <a:ea typeface="+mn-ea"/>
                <a:cs typeface="Arial" charset="0"/>
              </a:rPr>
              <a:t>Contact Information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457199" y="1695450"/>
            <a:ext cx="81057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ea typeface="+mn-ea"/>
                <a:cs typeface="Arial" charset="0"/>
              </a:rPr>
              <a:t>For Annual Premiums technical questions and data submission: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prstClr val="black"/>
                </a:solidFill>
                <a:ea typeface="+mn-ea"/>
                <a:cs typeface="Arial" charset="0"/>
              </a:rPr>
              <a:t>Contact Dianna Welch </a:t>
            </a:r>
            <a:r>
              <a:rPr lang="en-US" altLang="en-US" sz="2000" dirty="0">
                <a:solidFill>
                  <a:prstClr val="black"/>
                </a:solidFill>
                <a:ea typeface="+mn-ea"/>
                <a:cs typeface="Arial" charset="0"/>
              </a:rPr>
              <a:t>at </a:t>
            </a:r>
            <a:r>
              <a:rPr lang="en-US" altLang="en-US" sz="2000" dirty="0" smtClean="0">
                <a:solidFill>
                  <a:prstClr val="black"/>
                </a:solidFill>
                <a:ea typeface="+mn-ea"/>
                <a:cs typeface="Arial" charset="0"/>
                <a:hlinkClick r:id="rId3"/>
              </a:rPr>
              <a:t>dianna.welch@oliverwyman.com</a:t>
            </a:r>
            <a:endParaRPr lang="en-US" altLang="en-US" sz="2000" dirty="0" smtClean="0">
              <a:solidFill>
                <a:prstClr val="black"/>
              </a:solidFill>
              <a:ea typeface="+mn-ea"/>
              <a:cs typeface="Arial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prstClr val="black"/>
              </a:solidFill>
              <a:ea typeface="+mn-ea"/>
              <a:cs typeface="Arial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ea typeface="+mn-ea"/>
                <a:cs typeface="Arial" charset="0"/>
              </a:rPr>
              <a:t>For other questions about Annual Premiums, Enrollment Trends, or Medical Expenditure Trends: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prstClr val="black"/>
                </a:solidFill>
                <a:ea typeface="+mn-ea"/>
                <a:cs typeface="Arial" charset="0"/>
              </a:rPr>
              <a:t>Contact</a:t>
            </a:r>
            <a:r>
              <a:rPr lang="en-US" altLang="en-US" sz="2000" i="1" dirty="0" smtClean="0">
                <a:solidFill>
                  <a:prstClr val="black"/>
                </a:solidFill>
                <a:ea typeface="+mn-ea"/>
                <a:cs typeface="Arial" charset="0"/>
              </a:rPr>
              <a:t> </a:t>
            </a:r>
            <a:r>
              <a:rPr lang="en-US" altLang="en-US" sz="2000" dirty="0" smtClean="0">
                <a:solidFill>
                  <a:prstClr val="black"/>
                </a:solidFill>
                <a:ea typeface="+mn-ea"/>
                <a:cs typeface="Arial" charset="0"/>
              </a:rPr>
              <a:t>your </a:t>
            </a:r>
            <a:r>
              <a:rPr lang="en-US" altLang="en-US" sz="2000" u="sng" dirty="0" smtClean="0">
                <a:solidFill>
                  <a:prstClr val="black"/>
                </a:solidFill>
                <a:ea typeface="+mn-ea"/>
                <a:cs typeface="Arial" charset="0"/>
              </a:rPr>
              <a:t>CHIA liaison </a:t>
            </a:r>
            <a:r>
              <a:rPr lang="en-US" altLang="en-US" sz="2000" dirty="0" smtClean="0">
                <a:solidFill>
                  <a:prstClr val="black"/>
                </a:solidFill>
                <a:ea typeface="+mn-ea"/>
                <a:cs typeface="Arial" charset="0"/>
              </a:rPr>
              <a:t>and </a:t>
            </a:r>
            <a:r>
              <a:rPr lang="en-US" altLang="en-US" sz="2000" dirty="0">
                <a:solidFill>
                  <a:prstClr val="black"/>
                </a:solidFill>
                <a:cs typeface="Arial" charset="0"/>
              </a:rPr>
              <a:t>Ashley Storms at </a:t>
            </a:r>
            <a:r>
              <a:rPr lang="en-US" altLang="en-US" sz="2000" dirty="0" smtClean="0">
                <a:solidFill>
                  <a:prstClr val="black"/>
                </a:solidFill>
                <a:cs typeface="Arial" charset="0"/>
                <a:hlinkClick r:id="rId4"/>
              </a:rPr>
              <a:t>ashley.storms@state.ma.us</a:t>
            </a:r>
            <a:endParaRPr lang="en-US" altLang="en-US" sz="2000" b="1" dirty="0" smtClean="0">
              <a:solidFill>
                <a:prstClr val="black"/>
              </a:solidFill>
              <a:ea typeface="+mn-ea"/>
              <a:cs typeface="Arial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prstClr val="black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Intake </a:t>
            </a:r>
            <a:r>
              <a:rPr lang="en-US" dirty="0" smtClean="0"/>
              <a:t>APCD Version </a:t>
            </a:r>
            <a:r>
              <a:rPr lang="en-US" dirty="0"/>
              <a:t>6</a:t>
            </a:r>
            <a:r>
              <a:rPr lang="en-US" dirty="0" smtClean="0"/>
              <a:t>.0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245763"/>
              </p:ext>
            </p:extLst>
          </p:nvPr>
        </p:nvGraphicFramePr>
        <p:xfrm>
          <a:off x="726325" y="1892333"/>
          <a:ext cx="7506450" cy="392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9922"/>
                <a:gridCol w="2456528"/>
              </a:tblGrid>
              <a:tr h="2425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 APCD Intake Process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42135" algn="r"/>
                        </a:tabLst>
                      </a:pPr>
                      <a:r>
                        <a:rPr lang="en-US" sz="1100">
                          <a:effectLst/>
                        </a:rPr>
                        <a:t>Intake 6.0 Timeline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6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Proposals Shared/Discussed with Carriers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December 2016/January 2017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5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New sftp testing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January 2017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6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Draft Submission Guides published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January </a:t>
                      </a:r>
                      <a:r>
                        <a:rPr lang="en-US" sz="1100" dirty="0">
                          <a:effectLst/>
                        </a:rPr>
                        <a:t>2017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496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Guides Reviewed at Technical Advisory Group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January </a:t>
                      </a:r>
                      <a:r>
                        <a:rPr lang="en-US" sz="1100" dirty="0">
                          <a:effectLst/>
                        </a:rPr>
                        <a:t>2017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2425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Carrier Comment Period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January 2017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2425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New </a:t>
                      </a:r>
                      <a:r>
                        <a:rPr lang="en-US" sz="1100" dirty="0" err="1">
                          <a:effectLst/>
                        </a:rPr>
                        <a:t>sftp</a:t>
                      </a:r>
                      <a:r>
                        <a:rPr lang="en-US" sz="1100" dirty="0">
                          <a:effectLst/>
                        </a:rPr>
                        <a:t> PROD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February 2017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5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Administrative Bulletin and Guides Adopted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January/February 2017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5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08785" algn="ctr"/>
                        </a:tabLst>
                      </a:pPr>
                      <a:r>
                        <a:rPr lang="en-US" sz="1100">
                          <a:effectLst/>
                        </a:rPr>
                        <a:t>Development/Testing	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February/June 2017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6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Carrier Testing – new guides and new transmission process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July 2017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5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Removal of </a:t>
                      </a:r>
                      <a:r>
                        <a:rPr lang="en-US" sz="1100" dirty="0" smtClean="0">
                          <a:effectLst/>
                        </a:rPr>
                        <a:t>Patient Identifying Information </a:t>
                      </a:r>
                      <a:r>
                        <a:rPr lang="en-US" sz="1100" dirty="0">
                          <a:effectLst/>
                        </a:rPr>
                        <a:t>from CHIA internal data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July 2017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5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 APCD Intake Version 6  Production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August 2017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APCD Version 6.0 Submission Guides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CHIA is proposing changes that will affect:</a:t>
            </a:r>
          </a:p>
          <a:p>
            <a:r>
              <a:rPr lang="en-US" dirty="0"/>
              <a:t>•	What is submitted</a:t>
            </a:r>
          </a:p>
          <a:p>
            <a:r>
              <a:rPr lang="en-US" dirty="0"/>
              <a:t>•	How it is submitted</a:t>
            </a:r>
          </a:p>
          <a:p>
            <a:r>
              <a:rPr lang="en-US" dirty="0"/>
              <a:t>•	How it is protected</a:t>
            </a:r>
          </a:p>
          <a:p>
            <a:r>
              <a:rPr lang="en-US" dirty="0"/>
              <a:t>•	How historical data will be handled</a:t>
            </a:r>
          </a:p>
          <a:p>
            <a:r>
              <a:rPr lang="en-US" dirty="0"/>
              <a:t>•	How data linkage will be maintained</a:t>
            </a:r>
          </a:p>
          <a:p>
            <a:r>
              <a:rPr lang="en-US" dirty="0"/>
              <a:t>•	How continuity across years will be maintained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APCD Version 6.0 Intake Changes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/>
              <a:t>How it is submitted: SENDS+/INET Changes</a:t>
            </a:r>
            <a:endParaRPr lang="en-US" dirty="0"/>
          </a:p>
          <a:p>
            <a:r>
              <a:rPr lang="en-US" dirty="0"/>
              <a:t>CHIA will be using a new method of sending files which will replace SENDS+/INET. The new method will include a new web portal and be a standard SFTP client for data submitters. </a:t>
            </a:r>
          </a:p>
          <a:p>
            <a:r>
              <a:rPr lang="en-US" dirty="0"/>
              <a:t> The MA APCD files will be encrypted using AES-256 encryption. </a:t>
            </a:r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34" y="3950866"/>
            <a:ext cx="7280476" cy="174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23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APCD Version 6.0 Intake Changes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/>
              <a:t>How it is protected: Hashing Member Eligibility Data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FileSecure</a:t>
            </a:r>
            <a:r>
              <a:rPr lang="en-US" dirty="0" smtClean="0"/>
              <a:t> - mask </a:t>
            </a:r>
            <a:r>
              <a:rPr lang="en-US" dirty="0"/>
              <a:t>member eligibility patient identifying </a:t>
            </a:r>
            <a:r>
              <a:rPr lang="en-US" dirty="0" smtClean="0"/>
              <a:t>information before transmission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NIST </a:t>
            </a:r>
            <a:r>
              <a:rPr lang="en-US" dirty="0"/>
              <a:t>certified SHA-3 hashing algorithm with a CHIA defined 128-bit </a:t>
            </a:r>
            <a:r>
              <a:rPr lang="en-US" dirty="0" smtClean="0"/>
              <a:t>SALT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Unique </a:t>
            </a:r>
            <a:r>
              <a:rPr lang="en-US" dirty="0"/>
              <a:t>encryption keys built inside the executable to encrypt the file before </a:t>
            </a:r>
            <a:r>
              <a:rPr lang="en-US" dirty="0" smtClean="0"/>
              <a:t>transmission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Download </a:t>
            </a:r>
            <a:r>
              <a:rPr lang="en-US" dirty="0"/>
              <a:t>from the web portal and will reside within the carrier’s local PC or </a:t>
            </a:r>
            <a:r>
              <a:rPr lang="en-US" dirty="0" smtClean="0"/>
              <a:t>network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Fields </a:t>
            </a:r>
            <a:r>
              <a:rPr lang="en-US" dirty="0"/>
              <a:t>to be hashed include SSNs, DOB, member and subscriber </a:t>
            </a:r>
            <a:r>
              <a:rPr lang="en-US" dirty="0" smtClean="0"/>
              <a:t>names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</a:t>
            </a:r>
            <a:r>
              <a:rPr lang="en-US" sz="3100" dirty="0" smtClean="0"/>
              <a:t>Upcoming File Submission Deadlines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Files (through December 2016) for the next Risk Adjustment simulation must be in and passed intake edits by 1/31/2017.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Files (through March 2017) for the Risk Adjustment final settlement must be in and passed intake edits by 4/30/2017.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V6 submission guides go into effect in August for July 2017 data and any resubmissions back to October 2013.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DOI Reporting from MA APCD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2016Q2 membership report: discussion with select carriers ongoing to address feedback/questions/issues.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2016Q3 membership </a:t>
            </a:r>
            <a:r>
              <a:rPr lang="en-US" dirty="0"/>
              <a:t>reports sent to </a:t>
            </a:r>
            <a:r>
              <a:rPr lang="en-US" dirty="0" smtClean="0"/>
              <a:t>carriers </a:t>
            </a:r>
            <a:r>
              <a:rPr lang="en-US" dirty="0"/>
              <a:t>in </a:t>
            </a:r>
            <a:r>
              <a:rPr lang="en-US" dirty="0" smtClean="0"/>
              <a:t>November and responses were due 1/6/17.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Parallel submission period until both DOI and </a:t>
            </a:r>
            <a:r>
              <a:rPr lang="en-US" dirty="0" smtClean="0"/>
              <a:t>carrier agree </a:t>
            </a:r>
            <a:r>
              <a:rPr lang="en-US" dirty="0"/>
              <a:t>to move to MA APCD-only membership reporting.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8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Meetings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February 14, 2017 </a:t>
            </a:r>
            <a:r>
              <a:rPr lang="en-US" sz="4000" dirty="0"/>
              <a:t>@ 2:00 pm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March 14, 2017 @ 2:00 pm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376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0" algn="ctr"/>
            <a:r>
              <a:rPr lang="en-US" sz="4800" dirty="0" smtClean="0"/>
              <a:t>Questions?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overfinal-0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538" y="-2746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" y="1403350"/>
            <a:ext cx="8382000" cy="1038225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tx1"/>
                </a:solidFill>
                <a:latin typeface="Times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dirty="0" smtClean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CHIA Reporting Updates:</a:t>
            </a:r>
            <a:endParaRPr lang="en-US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en-US" b="0" dirty="0" smtClean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Annual Premiums Data Request, </a:t>
            </a:r>
          </a:p>
          <a:p>
            <a:pPr algn="r">
              <a:defRPr/>
            </a:pPr>
            <a:r>
              <a:rPr lang="en-US" b="0" dirty="0" smtClean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Enrollment Trends, and Medical Expenditure Trends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57400" y="2039938"/>
            <a:ext cx="6400800" cy="4016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2200" cap="all" dirty="0">
              <a:solidFill>
                <a:prstClr val="white">
                  <a:lumMod val="65000"/>
                </a:prstClr>
              </a:solidFill>
              <a:cs typeface="Aria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14550" y="4227513"/>
            <a:ext cx="6400800" cy="401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cs typeface="Times New Roman"/>
              </a:rPr>
              <a:t>January 10, 2017</a:t>
            </a:r>
            <a:endParaRPr lang="en-US" sz="1600" dirty="0">
              <a:solidFill>
                <a:prstClr val="white">
                  <a:lumMod val="65000"/>
                </a:prstClr>
              </a:solidFill>
              <a:cs typeface="Times New Roman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057400" y="3386138"/>
            <a:ext cx="6400800" cy="401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i="1" dirty="0">
              <a:solidFill>
                <a:prstClr val="white">
                  <a:lumMod val="65000"/>
                </a:prstClr>
              </a:solidFill>
              <a:latin typeface="Arial"/>
              <a:cs typeface="Times New Roman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095500" y="2895600"/>
            <a:ext cx="6400800" cy="11795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cs typeface="Times New Roman"/>
              </a:rPr>
              <a:t>Ashley Storms  |  </a:t>
            </a:r>
            <a:r>
              <a:rPr lang="en-US" sz="1600" i="1" dirty="0" smtClean="0">
                <a:solidFill>
                  <a:prstClr val="white">
                    <a:lumMod val="65000"/>
                  </a:prstClr>
                </a:solidFill>
                <a:cs typeface="Times New Roman"/>
              </a:rPr>
              <a:t>Analytic </a:t>
            </a:r>
            <a:r>
              <a:rPr lang="en-US" sz="1600" i="1" dirty="0">
                <a:solidFill>
                  <a:prstClr val="white">
                    <a:lumMod val="65000"/>
                  </a:prstClr>
                </a:solidFill>
                <a:cs typeface="Times New Roman"/>
              </a:rPr>
              <a:t>Reporting </a:t>
            </a:r>
            <a:r>
              <a:rPr lang="en-US" sz="1600" i="1" dirty="0" smtClean="0">
                <a:solidFill>
                  <a:prstClr val="white">
                    <a:lumMod val="65000"/>
                  </a:prstClr>
                </a:solidFill>
                <a:cs typeface="Times New Roman"/>
              </a:rPr>
              <a:t>Manager</a:t>
            </a:r>
          </a:p>
          <a:p>
            <a:pPr algn="r">
              <a:defRPr/>
            </a:pP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cs typeface="Times New Roman"/>
              </a:rPr>
              <a:t>Dianna Welch |  </a:t>
            </a:r>
            <a:r>
              <a:rPr lang="en-US" sz="1600" i="1" dirty="0" smtClean="0">
                <a:solidFill>
                  <a:prstClr val="white">
                    <a:lumMod val="65000"/>
                  </a:prstClr>
                </a:solidFill>
                <a:cs typeface="Times New Roman"/>
              </a:rPr>
              <a:t>Principal at Oliver Wyman</a:t>
            </a:r>
            <a:endParaRPr lang="en-US" sz="1600" i="1" dirty="0">
              <a:solidFill>
                <a:prstClr val="white">
                  <a:lumMod val="65000"/>
                </a:prstClr>
              </a:solidFill>
              <a:cs typeface="Times New Roman"/>
            </a:endParaRPr>
          </a:p>
          <a:p>
            <a:pPr algn="r">
              <a:defRPr/>
            </a:pPr>
            <a:endParaRPr lang="en-US" sz="1600" i="1" dirty="0" smtClean="0">
              <a:solidFill>
                <a:prstClr val="white">
                  <a:lumMod val="65000"/>
                </a:prstClr>
              </a:solidFill>
              <a:cs typeface="Times New Roman"/>
            </a:endParaRPr>
          </a:p>
          <a:p>
            <a:pPr algn="r">
              <a:defRPr/>
            </a:pPr>
            <a:endParaRPr lang="en-US" sz="1600" i="1" dirty="0">
              <a:solidFill>
                <a:prstClr val="white">
                  <a:lumMod val="65000"/>
                </a:prstClr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660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endParaRPr lang="en-US" altLang="en-US" sz="4800" b="1" dirty="0" smtClean="0">
              <a:solidFill>
                <a:schemeClr val="tx2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US" altLang="en-US" sz="4800" b="1" dirty="0" smtClean="0">
                <a:solidFill>
                  <a:schemeClr val="tx2"/>
                </a:solidFill>
              </a:rPr>
              <a:t>Annual Premiums Data Request</a:t>
            </a:r>
          </a:p>
        </p:txBody>
      </p:sp>
    </p:spTree>
    <p:extLst>
      <p:ext uri="{BB962C8B-B14F-4D97-AF65-F5344CB8AC3E}">
        <p14:creationId xmlns:p14="http://schemas.microsoft.com/office/powerpoint/2010/main" val="320510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28738"/>
            <a:ext cx="82296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Overview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Proposed Format Changes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Arial" charset="0"/>
              </a:rPr>
              <a:t>Proposed Content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Arial" charset="0"/>
              </a:rPr>
              <a:t>Changes</a:t>
            </a:r>
            <a:endParaRPr lang="en-US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Timeline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381000" y="625362"/>
            <a:ext cx="777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prstClr val="black"/>
                </a:solidFill>
                <a:ea typeface="+mn-ea"/>
                <a:cs typeface="Arial" charset="0"/>
              </a:rPr>
              <a:t>Annual Premiums Data Request</a:t>
            </a:r>
          </a:p>
        </p:txBody>
      </p:sp>
    </p:spTree>
    <p:extLst>
      <p:ext uri="{BB962C8B-B14F-4D97-AF65-F5344CB8AC3E}">
        <p14:creationId xmlns:p14="http://schemas.microsoft.com/office/powerpoint/2010/main" val="356730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600200"/>
            <a:ext cx="8229600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Purpose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To assess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contract-membership coverage and cost trends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in the Massachusetts commercial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market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Data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Aggregated member months, premiums, and claims data 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Breakouts by Funding Type, Market Sector, Product Type (HMO,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PPO, POS, Other),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and Benefit Design Type (HDHPs, Tiered Networks, Limited Networks)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Covers previous three years (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2014, 2015, 2016)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381000" y="662895"/>
            <a:ext cx="777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prstClr val="black"/>
                </a:solidFill>
                <a:ea typeface="+mn-ea"/>
                <a:cs typeface="Arial" charset="0"/>
              </a:rPr>
              <a:t>Data Request Overview</a:t>
            </a:r>
          </a:p>
        </p:txBody>
      </p:sp>
    </p:spTree>
    <p:extLst>
      <p:ext uri="{BB962C8B-B14F-4D97-AF65-F5344CB8AC3E}">
        <p14:creationId xmlns:p14="http://schemas.microsoft.com/office/powerpoint/2010/main" val="7445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457200" y="381000"/>
            <a:ext cx="8229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prstClr val="black"/>
                </a:solidFill>
                <a:ea typeface="+mn-ea"/>
                <a:cs typeface="Arial" charset="0"/>
              </a:rPr>
              <a:t>Old Submission Workbook Format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" b="7084"/>
          <a:stretch/>
        </p:blipFill>
        <p:spPr bwMode="auto">
          <a:xfrm>
            <a:off x="0" y="1035289"/>
            <a:ext cx="9144000" cy="483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6048373" y="3267075"/>
            <a:ext cx="2733675" cy="10668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048373" y="4918628"/>
            <a:ext cx="2733675" cy="10668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457200" y="381000"/>
            <a:ext cx="8229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prstClr val="black"/>
                </a:solidFill>
                <a:ea typeface="+mn-ea"/>
                <a:cs typeface="Arial" charset="0"/>
              </a:rPr>
              <a:t>Proposed Submission Workbook Format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9" r="18594" b="8195"/>
          <a:stretch/>
        </p:blipFill>
        <p:spPr bwMode="auto">
          <a:xfrm>
            <a:off x="523875" y="935038"/>
            <a:ext cx="8020150" cy="58483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>
            <a:off x="5676900" y="4392612"/>
            <a:ext cx="971550" cy="198120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25" y="1568083"/>
            <a:ext cx="82296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Calibri"/>
                <a:cs typeface="Arial" charset="0"/>
              </a:rPr>
              <a:t>Streamlined </a:t>
            </a:r>
            <a:r>
              <a:rPr lang="en-US" sz="2000" b="1" dirty="0">
                <a:latin typeface="Calibri"/>
                <a:cs typeface="Arial" charset="0"/>
              </a:rPr>
              <a:t>“flatter file” workbook submission </a:t>
            </a:r>
            <a:r>
              <a:rPr lang="en-US" sz="2000" b="1" dirty="0" smtClean="0">
                <a:latin typeface="Calibri"/>
                <a:cs typeface="Arial" charset="0"/>
              </a:rPr>
              <a:t>format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Calibri"/>
                <a:cs typeface="Arial" charset="0"/>
              </a:rPr>
              <a:t>Reduced opportunities for human error (copy/paste errors)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Calibri"/>
                <a:ea typeface="+mn-ea"/>
                <a:cs typeface="Arial" charset="0"/>
              </a:rPr>
              <a:t>Once implemented, will simplify data entry for submitters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Calibri"/>
                <a:ea typeface="+mn-ea"/>
                <a:cs typeface="Arial" charset="0"/>
              </a:rPr>
              <a:t>Data is more analytically ready, facilitating faster, more responsive analysis</a:t>
            </a:r>
            <a:endParaRPr lang="en-US" sz="2000" dirty="0">
              <a:solidFill>
                <a:prstClr val="white">
                  <a:lumMod val="85000"/>
                </a:prstClr>
              </a:solidFill>
              <a:latin typeface="Calibri"/>
              <a:ea typeface="+mn-ea"/>
              <a:cs typeface="Arial" charset="0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2000" b="1" dirty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457200" y="381000"/>
            <a:ext cx="8229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prstClr val="black"/>
                </a:solidFill>
                <a:ea typeface="+mn-ea"/>
                <a:cs typeface="Arial" charset="0"/>
              </a:rPr>
              <a:t>Proposed Format Changes</a:t>
            </a:r>
          </a:p>
        </p:txBody>
      </p:sp>
    </p:spTree>
    <p:extLst>
      <p:ext uri="{BB962C8B-B14F-4D97-AF65-F5344CB8AC3E}">
        <p14:creationId xmlns:p14="http://schemas.microsoft.com/office/powerpoint/2010/main" val="350875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FINALPowerPointTEMPLATE</Template>
  <TotalTime>11807</TotalTime>
  <Words>1005</Words>
  <Application>Microsoft Office PowerPoint</Application>
  <PresentationFormat>On-screen Show (4:3)</PresentationFormat>
  <Paragraphs>237</Paragraphs>
  <Slides>28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FINALPowerPointTEMPLATE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Proposed Content Changes</vt:lpstr>
      <vt:lpstr>Proposed Content Changes</vt:lpstr>
      <vt:lpstr> Proposed Content Changes </vt:lpstr>
      <vt:lpstr>PowerPoint Presentation</vt:lpstr>
      <vt:lpstr>PowerPoint Presentation</vt:lpstr>
      <vt:lpstr>PowerPoint Presentation</vt:lpstr>
      <vt:lpstr>Enrollment Trends Update</vt:lpstr>
      <vt:lpstr>PowerPoint Presentation</vt:lpstr>
      <vt:lpstr>PowerPoint Presentation</vt:lpstr>
      <vt:lpstr>Medical Expenditure Trends Update</vt:lpstr>
      <vt:lpstr>PowerPoint Presentation</vt:lpstr>
      <vt:lpstr>Intake APCD Version 6.0</vt:lpstr>
      <vt:lpstr>APCD Version 6.0 Submission Guides</vt:lpstr>
      <vt:lpstr>APCD Version 6.0 Intake Changes</vt:lpstr>
      <vt:lpstr>APCD Version 6.0 Intake Changes</vt:lpstr>
      <vt:lpstr> Upcoming File Submission Deadlines</vt:lpstr>
      <vt:lpstr>DOI Reporting from MA APCD</vt:lpstr>
      <vt:lpstr>Next Meetings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 HINES</dc:creator>
  <cp:lastModifiedBy>Vogel, Rick</cp:lastModifiedBy>
  <cp:revision>652</cp:revision>
  <cp:lastPrinted>2017-01-10T14:05:56Z</cp:lastPrinted>
  <dcterms:created xsi:type="dcterms:W3CDTF">2014-02-09T20:57:02Z</dcterms:created>
  <dcterms:modified xsi:type="dcterms:W3CDTF">2017-01-10T20:25:02Z</dcterms:modified>
</cp:coreProperties>
</file>