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14" r:id="rId3"/>
    <p:sldId id="509" r:id="rId4"/>
    <p:sldId id="520" r:id="rId5"/>
    <p:sldId id="528" r:id="rId6"/>
    <p:sldId id="521" r:id="rId7"/>
    <p:sldId id="522" r:id="rId8"/>
    <p:sldId id="523" r:id="rId9"/>
    <p:sldId id="524" r:id="rId10"/>
    <p:sldId id="525" r:id="rId11"/>
    <p:sldId id="526" r:id="rId12"/>
    <p:sldId id="527" r:id="rId13"/>
    <p:sldId id="499" r:id="rId14"/>
    <p:sldId id="362" r:id="rId15"/>
    <p:sldId id="451" r:id="rId16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1708" autoAdjust="0"/>
  </p:normalViewPr>
  <p:slideViewPr>
    <p:cSldViewPr snapToGrid="0" snapToObjects="1" showGuides="1">
      <p:cViewPr>
        <p:scale>
          <a:sx n="82" d="100"/>
          <a:sy n="82" d="100"/>
        </p:scale>
        <p:origin x="-296" y="-18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10/10/2017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10/10/2017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3F84D0-1CB7-4CA0-9B79-CB5FCD487120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670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EB6D7E-908F-40CE-800C-5C249A686E6D}" type="slidenum">
              <a:rPr lang="en-US" altLang="en-US">
                <a:solidFill>
                  <a:prstClr val="black"/>
                </a:solidFill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7320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221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724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268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dianna.welch@oliverwyman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5" Type="http://schemas.openxmlformats.org/officeDocument/2006/relationships/hyperlink" Target="mailto:lauren.almquist@state.ma.us" TargetMode="External"/><Relationship Id="rId4" Type="http://schemas.openxmlformats.org/officeDocument/2006/relationships/hyperlink" Target="mailto:ashley.storms@state.ma.us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HIA-DL-Data-Submitter-HelpDesk@MassMail.State.MA.U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October 10, 2017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72937" y="1295400"/>
            <a:ext cx="8366264" cy="5305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72937" y="1277587"/>
            <a:ext cx="80391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The next edition of Enrollment Trends, sourced from </a:t>
            </a:r>
            <a:r>
              <a:rPr lang="en-US" sz="2000" b="1" dirty="0" smtClean="0">
                <a:cs typeface="Helvetica" panose="020B0604020202020204" pitchFamily="34" charset="0"/>
              </a:rPr>
              <a:t>September 2017 </a:t>
            </a:r>
            <a:r>
              <a:rPr lang="en-US" sz="2000" dirty="0" smtClean="0">
                <a:cs typeface="Helvetica" panose="020B0604020202020204" pitchFamily="34" charset="0"/>
              </a:rPr>
              <a:t>MA APCD Member Eligibility data, is scheduled to be released in </a:t>
            </a:r>
            <a:r>
              <a:rPr lang="en-US" sz="2000" b="1" dirty="0" smtClean="0">
                <a:cs typeface="Helvetica" panose="020B0604020202020204" pitchFamily="34" charset="0"/>
              </a:rPr>
              <a:t>February 2018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Where populations cannot be sourced from the MA APCD, payers are asked to provide supplemental enrollment data by </a:t>
            </a:r>
            <a:r>
              <a:rPr lang="en-US" sz="2000" b="1" dirty="0" smtClean="0">
                <a:cs typeface="Helvetica" panose="020B0604020202020204" pitchFamily="34" charset="0"/>
              </a:rPr>
              <a:t>November 20</a:t>
            </a:r>
            <a:r>
              <a:rPr lang="en-US" sz="2000" b="1" baseline="30000" dirty="0" smtClean="0">
                <a:cs typeface="Helvetica" panose="020B0604020202020204" pitchFamily="34" charset="0"/>
              </a:rPr>
              <a:t>th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Payers will be sent MA APCD-sourced enrollment counts for review in </a:t>
            </a:r>
            <a:r>
              <a:rPr lang="en-US" sz="2000" b="1" dirty="0" smtClean="0">
                <a:cs typeface="Helvetica" panose="020B0604020202020204" pitchFamily="34" charset="0"/>
              </a:rPr>
              <a:t>early December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  <a:endParaRPr lang="en-US" sz="2000" dirty="0"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5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787145"/>
              </p:ext>
            </p:extLst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Feb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2017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50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4"/>
          <p:cNvSpPr txBox="1">
            <a:spLocks noChangeArrowheads="1"/>
          </p:cNvSpPr>
          <p:nvPr/>
        </p:nvSpPr>
        <p:spPr bwMode="auto">
          <a:xfrm>
            <a:off x="457199" y="561975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Contact Information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57199" y="1695449"/>
            <a:ext cx="844867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prstClr val="black"/>
                </a:solidFill>
                <a:ea typeface="+mn-ea"/>
                <a:cs typeface="Arial" charset="0"/>
              </a:rPr>
              <a:t>For Annual Premiums technical questions and data submission: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Contact Dianna Welch </a:t>
            </a:r>
            <a:r>
              <a:rPr lang="en-US" altLang="en-US" sz="2000" dirty="0">
                <a:solidFill>
                  <a:prstClr val="black"/>
                </a:solidFill>
                <a:ea typeface="+mn-ea"/>
                <a:cs typeface="Arial" charset="0"/>
              </a:rPr>
              <a:t>at </a:t>
            </a: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  <a:hlinkClick r:id="rId3"/>
              </a:rPr>
              <a:t>dianna.welch@oliverwyman.com</a:t>
            </a:r>
            <a:endParaRPr lang="en-US" altLang="en-US" sz="2000" dirty="0" smtClean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prstClr val="black"/>
                </a:solidFill>
                <a:ea typeface="+mn-ea"/>
                <a:cs typeface="Arial" charset="0"/>
              </a:rPr>
              <a:t>For Annual Premiums reporting and general questions: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Contact</a:t>
            </a:r>
            <a:r>
              <a:rPr lang="en-US" altLang="en-US" sz="2000" i="1" dirty="0" smtClean="0">
                <a:solidFill>
                  <a:prstClr val="black"/>
                </a:solidFill>
                <a:ea typeface="+mn-ea"/>
                <a:cs typeface="Arial" charset="0"/>
              </a:rPr>
              <a:t> </a:t>
            </a: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your </a:t>
            </a:r>
            <a:r>
              <a:rPr lang="en-US" altLang="en-US" sz="2000" u="sng" dirty="0" smtClean="0">
                <a:solidFill>
                  <a:prstClr val="black"/>
                </a:solidFill>
                <a:ea typeface="+mn-ea"/>
                <a:cs typeface="Arial" charset="0"/>
              </a:rPr>
              <a:t>CHIA liaison </a:t>
            </a: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and </a:t>
            </a:r>
            <a:r>
              <a:rPr lang="en-US" altLang="en-US" sz="2000" dirty="0">
                <a:solidFill>
                  <a:prstClr val="black"/>
                </a:solidFill>
                <a:cs typeface="Arial" charset="0"/>
              </a:rPr>
              <a:t>Ashley Storms at </a:t>
            </a:r>
            <a:r>
              <a:rPr lang="en-US" altLang="en-US" sz="2000" dirty="0" smtClean="0">
                <a:solidFill>
                  <a:prstClr val="black"/>
                </a:solidFill>
                <a:cs typeface="Arial" charset="0"/>
                <a:hlinkClick r:id="rId4"/>
              </a:rPr>
              <a:t>ashley.storms@state.ma.us</a:t>
            </a:r>
            <a:endParaRPr lang="en-US" altLang="en-US" sz="2000" b="1" dirty="0" smtClean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dirty="0" smtClean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</a:t>
            </a:r>
            <a:r>
              <a:rPr lang="en-US" altLang="en-US" sz="2000" b="1" dirty="0" smtClean="0">
                <a:solidFill>
                  <a:prstClr val="black"/>
                </a:solidFill>
                <a:cs typeface="Arial" charset="0"/>
              </a:rPr>
              <a:t>Enrollment Trends questions:</a:t>
            </a:r>
          </a:p>
          <a:p>
            <a:pPr defTabSz="914400"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Contact </a:t>
            </a:r>
            <a:r>
              <a:rPr lang="en-US" alt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your </a:t>
            </a:r>
            <a:r>
              <a:rPr lang="en-US" altLang="en-US" sz="2000" u="sng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  <a:hlinkClick r:id="rId5"/>
              </a:rPr>
              <a:t>lauren.almquist@state.ma.us</a:t>
            </a:r>
            <a:endParaRPr lang="en-US" altLang="en-US" sz="20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69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Housekeeping Items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DOI Reporting: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Q2 </a:t>
            </a:r>
            <a:r>
              <a:rPr lang="en-US" dirty="0"/>
              <a:t>2017 Membership </a:t>
            </a:r>
            <a:r>
              <a:rPr lang="en-US" dirty="0" smtClean="0"/>
              <a:t>– carrier sign off due 10/13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Q3 2017 Membership – will be sent at end of November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November 14, 2017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December 12, 2017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</a:t>
            </a:r>
            <a:r>
              <a:rPr lang="en-US" sz="2000" dirty="0" smtClean="0">
                <a:solidFill>
                  <a:schemeClr val="tx2"/>
                </a:solidFill>
              </a:rPr>
              <a:t>Version 6.0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CHIA Reporting Updates</a:t>
            </a: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 Items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APCD Version 6.0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APCD </a:t>
            </a:r>
            <a:r>
              <a:rPr lang="en-US" dirty="0"/>
              <a:t>submissions must be in V6.0 format (including V5.0 time </a:t>
            </a:r>
            <a:r>
              <a:rPr lang="en-US" dirty="0" smtClean="0"/>
              <a:t>periods) and </a:t>
            </a:r>
            <a:r>
              <a:rPr lang="en-US" dirty="0"/>
              <a:t>must be sent using File Secure (encryption) and SFTP (transmission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Member Eligibility production – expected by this Friday (10/13)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Carriers will need to install a new version of File Secure before sending production files (including Member Eligibility)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Liaisons will notify you once File Secure is available and Member Eligibility production can be sent.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98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APCD Version 6.0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Carriers </a:t>
            </a:r>
            <a:r>
              <a:rPr lang="en-US" dirty="0"/>
              <a:t>must have </a:t>
            </a:r>
            <a:r>
              <a:rPr lang="en-US" dirty="0" smtClean="0"/>
              <a:t>an approved </a:t>
            </a:r>
            <a:r>
              <a:rPr lang="en-US" dirty="0"/>
              <a:t>V6.0 variance loaded before submitting production data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October </a:t>
            </a:r>
            <a:r>
              <a:rPr lang="en-US" dirty="0"/>
              <a:t>2017 </a:t>
            </a:r>
            <a:r>
              <a:rPr lang="en-US" dirty="0" smtClean="0"/>
              <a:t>– July through September </a:t>
            </a:r>
            <a:r>
              <a:rPr lang="en-US" dirty="0"/>
              <a:t>2017 production data due at CHIA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Contact </a:t>
            </a:r>
            <a:r>
              <a:rPr lang="en-US" dirty="0"/>
              <a:t>our help desk with any File Secure/SFTP issues (include screenshot of error if possible). Email: </a:t>
            </a:r>
            <a:r>
              <a:rPr lang="en-US" u="sng" dirty="0">
                <a:hlinkClick r:id="rId3"/>
              </a:rPr>
              <a:t>CHIA-DL-Data-Submitter-HelpDesk@MassMail.State.MA.US</a:t>
            </a: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541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2"/>
            <a:ext cx="7772400" cy="817970"/>
          </a:xfrm>
        </p:spPr>
        <p:txBody>
          <a:bodyPr/>
          <a:lstStyle/>
          <a:p>
            <a:r>
              <a:rPr lang="en-US" dirty="0" smtClean="0"/>
              <a:t>Intake APCD Version 6.0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7761815" cy="231189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88" y="1803827"/>
            <a:ext cx="7663085" cy="193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89" y="3735353"/>
            <a:ext cx="7555740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4068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538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" y="1403350"/>
            <a:ext cx="8382000" cy="1038225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CHIA Reporting Updates:</a:t>
            </a:r>
            <a:endParaRPr lang="en-US" dirty="0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en-US" b="0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Annual Premiums Data Request </a:t>
            </a:r>
          </a:p>
          <a:p>
            <a:pPr algn="r">
              <a:defRPr/>
            </a:pPr>
            <a:r>
              <a:rPr lang="en-US" b="0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and Enrollment Trends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prstClr val="white">
                  <a:lumMod val="65000"/>
                </a:prst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14550" y="4227513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Oct 6, 2017</a:t>
            </a:r>
            <a:endParaRPr lang="en-US" sz="1600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prstClr val="white">
                  <a:lumMod val="65000"/>
                </a:prstClr>
              </a:solidFill>
              <a:latin typeface="Arial"/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095500" y="2895600"/>
            <a:ext cx="6400800" cy="1179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Ashley Storms  |  </a:t>
            </a:r>
            <a:r>
              <a:rPr lang="en-US" sz="1600" i="1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Analytic </a:t>
            </a:r>
            <a:r>
              <a:rPr lang="en-US" sz="1600" i="1" dirty="0">
                <a:solidFill>
                  <a:prstClr val="white">
                    <a:lumMod val="65000"/>
                  </a:prstClr>
                </a:solidFill>
                <a:cs typeface="Times New Roman"/>
              </a:rPr>
              <a:t>Reporting </a:t>
            </a:r>
            <a:r>
              <a:rPr lang="en-US" sz="1600" i="1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Manager</a:t>
            </a:r>
          </a:p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Lauren Almquist  </a:t>
            </a:r>
            <a:r>
              <a:rPr lang="en-US" sz="1600" dirty="0">
                <a:solidFill>
                  <a:prstClr val="white">
                    <a:lumMod val="65000"/>
                  </a:prstClr>
                </a:solidFill>
                <a:cs typeface="Times New Roman"/>
              </a:rPr>
              <a:t>|  </a:t>
            </a:r>
            <a:r>
              <a:rPr lang="en-US" sz="1600" i="1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Manager of Analytics</a:t>
            </a:r>
            <a:endParaRPr lang="en-US" sz="1600" i="1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 smtClean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6240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dirty="0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dirty="0" smtClean="0">
                <a:solidFill>
                  <a:schemeClr val="tx2"/>
                </a:solidFill>
              </a:rPr>
              <a:t>Annual Premiums Data Request</a:t>
            </a:r>
          </a:p>
        </p:txBody>
      </p:sp>
    </p:spTree>
    <p:extLst>
      <p:ext uri="{BB962C8B-B14F-4D97-AF65-F5344CB8AC3E}">
        <p14:creationId xmlns:p14="http://schemas.microsoft.com/office/powerpoint/2010/main" val="47069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328738"/>
            <a:ext cx="8229600" cy="31700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Premiums data was included in CHIA’s recently released </a:t>
            </a:r>
            <a:r>
              <a:rPr lang="en-US" sz="2000" i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2017 Annual Report on the Performance of the Massachusetts Health Care System</a:t>
            </a: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.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Specifications for next year’s Annual Premiums Data Request will be shared with payers in early 2018.</a:t>
            </a: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In the next few weeks, CHIA will reach out to data submitters for feedback on this year’s report specifications and data collection. While these questions are </a:t>
            </a:r>
            <a:r>
              <a:rPr lang="en-US" sz="2000" b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optional</a:t>
            </a: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, we appreciate any insight you can provide as we begin planning next year’s data request.</a:t>
            </a: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Annual Premiums Data Request Update</a:t>
            </a:r>
          </a:p>
        </p:txBody>
      </p:sp>
    </p:spTree>
    <p:extLst>
      <p:ext uri="{BB962C8B-B14F-4D97-AF65-F5344CB8AC3E}">
        <p14:creationId xmlns:p14="http://schemas.microsoft.com/office/powerpoint/2010/main" val="66626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Enrollment Trends</a:t>
            </a:r>
          </a:p>
        </p:txBody>
      </p:sp>
    </p:spTree>
    <p:extLst>
      <p:ext uri="{BB962C8B-B14F-4D97-AF65-F5344CB8AC3E}">
        <p14:creationId xmlns:p14="http://schemas.microsoft.com/office/powerpoint/2010/main" val="160255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13716</TotalTime>
  <Words>483</Words>
  <Application>Microsoft Office PowerPoint</Application>
  <PresentationFormat>On-screen Show (4:3)</PresentationFormat>
  <Paragraphs>109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FINALPowerPointTEMPLATE</vt:lpstr>
      <vt:lpstr>PowerPoint Presentation</vt:lpstr>
      <vt:lpstr>Agenda</vt:lpstr>
      <vt:lpstr>Intake APCD Version 6.0</vt:lpstr>
      <vt:lpstr>Intake APCD Version 6.0</vt:lpstr>
      <vt:lpstr>Intake APCD Version 6.0</vt:lpstr>
      <vt:lpstr>PowerPoint Presentation</vt:lpstr>
      <vt:lpstr>PowerPoint Presentation</vt:lpstr>
      <vt:lpstr>PowerPoint Presentation</vt:lpstr>
      <vt:lpstr>PowerPoint Presentation</vt:lpstr>
      <vt:lpstr>Enrollment Trends Update</vt:lpstr>
      <vt:lpstr>PowerPoint Presentation</vt:lpstr>
      <vt:lpstr>PowerPoint Presentation</vt:lpstr>
      <vt:lpstr>Housekeeping Items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746</cp:revision>
  <cp:lastPrinted>2017-10-10T17:13:42Z</cp:lastPrinted>
  <dcterms:created xsi:type="dcterms:W3CDTF">2014-02-09T20:57:02Z</dcterms:created>
  <dcterms:modified xsi:type="dcterms:W3CDTF">2017-10-10T19:06:00Z</dcterms:modified>
</cp:coreProperties>
</file>