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Default Extension="xml" ContentType="application/xml"/>
  <Override PartName="/ppt/notesSlides/notesSlide5.xml" ContentType="application/vnd.openxmlformats-officedocument.presentationml.notes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Layouts/slideLayout1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commentAuthors.xml" ContentType="application/vnd.openxmlformats-officedocument.presentationml.commentAuthors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755" r:id="rId2"/>
  </p:sldMasterIdLst>
  <p:notesMasterIdLst>
    <p:notesMasterId r:id="rId14"/>
  </p:notesMasterIdLst>
  <p:handoutMasterIdLst>
    <p:handoutMasterId r:id="rId15"/>
  </p:handoutMasterIdLst>
  <p:sldIdLst>
    <p:sldId id="256" r:id="rId3"/>
    <p:sldId id="414" r:id="rId4"/>
    <p:sldId id="509" r:id="rId5"/>
    <p:sldId id="499" r:id="rId6"/>
    <p:sldId id="521" r:id="rId7"/>
    <p:sldId id="522" r:id="rId8"/>
    <p:sldId id="523" r:id="rId9"/>
    <p:sldId id="524" r:id="rId10"/>
    <p:sldId id="525" r:id="rId11"/>
    <p:sldId id="362" r:id="rId12"/>
    <p:sldId id="451" r:id="rId13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>
        <p15:guide id="1" orient="horz" pos="973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1" name="Kramer, Marilyn" initials="K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="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047" autoAdjust="0"/>
    <p:restoredTop sz="73398" autoAdjust="0"/>
  </p:normalViewPr>
  <p:slideViewPr>
    <p:cSldViewPr snapToGrid="0" snapToObjects="1" showGuides="1">
      <p:cViewPr>
        <p:scale>
          <a:sx n="82" d="100"/>
          <a:sy n="82" d="100"/>
        </p:scale>
        <p:origin x="-3256" y="-864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12/13/17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12/13/17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1" tIns="46581" rIns="93161" bIns="4658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61" tIns="46581" rIns="93161" bIns="4658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1" tIns="46581" rIns="93161" bIns="46581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wrap="square" lIns="93161" tIns="46581" rIns="93161" bIns="4658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6932" indent="-291127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511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315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119" indent="-232902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1924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772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3532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59338" indent="-232902" defTabSz="46580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54369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158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6038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6452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707986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47515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5449" indent="-28956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3100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28987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4873" indent="-231326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0760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6647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2534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8421" indent="-231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3EB6D7E-908F-40CE-800C-5C249A686E6D}" type="slidenum">
              <a:rPr lang="en-US" altLang="en-US">
                <a:solidFill>
                  <a:prstClr val="black"/>
                </a:solidFill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en-US">
              <a:solidFill>
                <a:prstClr val="black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02213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>
                <a:solidFill>
                  <a:prstClr val="black"/>
                </a:solidFill>
              </a:rPr>
              <a:pPr/>
              <a:t>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0993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24" indent="-29116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653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514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375" indent="-23293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23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096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3957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59819" indent="-23293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970CA50A-4583-453D-B781-415949AD5A4C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53F84D0-1CB7-4CA0-9B79-CB5FCD487120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06765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3C31B-0D22-4CA6-9E7C-468322E30DA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55641-0D04-44F4-B3D6-7C0EE0D14F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3082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12B1D-D7C4-4023-B549-CE3F7F6616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CEEE-BB86-4D47-8EC7-0590C10B0F6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731539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A49BC-02AF-4314-AA35-FC63F04CA46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359F9-5BA7-4A36-A821-4895A505EC2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536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DE258-D4EB-440D-A3DE-05AF839352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FEACE-0E8A-40F8-9A0C-FA7CB3C59F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8437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F148-2E11-4474-86C0-5BCDD73AD0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A762D-EEED-4571-B328-11A0E926D54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69456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E5093-71E1-4390-AA5F-24DCD89C9D2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BB7F70-952E-4DAB-8763-C77839CC0EC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41959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7EDC4-8EAE-405E-8C8E-3D6D2A3D24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3C7B2-D81B-4B93-8646-BD33CB06C80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04356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1AB1-AF6F-4F4E-9EB5-04EBA443043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ABF39-5DEB-41F7-9528-CCE43A71F1A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628633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Title  |  Name, Position Title  |  Date     </a:t>
            </a:r>
          </a:p>
          <a:p>
            <a:pPr algn="ctr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0ADB4-41EA-431A-987B-41CA83FFAB42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07740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 algn="l">
              <a:defRPr/>
            </a:pPr>
            <a:r>
              <a:rPr lang="en-US"/>
              <a:t>Title  |  Name, Position Title  |  Date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93507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 algn="l">
              <a:defRPr/>
            </a:pPr>
            <a:r>
              <a:rPr lang="en-US"/>
              <a:t>Title  |  Name, Position Title  |  Date     </a:t>
            </a:r>
          </a:p>
          <a:p>
            <a:pPr>
              <a:defRPr/>
            </a:pPr>
            <a:endParaRPr lang="en-US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05497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4979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AAB-0DF0-468B-A451-D5BC661F1F6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A0763-BAB8-4508-8171-8857D948609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6103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E1F12-DA55-4829-9B73-16B585796C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C404B-5055-4758-B2AF-AE5D50F061A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391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3E80B-1ED5-40D1-A32A-26ABE381FCC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6784-0D68-4B4D-B02D-9164CD41B9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49361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8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>
              <a:defRPr/>
            </a:pPr>
            <a:r>
              <a:rPr lang="en-US"/>
              <a:t>Title  |  Name, Position Title  |  Date     </a:t>
            </a:r>
          </a:p>
          <a:p>
            <a:pPr algn="ctr">
              <a:defRPr/>
            </a:pPr>
            <a:endParaRPr lang="en-US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60EC138-8C88-48E7-ADD0-6E413742012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12/13/17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35DA24ED-914E-482F-AE8A-23346656E119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2379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CHIA-DL-Data-Submitter-HelpDesk@MassMail.State.MA.US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hyperlink" Target="mailto:lauren.almquist@state.ma.u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l="4504"/>
          <a:stretch>
            <a:fillRect/>
          </a:stretch>
        </p:blipFill>
        <p:spPr bwMode="auto">
          <a:xfrm>
            <a:off x="-392113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1403349"/>
            <a:ext cx="7772400" cy="1038225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Massachusetts All-Payer Claims Database:</a:t>
            </a:r>
            <a:br>
              <a:rPr lang="en-US" sz="4000" dirty="0" smtClean="0">
                <a:solidFill>
                  <a:schemeClr val="bg1"/>
                </a:solidFill>
                <a:latin typeface="+mn-lt"/>
              </a:rPr>
            </a:br>
            <a:r>
              <a:rPr lang="en-US" sz="4000" dirty="0" smtClean="0">
                <a:solidFill>
                  <a:schemeClr val="bg1"/>
                </a:solidFill>
                <a:latin typeface="+mn-lt"/>
              </a:rPr>
              <a:t>Technical Assistance Group (TAG)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schemeClr val="bg1">
                  <a:lumMod val="65000"/>
                </a:scheme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057400" y="3660775"/>
            <a:ext cx="6400800" cy="40163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 December 12,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January 9, 2018 </a:t>
            </a:r>
            <a:r>
              <a:rPr lang="en-US" sz="4000" dirty="0"/>
              <a:t>@ 2:00 pm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February 13, 2018 @ 2:00 pm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3767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0" algn="ctr"/>
            <a:r>
              <a:rPr lang="en-US" sz="4800" dirty="0" smtClean="0"/>
              <a:t>Questions?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458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5415" y="1759352"/>
            <a:ext cx="7761815" cy="4254951"/>
          </a:xfrm>
        </p:spPr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APCD </a:t>
            </a:r>
            <a:r>
              <a:rPr lang="en-US" sz="2000" dirty="0" smtClean="0">
                <a:solidFill>
                  <a:schemeClr val="tx2"/>
                </a:solidFill>
              </a:rPr>
              <a:t>Version 6.0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Housekeeping Items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CHIA Reporting Updates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69907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Intake APCD Version 6.0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All APCD </a:t>
            </a:r>
            <a:r>
              <a:rPr lang="en-US" dirty="0"/>
              <a:t>submissions must be in V6.0 format (including V5.0 time </a:t>
            </a:r>
            <a:r>
              <a:rPr lang="en-US" dirty="0" smtClean="0"/>
              <a:t>periods) and </a:t>
            </a:r>
            <a:r>
              <a:rPr lang="en-US" dirty="0"/>
              <a:t>must be sent using File Secure (encryption) and SFTP (transmission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By end </a:t>
            </a:r>
            <a:r>
              <a:rPr lang="en-US" dirty="0"/>
              <a:t>of </a:t>
            </a:r>
            <a:r>
              <a:rPr lang="en-US" dirty="0" smtClean="0"/>
              <a:t>December </a:t>
            </a:r>
            <a:r>
              <a:rPr lang="en-US" dirty="0"/>
              <a:t>2017 – </a:t>
            </a:r>
            <a:r>
              <a:rPr lang="en-US" dirty="0" smtClean="0"/>
              <a:t>production files through November  </a:t>
            </a:r>
            <a:r>
              <a:rPr lang="en-US" dirty="0"/>
              <a:t>2017 </a:t>
            </a:r>
            <a:r>
              <a:rPr lang="en-US" dirty="0" smtClean="0"/>
              <a:t>are </a:t>
            </a:r>
            <a:r>
              <a:rPr lang="en-US" dirty="0"/>
              <a:t>due at </a:t>
            </a:r>
            <a:r>
              <a:rPr lang="en-US" dirty="0" smtClean="0"/>
              <a:t>CHIA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Contact our help desk with any File Secure/SFTP issues (include screenshot of error if possible). Email: </a:t>
            </a:r>
            <a:r>
              <a:rPr lang="en-US" u="sng" dirty="0">
                <a:hlinkClick r:id="rId3"/>
              </a:rPr>
              <a:t>CHIA-DL-Data-Submitter-HelpDesk@MassMail.State.MA.US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67098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Housekeeping Items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DOI Reporting: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Q3 2017 Membership reports – signoff due 1/11/18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u="sng" dirty="0" smtClean="0"/>
              <a:t>CHIA’s Annual Report Survey: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 smtClean="0"/>
              <a:t>Feedback requested by 1/3/18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3763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3538" y="-2746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200" y="1403350"/>
            <a:ext cx="8382000" cy="103822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r">
              <a:defRPr/>
            </a:pPr>
            <a:r>
              <a:rPr lang="en-US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CHIA Reporting Updates:</a:t>
            </a:r>
            <a:endParaRPr lang="en-US" dirty="0">
              <a:solidFill>
                <a:prstClr val="white"/>
              </a:solidFill>
              <a:latin typeface="Calibri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US" b="0" dirty="0" smtClean="0">
                <a:solidFill>
                  <a:prstClr val="white"/>
                </a:solidFill>
                <a:latin typeface="Calibri"/>
                <a:cs typeface="Arial" panose="020B0604020202020204" pitchFamily="34" charset="0"/>
              </a:rPr>
              <a:t> Enrollment Trends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057400" y="2039938"/>
            <a:ext cx="6400800" cy="401637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defRPr sz="2000" kern="1200">
                <a:solidFill>
                  <a:schemeClr val="tx1"/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2200" cap="all" dirty="0">
              <a:solidFill>
                <a:prstClr val="white">
                  <a:lumMod val="65000"/>
                </a:prstClr>
              </a:solidFill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550" y="4227513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Dec 12, 2017</a:t>
            </a:r>
            <a:endParaRPr lang="en-US" sz="1600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7400" y="3386138"/>
            <a:ext cx="6400800" cy="4016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latin typeface="Arial"/>
              <a:cs typeface="Times New Roman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95500" y="2895600"/>
            <a:ext cx="6400800" cy="11795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endParaRPr lang="en-US" sz="1600" i="1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r>
              <a:rPr lang="en-US" sz="1600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Lauren Almquist  </a:t>
            </a:r>
            <a:r>
              <a:rPr lang="en-US" sz="1600" dirty="0">
                <a:solidFill>
                  <a:prstClr val="white">
                    <a:lumMod val="65000"/>
                  </a:prstClr>
                </a:solidFill>
                <a:cs typeface="Times New Roman"/>
              </a:rPr>
              <a:t>|  </a:t>
            </a:r>
            <a:r>
              <a:rPr lang="en-US" sz="1600" i="1" dirty="0" smtClean="0">
                <a:solidFill>
                  <a:prstClr val="white">
                    <a:lumMod val="65000"/>
                  </a:prstClr>
                </a:solidFill>
                <a:cs typeface="Times New Roman"/>
              </a:rPr>
              <a:t>Manager of Analytics</a:t>
            </a: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 smtClean="0">
              <a:solidFill>
                <a:prstClr val="white">
                  <a:lumMod val="65000"/>
                </a:prstClr>
              </a:solidFill>
              <a:cs typeface="Times New Roman"/>
            </a:endParaRPr>
          </a:p>
          <a:p>
            <a:pPr algn="r">
              <a:defRPr/>
            </a:pPr>
            <a:endParaRPr lang="en-US" sz="1600" i="1" dirty="0">
              <a:solidFill>
                <a:prstClr val="white">
                  <a:lumMod val="65000"/>
                </a:prstClr>
              </a:solidFill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149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n-US" altLang="en-US" sz="4800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en-US" altLang="en-US" sz="4800" b="1" smtClean="0">
                <a:solidFill>
                  <a:schemeClr val="tx2"/>
                </a:solidFill>
              </a:rPr>
              <a:t>Enrollment Trends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423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" y="274638"/>
            <a:ext cx="8326967" cy="933816"/>
          </a:xfrm>
        </p:spPr>
        <p:txBody>
          <a:bodyPr/>
          <a:lstStyle/>
          <a:p>
            <a:pPr algn="l">
              <a:defRPr/>
            </a:pPr>
            <a:r>
              <a:rPr lang="en-US" sz="3000" b="1" dirty="0" smtClean="0">
                <a:latin typeface="+mn-lt"/>
              </a:rPr>
              <a:t>Enrollment Trends Update</a:t>
            </a:r>
            <a:endParaRPr lang="en-US" sz="3000" b="1" dirty="0">
              <a:latin typeface="+mn-lt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72937" y="1295400"/>
            <a:ext cx="8366264" cy="530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en-US" sz="2000" dirty="0" smtClean="0"/>
          </a:p>
          <a:p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  <a:p>
            <a:pPr marL="0" indent="0">
              <a:buFont typeface="Arial" charset="0"/>
              <a:buNone/>
            </a:pPr>
            <a:endParaRPr lang="en-US" altLang="en-US" sz="2000" dirty="0" smtClean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 bwMode="auto">
          <a:xfrm>
            <a:off x="472937" y="1033153"/>
            <a:ext cx="8366264" cy="5567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>
                <a:solidFill>
                  <a:prstClr val="black"/>
                </a:solidFill>
                <a:cs typeface="Helvetica" panose="020B0604020202020204" pitchFamily="34" charset="0"/>
              </a:rPr>
              <a:t>CHIA shared MA APCD-sourced enrollment counts for payer review earlier this month. These enrollment counts are based on payers’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September </a:t>
            </a:r>
            <a:r>
              <a:rPr lang="en-US" sz="2000" b="1" dirty="0">
                <a:solidFill>
                  <a:prstClr val="black"/>
                </a:solidFill>
                <a:cs typeface="Helvetica" panose="020B0604020202020204" pitchFamily="34" charset="0"/>
              </a:rPr>
              <a:t>2017 </a:t>
            </a:r>
            <a:r>
              <a:rPr lang="en-US" sz="2000" dirty="0">
                <a:solidFill>
                  <a:prstClr val="black"/>
                </a:solidFill>
                <a:cs typeface="Helvetica" panose="020B0604020202020204" pitchFamily="34" charset="0"/>
              </a:rPr>
              <a:t>Member Eligibility (ME) submissions and do not reflect any additional supplemental data</a:t>
            </a: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altLang="en-US" sz="2000" dirty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altLang="en-US" sz="2000" dirty="0" smtClean="0">
                <a:solidFill>
                  <a:prstClr val="black"/>
                </a:solidFill>
              </a:rPr>
              <a:t>Some </a:t>
            </a:r>
            <a:r>
              <a:rPr lang="en-US" altLang="en-US" sz="2000" dirty="0">
                <a:solidFill>
                  <a:prstClr val="black"/>
                </a:solidFill>
              </a:rPr>
              <a:t>data in the workbooks was provided for informational purposes only (i.e. Medicaid product </a:t>
            </a:r>
            <a:r>
              <a:rPr lang="en-US" altLang="en-US" sz="2000" dirty="0" smtClean="0">
                <a:solidFill>
                  <a:prstClr val="black"/>
                </a:solidFill>
              </a:rPr>
              <a:t>types);  </a:t>
            </a:r>
            <a:r>
              <a:rPr lang="en-US" altLang="en-US" sz="2000" dirty="0">
                <a:solidFill>
                  <a:prstClr val="black"/>
                </a:solidFill>
              </a:rPr>
              <a:t>please see the Notes for Payers section on the Main Data Review tab for more specific information on how to focus review</a:t>
            </a:r>
            <a:r>
              <a:rPr lang="en-US" altLang="en-US" sz="2000" dirty="0" smtClean="0">
                <a:solidFill>
                  <a:prstClr val="black"/>
                </a:solidFill>
              </a:rPr>
              <a:t>.</a:t>
            </a:r>
          </a:p>
          <a:p>
            <a:pPr marL="0" indent="0" defTabSz="914400">
              <a:buFont typeface="Arial" charset="0"/>
              <a:buNone/>
              <a:tabLst>
                <a:tab pos="6799263" algn="l"/>
              </a:tabLst>
              <a:defRPr/>
            </a:pPr>
            <a:endParaRPr lang="en-US" altLang="en-US" sz="2000" dirty="0" smtClean="0">
              <a:solidFill>
                <a:prstClr val="black"/>
              </a:solidFill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CHIA will source enrollment counts for Medicaid Product types from the MassHealth enhanced eligibility file, rather than payers’ ME files.</a:t>
            </a: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endParaRPr lang="en-US" sz="2000" dirty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defTabSz="914400">
              <a:buFont typeface="Arial" panose="020B0604020202020204" pitchFamily="34" charset="0"/>
              <a:buChar char="•"/>
              <a:tabLst>
                <a:tab pos="6799263" algn="l"/>
              </a:tabLst>
              <a:defRPr/>
            </a:pP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Please contact us with any comments or concerns about this data by 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December 29</a:t>
            </a:r>
            <a:r>
              <a:rPr lang="en-US" sz="2000" b="1" baseline="30000" dirty="0" smtClean="0">
                <a:solidFill>
                  <a:prstClr val="black"/>
                </a:solidFill>
                <a:cs typeface="Helvetica" panose="020B0604020202020204" pitchFamily="34" charset="0"/>
              </a:rPr>
              <a:t>th</a:t>
            </a:r>
            <a:r>
              <a:rPr lang="en-US" sz="2000" b="1" dirty="0" smtClean="0">
                <a:solidFill>
                  <a:prstClr val="black"/>
                </a:solidFill>
                <a:cs typeface="Helvetica" panose="020B0604020202020204" pitchFamily="34" charset="0"/>
              </a:rPr>
              <a:t>, 2017</a:t>
            </a:r>
            <a:r>
              <a:rPr lang="en-US" sz="2000" dirty="0" smtClean="0">
                <a:solidFill>
                  <a:prstClr val="black"/>
                </a:solidFill>
                <a:cs typeface="Helvetica" panose="020B0604020202020204" pitchFamily="34" charset="0"/>
              </a:rPr>
              <a:t>. Feedback received after this date may not be incorporated into the upcoming report.</a:t>
            </a:r>
            <a:endParaRPr lang="en-US" sz="2000" dirty="0">
              <a:solidFill>
                <a:prstClr val="black"/>
              </a:solidFill>
              <a:cs typeface="Helvetica" panose="020B0604020202020204" pitchFamily="34" charset="0"/>
            </a:endParaRPr>
          </a:p>
          <a:p>
            <a:pPr marL="0" indent="0" defTabSz="914400">
              <a:buFont typeface="Arial" charset="0"/>
              <a:buNone/>
              <a:tabLst>
                <a:tab pos="6799263" algn="l"/>
              </a:tabLst>
              <a:defRPr/>
            </a:pPr>
            <a:endParaRPr lang="en-US" sz="2000" dirty="0">
              <a:solidFill>
                <a:prstClr val="black"/>
              </a:solidFill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110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4"/>
          <p:cNvSpPr txBox="1">
            <a:spLocks noChangeArrowheads="1"/>
          </p:cNvSpPr>
          <p:nvPr/>
        </p:nvSpPr>
        <p:spPr bwMode="auto">
          <a:xfrm>
            <a:off x="457200" y="381000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Enrollment Trends Timeline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9524237"/>
              </p:ext>
            </p:extLst>
          </p:nvPr>
        </p:nvGraphicFramePr>
        <p:xfrm>
          <a:off x="533400" y="1371600"/>
          <a:ext cx="7581900" cy="40614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6380">
                  <a:extLst>
                    <a:ext uri="{9D8B030D-6E8A-4147-A177-3AD203B41FA5}"/>
                  </a:extLst>
                </a:gridCol>
                <a:gridCol w="1516380">
                  <a:extLst>
                    <a:ext uri="{9D8B030D-6E8A-4147-A177-3AD203B41FA5}"/>
                  </a:extLst>
                </a:gridCol>
                <a:gridCol w="1516380"/>
                <a:gridCol w="1516380"/>
                <a:gridCol w="1516380"/>
              </a:tblGrid>
              <a:tr h="396303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Oct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Nov</a:t>
                      </a:r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Dec 2017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Jan 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 smtClean="0">
                          <a:latin typeface="+mn-lt"/>
                          <a:cs typeface="Helvetica" panose="020B0604020202020204" pitchFamily="34" charset="0"/>
                        </a:rPr>
                        <a:t>Feb </a:t>
                      </a:r>
                      <a:r>
                        <a:rPr lang="en-US" sz="1800" b="1" dirty="0" smtClean="0">
                          <a:latin typeface="+mn-lt"/>
                          <a:cs typeface="Helvetica" panose="020B0604020202020204" pitchFamily="34" charset="0"/>
                        </a:rPr>
                        <a:t>2018</a:t>
                      </a:r>
                      <a:endParaRPr lang="en-US" sz="1800" b="1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/>
                </a:tc>
                <a:extLst>
                  <a:ext uri="{0D108BD9-81ED-4DB2-BD59-A6C34878D82A}"/>
                </a:extLst>
              </a:tr>
              <a:tr h="467297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79996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latin typeface="+mn-lt"/>
                          <a:cs typeface="Helvetica" panose="020B0604020202020204" pitchFamily="34" charset="0"/>
                        </a:rPr>
                        <a:t>Payers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 submit Sept 2017 MA APCD files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914555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+mn-lt"/>
                          <a:cs typeface="Helvetica" panose="020B0604020202020204" pitchFamily="34" charset="0"/>
                        </a:rPr>
                        <a:t>Supplemental</a:t>
                      </a:r>
                      <a:r>
                        <a:rPr lang="en-US" sz="1400" b="1" baseline="0" dirty="0" smtClean="0">
                          <a:latin typeface="+mn-lt"/>
                          <a:cs typeface="Helvetica" panose="020B0604020202020204" pitchFamily="34" charset="0"/>
                        </a:rPr>
                        <a:t> enrollment reports due </a:t>
                      </a:r>
                      <a:r>
                        <a:rPr lang="en-US" sz="1400" b="0" baseline="0" dirty="0" smtClean="0">
                          <a:latin typeface="+mn-lt"/>
                          <a:cs typeface="Helvetica" panose="020B0604020202020204" pitchFamily="34" charset="0"/>
                        </a:rPr>
                        <a:t>(select payers)</a:t>
                      </a:r>
                      <a:endParaRPr lang="en-US" sz="1400" b="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833112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+mn-lt"/>
                          <a:cs typeface="Helvetica" panose="020B0604020202020204" pitchFamily="34" charset="0"/>
                        </a:rPr>
                        <a:t>MA</a:t>
                      </a:r>
                      <a:r>
                        <a:rPr lang="en-US" sz="1400" baseline="0" dirty="0" smtClean="0">
                          <a:latin typeface="+mn-lt"/>
                          <a:cs typeface="Helvetica" panose="020B0604020202020204" pitchFamily="34" charset="0"/>
                        </a:rPr>
                        <a:t> APCD enrollment counts sent to payers for review</a:t>
                      </a:r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atin typeface="+mn-lt"/>
                      </a:endParaRPr>
                    </a:p>
                  </a:txBody>
                  <a:tcPr marT="45724" marB="45724" anchor="ctr"/>
                </a:tc>
                <a:tc>
                  <a:txBody>
                    <a:bodyPr/>
                    <a:lstStyle/>
                    <a:p>
                      <a:endParaRPr lang="en-US" dirty="0">
                        <a:latin typeface="+mn-lt"/>
                      </a:endParaRPr>
                    </a:p>
                  </a:txBody>
                  <a:tcPr marT="45724" marB="45724" anchor="ctr"/>
                </a:tc>
                <a:extLst>
                  <a:ext uri="{0D108BD9-81ED-4DB2-BD59-A6C34878D82A}"/>
                </a:extLst>
              </a:tr>
              <a:tr h="508136"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  <a:latin typeface="+mn-lt"/>
                          <a:cs typeface="Helvetica" panose="020B0604020202020204" pitchFamily="34" charset="0"/>
                        </a:rPr>
                        <a:t>Reporting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+mn-lt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Helvetica" panose="020B0604020202020204" pitchFamily="34" charset="0"/>
                        <a:cs typeface="Helvetica" panose="020B0604020202020204" pitchFamily="34" charset="0"/>
                      </a:endParaRPr>
                    </a:p>
                  </a:txBody>
                  <a:tcPr marT="45724" marB="45724"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9356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457199" y="561975"/>
            <a:ext cx="77724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 smtClean="0">
                <a:solidFill>
                  <a:prstClr val="black"/>
                </a:solidFill>
                <a:cs typeface="Arial" charset="0"/>
              </a:rPr>
              <a:t>Contact Information</a:t>
            </a:r>
          </a:p>
        </p:txBody>
      </p:sp>
      <p:sp>
        <p:nvSpPr>
          <p:cNvPr id="35843" name="TextBox 2"/>
          <p:cNvSpPr txBox="1">
            <a:spLocks noChangeArrowheads="1"/>
          </p:cNvSpPr>
          <p:nvPr/>
        </p:nvSpPr>
        <p:spPr bwMode="auto">
          <a:xfrm>
            <a:off x="457199" y="1695449"/>
            <a:ext cx="844867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dirty="0" smtClean="0">
              <a:solidFill>
                <a:prstClr val="black"/>
              </a:solidFill>
              <a:cs typeface="Arial" charset="0"/>
            </a:endParaRPr>
          </a:p>
          <a:p>
            <a:pPr defTabSz="91440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 b="1" dirty="0">
                <a:solidFill>
                  <a:prstClr val="black"/>
                </a:solidFill>
                <a:cs typeface="Arial" charset="0"/>
              </a:rPr>
              <a:t>For </a:t>
            </a:r>
            <a:r>
              <a:rPr lang="en-US" altLang="en-US" sz="2000" b="1" dirty="0" smtClean="0">
                <a:solidFill>
                  <a:prstClr val="black"/>
                </a:solidFill>
                <a:cs typeface="Arial" charset="0"/>
              </a:rPr>
              <a:t>Enrollment Trends questions:</a:t>
            </a:r>
          </a:p>
          <a:p>
            <a:pPr defTabSz="91440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Contact </a:t>
            </a:r>
            <a:r>
              <a:rPr lang="en-US" altLang="en-US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your </a:t>
            </a:r>
            <a:r>
              <a:rPr lang="en-US" altLang="en-US" sz="2000" u="sng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CHIA liaison</a:t>
            </a:r>
            <a:r>
              <a:rPr lang="en-US" altLang="en-US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 and Lauren Almquist at </a:t>
            </a:r>
            <a:r>
              <a:rPr lang="en-US" altLang="en-US" sz="2000" dirty="0">
                <a:solidFill>
                  <a:prstClr val="black"/>
                </a:solidFill>
                <a:latin typeface="Calibri"/>
                <a:cs typeface="Arial" panose="020B0604020202020204" pitchFamily="34" charset="0"/>
                <a:hlinkClick r:id="rId3"/>
              </a:rPr>
              <a:t>lauren.almquist@state.ma.us</a:t>
            </a:r>
            <a:endParaRPr lang="en-US" altLang="en-US" sz="2000" dirty="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  <a:p>
            <a:pPr defTabSz="914400" eaLnBrk="1" hangingPunct="1">
              <a:spcBef>
                <a:spcPct val="0"/>
              </a:spcBef>
              <a:buFontTx/>
              <a:buNone/>
            </a:pPr>
            <a:endParaRPr lang="en-US" altLang="en-US" sz="2000" b="1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200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</Template>
  <TotalTime>14117</TotalTime>
  <Words>387</Words>
  <Application>Microsoft Macintosh PowerPoint</Application>
  <PresentationFormat>On-screen Show (4:3)</PresentationFormat>
  <Paragraphs>88</Paragraphs>
  <Slides>11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FINALPowerPointTEMPLATE</vt:lpstr>
      <vt:lpstr>Office Theme</vt:lpstr>
      <vt:lpstr>Slide 1</vt:lpstr>
      <vt:lpstr>Agenda</vt:lpstr>
      <vt:lpstr>Intake APCD Version 6.0</vt:lpstr>
      <vt:lpstr>Housekeeping Items</vt:lpstr>
      <vt:lpstr>Slide 5</vt:lpstr>
      <vt:lpstr>Slide 6</vt:lpstr>
      <vt:lpstr>Enrollment Trends Update</vt:lpstr>
      <vt:lpstr>Slide 8</vt:lpstr>
      <vt:lpstr>Slide 9</vt:lpstr>
      <vt:lpstr>Next Meetings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KATHY HINES</dc:creator>
  <cp:lastModifiedBy>Rick Vogel</cp:lastModifiedBy>
  <cp:revision>760</cp:revision>
  <cp:lastPrinted>2017-10-10T17:13:42Z</cp:lastPrinted>
  <dcterms:created xsi:type="dcterms:W3CDTF">2017-12-13T17:34:51Z</dcterms:created>
  <dcterms:modified xsi:type="dcterms:W3CDTF">2017-12-13T17:36:40Z</dcterms:modified>
</cp:coreProperties>
</file>