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4" r:id="rId3"/>
    <p:sldId id="474" r:id="rId4"/>
    <p:sldId id="457" r:id="rId5"/>
    <p:sldId id="472" r:id="rId6"/>
    <p:sldId id="500" r:id="rId7"/>
    <p:sldId id="501" r:id="rId8"/>
    <p:sldId id="502" r:id="rId9"/>
    <p:sldId id="503" r:id="rId10"/>
    <p:sldId id="504" r:id="rId11"/>
    <p:sldId id="505" r:id="rId12"/>
    <p:sldId id="506" r:id="rId13"/>
    <p:sldId id="507" r:id="rId14"/>
    <p:sldId id="508" r:id="rId15"/>
    <p:sldId id="509" r:id="rId16"/>
    <p:sldId id="510" r:id="rId17"/>
    <p:sldId id="511" r:id="rId18"/>
    <p:sldId id="512" r:id="rId19"/>
    <p:sldId id="499" r:id="rId20"/>
    <p:sldId id="362" r:id="rId21"/>
    <p:sldId id="451" r:id="rId2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300" y="120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2/15/2017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2/15/2017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221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2510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197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985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97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B6D7E-908F-40CE-800C-5C249A686E6D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320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8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a.welch@oliverwyman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ashley.storms@state.ma.us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February 14,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Thank you to all who provided feedback on the draft 2017 Annual Premiums Data Request. We are in the process of following up with those payers who asked specific questions.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CHIA will finalize the 2017 Request by the end of February and post to our website.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Participating payers will submit data in May 2017.</a:t>
            </a: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 Update</a:t>
            </a:r>
          </a:p>
        </p:txBody>
      </p:sp>
    </p:spTree>
    <p:extLst>
      <p:ext uri="{BB962C8B-B14F-4D97-AF65-F5344CB8AC3E}">
        <p14:creationId xmlns:p14="http://schemas.microsoft.com/office/powerpoint/2010/main" val="340499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1780725"/>
            <a:ext cx="81026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/>
                </a:solidFill>
                <a:latin typeface="Calibri"/>
                <a:ea typeface="+mn-ea"/>
                <a:cs typeface="Arial" charset="0"/>
              </a:rPr>
              <a:t>Content: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Split former “Individual” market sector to report membership and financials for members receiving APTC and Cost-Sharing Reduction </a:t>
            </a:r>
            <a:r>
              <a:rPr lang="en-US" dirty="0" smtClean="0"/>
              <a:t>subsidies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Report Student Health and Federal Employees Health Benefits Program (FEHB) plans as distinct market sectors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Report Point-of-Service (POS) plans as distinct product type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/>
                </a:solidFill>
              </a:rPr>
              <a:t>Format: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Calibri"/>
                <a:cs typeface="Arial" charset="0"/>
              </a:rPr>
              <a:t>Streamlined “flatter file” workbook submission format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Summary of Proposed Changes to 2017 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1591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2017 Annual Premiums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135169"/>
              </p:ext>
            </p:extLst>
          </p:nvPr>
        </p:nvGraphicFramePr>
        <p:xfrm>
          <a:off x="57150" y="1271942"/>
          <a:ext cx="9039225" cy="4217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150"/>
                <a:gridCol w="1371600"/>
                <a:gridCol w="1257300"/>
                <a:gridCol w="1314450"/>
                <a:gridCol w="1343025"/>
                <a:gridCol w="1295400"/>
                <a:gridCol w="1257300"/>
              </a:tblGrid>
              <a:tr h="3905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Jan.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Feb.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2017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7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Draft request comment period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10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CHIA distributes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2017 Premiums Request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9432"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3790"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CHIA distributes 3R Addendum Request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Addendum submissions due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1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158909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17498" y="1290638"/>
            <a:ext cx="3729569" cy="5297497"/>
          </a:xfrm>
        </p:spPr>
        <p:txBody>
          <a:bodyPr/>
          <a:lstStyle/>
          <a:p>
            <a:r>
              <a:rPr lang="en-US" altLang="en-US" sz="2000" dirty="0" smtClean="0"/>
              <a:t>The next Enrollment Trends report will be released later this month, profiling enrollment from September 2014 to September 2016 (additional dates available in databook).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en-US" altLang="en-US" sz="2000" dirty="0" smtClean="0"/>
              <a:t>Sourced from payers’ September 2015, December 2015, March 2016, and September 2016 Member Eligibility submissions to the MA APCD.</a:t>
            </a:r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28647" y="1400697"/>
            <a:ext cx="4839757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06658" y="6641591"/>
            <a:ext cx="3808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MA APCD, supplemental payer data, Massachusetts Health Connector, CMS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89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176987"/>
              </p:ext>
            </p:extLst>
          </p:nvPr>
        </p:nvGraphicFramePr>
        <p:xfrm>
          <a:off x="457200" y="1371600"/>
          <a:ext cx="8039100" cy="4711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/>
                  </a:extLst>
                </a:gridCol>
                <a:gridCol w="1320800">
                  <a:extLst>
                    <a:ext uri="{9D8B030D-6E8A-4147-A177-3AD203B41FA5}"/>
                  </a:extLst>
                </a:gridCol>
                <a:gridCol w="1358900">
                  <a:extLst>
                    <a:ext uri="{9D8B030D-6E8A-4147-A177-3AD203B41FA5}"/>
                  </a:extLst>
                </a:gridCol>
                <a:gridCol w="1511300">
                  <a:extLst>
                    <a:ext uri="{9D8B030D-6E8A-4147-A177-3AD203B41FA5}"/>
                  </a:extLst>
                </a:gridCol>
                <a:gridCol w="1250950"/>
                <a:gridCol w="133985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Feb.</a:t>
                      </a:r>
                      <a:r>
                        <a:rPr lang="en-US" sz="1800" b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Apr.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Jun.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Jul. 2017</a:t>
                      </a:r>
                      <a:endParaRPr lang="en-US" sz="18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submit March 2017 MA APCD files</a:t>
                      </a:r>
                      <a:endParaRPr lang="en-US" sz="14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APCD enrollment counts sent to payers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650224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Payers review MA APCD enrollment counts</a:t>
                      </a:r>
                      <a:endParaRPr lang="en-US" sz="14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91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Medical Expenditure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32192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3000" b="1" dirty="0" smtClean="0"/>
              <a:t>Medical Expenditure Trends Update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CHIA is beginning to compare payer-submitted Financial Control Totals to MA APCD membership and financial data for state fiscal year 2015.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will be in touch with next steps over the coming months.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8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smtClean="0">
                <a:solidFill>
                  <a:prstClr val="black"/>
                </a:solidFill>
                <a:ea typeface="+mn-ea"/>
                <a:cs typeface="Arial" charset="0"/>
              </a:rPr>
              <a:t>Contact Information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50"/>
            <a:ext cx="810577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Dianna Welch </a:t>
            </a:r>
            <a:r>
              <a:rPr lang="en-US" altLang="en-US" sz="2000" dirty="0">
                <a:solidFill>
                  <a:prstClr val="black"/>
                </a:solidFill>
                <a:ea typeface="+mn-ea"/>
                <a:cs typeface="Arial" charset="0"/>
              </a:rPr>
              <a:t>at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  <a:hlinkClick r:id="rId3"/>
              </a:rPr>
              <a:t>dianna.welch@oliverwyman.com</a:t>
            </a: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other questions about Annual Premiums, Enrollment Trends, or Medical Expenditure Trends: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</a:t>
            </a:r>
            <a:r>
              <a:rPr lang="en-US" altLang="en-US" sz="2000" i="1" dirty="0" smtClean="0">
                <a:solidFill>
                  <a:prstClr val="black"/>
                </a:solidFill>
                <a:ea typeface="+mn-ea"/>
                <a:cs typeface="Arial" charset="0"/>
              </a:rPr>
              <a:t>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your </a:t>
            </a:r>
            <a:r>
              <a:rPr lang="en-US" altLang="en-US" sz="2000" u="sng" dirty="0" smtClean="0">
                <a:solidFill>
                  <a:prstClr val="black"/>
                </a:solidFill>
                <a:ea typeface="+mn-ea"/>
                <a:cs typeface="Arial" charset="0"/>
              </a:rPr>
              <a:t>CHIA liaison </a:t>
            </a: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and </a:t>
            </a:r>
            <a:r>
              <a:rPr lang="en-US" altLang="en-US" sz="2000" dirty="0">
                <a:solidFill>
                  <a:prstClr val="black"/>
                </a:solidFill>
                <a:cs typeface="Arial" charset="0"/>
              </a:rPr>
              <a:t>Ashley Storms at </a:t>
            </a:r>
            <a:r>
              <a:rPr lang="en-US" altLang="en-US" sz="2000" dirty="0" smtClean="0">
                <a:solidFill>
                  <a:prstClr val="black"/>
                </a:solidFill>
                <a:cs typeface="Arial" charset="0"/>
                <a:hlinkClick r:id="rId4"/>
              </a:rPr>
              <a:t>ashley.storms@state.ma.us</a:t>
            </a: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0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Files (through March 2017) for the Risk Adjustment final settlement must be in and passed intake edits by 4/30/2017.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RACP Flag Indicator column added to Member Month Tracker reports beginning with October 2016.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V6 submission guides go into effect in August for July 2017 data and any resubmissions back to October 2013.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Next month’s TAG: DOI membership reporting discussion.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Payer </a:t>
            </a:r>
            <a:r>
              <a:rPr lang="en-US" dirty="0"/>
              <a:t>Data Reporting: TME, APM, RP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</a:t>
            </a:r>
            <a:r>
              <a:rPr lang="en-US" dirty="0"/>
              <a:t>Premiums Data Request, Enrollment Trends and Medical Expenditure Trends </a:t>
            </a:r>
            <a:r>
              <a:rPr lang="en-US" dirty="0" smtClean="0"/>
              <a:t>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14,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11,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</a:t>
            </a:r>
            <a:r>
              <a:rPr lang="en-US" dirty="0" smtClean="0"/>
              <a:t>APCD Version </a:t>
            </a:r>
            <a:r>
              <a:rPr lang="en-US" dirty="0"/>
              <a:t>6</a:t>
            </a:r>
            <a:r>
              <a:rPr lang="en-US" dirty="0" smtClean="0"/>
              <a:t>.0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820987"/>
              </p:ext>
            </p:extLst>
          </p:nvPr>
        </p:nvGraphicFramePr>
        <p:xfrm>
          <a:off x="726325" y="1892333"/>
          <a:ext cx="7506450" cy="368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Intake 6.0 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2016/January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sftp testing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January 2017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January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January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New </a:t>
                      </a:r>
                      <a:r>
                        <a:rPr lang="en-US" sz="1100" dirty="0" err="1">
                          <a:effectLst/>
                        </a:rPr>
                        <a:t>sftp</a:t>
                      </a:r>
                      <a:r>
                        <a:rPr lang="en-US" sz="1100" dirty="0">
                          <a:effectLst/>
                        </a:rPr>
                        <a:t> PROD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February </a:t>
                      </a:r>
                      <a:r>
                        <a:rPr lang="en-US" sz="1100" dirty="0">
                          <a:effectLst/>
                        </a:rPr>
                        <a:t>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100">
                          <a:effectLst/>
                        </a:rPr>
                        <a:t>Development/Testing	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February/June 2017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Carrier Testing – new guides and new transmission process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July 2017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6 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APCD Version 6.0 Submission Guides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One change to the current redline Submission Guides based on carrier feedback and internal CHIA needs: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 smtClean="0"/>
              <a:t>	Member State will remain in the Member Eligibility and Claims files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Version 6.0 Intake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/>
              <a:t>How it is submitted: SENDS+/INET Changes</a:t>
            </a:r>
            <a:endParaRPr lang="en-US" dirty="0"/>
          </a:p>
          <a:p>
            <a:r>
              <a:rPr lang="en-US" dirty="0"/>
              <a:t>CHIA will be using a new method of sending files which will replace SENDS+/INET. The new method will include a new web portal and be a standard SFTP client for data submitters. </a:t>
            </a:r>
          </a:p>
          <a:p>
            <a:r>
              <a:rPr lang="en-US" dirty="0"/>
              <a:t> The MA APCD files will be encrypted using AES-256 encryption. </a:t>
            </a:r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34" y="3950866"/>
            <a:ext cx="7280476" cy="174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2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/>
              <a:t>Payer Data Reporting: TME, APM, RP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eadlines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09863"/>
              </p:ext>
            </p:extLst>
          </p:nvPr>
        </p:nvGraphicFramePr>
        <p:xfrm>
          <a:off x="401122" y="1447803"/>
          <a:ext cx="7828478" cy="413458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95887"/>
                <a:gridCol w="5432591"/>
              </a:tblGrid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Deadline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Data File Due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3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Monday, May 1,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2015 Final TME (Zip Code + Physician Group)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Preliminary TME (Zip Code + Physician Group)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b="0" i="1" u="none" strike="noStrike" kern="1200" dirty="0">
                          <a:effectLst/>
                        </a:rPr>
                        <a:t>Monday, May 15, 2017</a:t>
                      </a:r>
                      <a:endParaRPr lang="en-US" sz="1600" b="0" i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b="0" i="1" u="none" strike="noStrike" kern="1200" dirty="0">
                          <a:effectLst/>
                        </a:rPr>
                        <a:t>Supplemental Filing: Prescription Drug </a:t>
                      </a:r>
                      <a:r>
                        <a:rPr lang="en-US" sz="1600" b="0" i="1" u="none" strike="noStrike" kern="1200" dirty="0" smtClean="0">
                          <a:effectLst/>
                        </a:rPr>
                        <a:t>Rebates (tentative)</a:t>
                      </a:r>
                      <a:endParaRPr lang="en-US" sz="1600" b="0" i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13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Friday, June 2,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2015 Final APM (Zip Code + Physician Group)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2016 Preliminary APM (Zip Code + Physician Group)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513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Tuesday, August 1,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2016 Hospital and Other Provider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392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2015 Physician Group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4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/>
              <a:t>Payer Data Reporting: TME, APM, RP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Next Steps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086527"/>
              </p:ext>
            </p:extLst>
          </p:nvPr>
        </p:nvGraphicFramePr>
        <p:xfrm>
          <a:off x="401122" y="1447803"/>
          <a:ext cx="7828478" cy="308167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95887"/>
                <a:gridCol w="5432591"/>
              </a:tblGrid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Timeline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Task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Today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Circulate updated Provider </a:t>
                      </a:r>
                      <a:r>
                        <a:rPr lang="en-US" sz="16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OrgID</a:t>
                      </a:r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list to 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payers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Early March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Finalize any changes to data collection requirements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36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Mid-March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</a:t>
                      </a:r>
                      <a:r>
                        <a:rPr lang="en-US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updated data specifications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3613">
                <a:tc vMerge="1">
                  <a:txBody>
                    <a:bodyPr/>
                    <a:lstStyle/>
                    <a:p>
                      <a:pPr algn="l" fontAlgn="ctr"/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Host all-payer webinar on data</a:t>
                      </a:r>
                      <a:r>
                        <a:rPr lang="en-US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specs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36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1</a:t>
                      </a:r>
                      <a:r>
                        <a:rPr lang="en-US" sz="1600" u="none" strike="noStrike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TME Due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4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Annual Premiums Data Request, </a:t>
            </a: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February 14, 2017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Analytic </a:t>
            </a:r>
            <a:r>
              <a:rPr lang="en-US" sz="1600" i="1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Reporting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</a:t>
            </a: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809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dirty="0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381941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11917</TotalTime>
  <Words>867</Words>
  <Application>Microsoft Office PowerPoint</Application>
  <PresentationFormat>On-screen Show (4:3)</PresentationFormat>
  <Paragraphs>206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FINALPowerPointTEMPLATE</vt:lpstr>
      <vt:lpstr>PowerPoint Presentation</vt:lpstr>
      <vt:lpstr>Agenda</vt:lpstr>
      <vt:lpstr>Intake APCD Version 6.0</vt:lpstr>
      <vt:lpstr>APCD Version 6.0 Submission Guides</vt:lpstr>
      <vt:lpstr>APCD Version 6.0 Intake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Enrollment Trends Update</vt:lpstr>
      <vt:lpstr>PowerPoint Presentation</vt:lpstr>
      <vt:lpstr>PowerPoint Presentation</vt:lpstr>
      <vt:lpstr>Medical Expenditure Trends Update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666</cp:revision>
  <cp:lastPrinted>2017-02-14T16:01:34Z</cp:lastPrinted>
  <dcterms:created xsi:type="dcterms:W3CDTF">2014-02-09T20:57:02Z</dcterms:created>
  <dcterms:modified xsi:type="dcterms:W3CDTF">2017-02-15T13:49:50Z</dcterms:modified>
</cp:coreProperties>
</file>