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 id="2147483761" r:id="rId3"/>
  </p:sldMasterIdLst>
  <p:notesMasterIdLst>
    <p:notesMasterId r:id="rId28"/>
  </p:notesMasterIdLst>
  <p:handoutMasterIdLst>
    <p:handoutMasterId r:id="rId29"/>
  </p:handoutMasterIdLst>
  <p:sldIdLst>
    <p:sldId id="256" r:id="rId4"/>
    <p:sldId id="414" r:id="rId5"/>
    <p:sldId id="474" r:id="rId6"/>
    <p:sldId id="500" r:id="rId7"/>
    <p:sldId id="501" r:id="rId8"/>
    <p:sldId id="502" r:id="rId9"/>
    <p:sldId id="503" r:id="rId10"/>
    <p:sldId id="504" r:id="rId11"/>
    <p:sldId id="505" r:id="rId12"/>
    <p:sldId id="506" r:id="rId13"/>
    <p:sldId id="507" r:id="rId14"/>
    <p:sldId id="508" r:id="rId15"/>
    <p:sldId id="509" r:id="rId16"/>
    <p:sldId id="510" r:id="rId17"/>
    <p:sldId id="511" r:id="rId18"/>
    <p:sldId id="512" r:id="rId19"/>
    <p:sldId id="513" r:id="rId20"/>
    <p:sldId id="514" r:id="rId21"/>
    <p:sldId id="515" r:id="rId22"/>
    <p:sldId id="516" r:id="rId23"/>
    <p:sldId id="517" r:id="rId24"/>
    <p:sldId id="499" r:id="rId25"/>
    <p:sldId id="362" r:id="rId26"/>
    <p:sldId id="451" r:id="rId27"/>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73398" autoAdjust="0"/>
  </p:normalViewPr>
  <p:slideViewPr>
    <p:cSldViewPr snapToGrid="0" snapToObjects="1" showGuides="1">
      <p:cViewPr>
        <p:scale>
          <a:sx n="82" d="100"/>
          <a:sy n="82" d="100"/>
        </p:scale>
        <p:origin x="-300" y="52"/>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3/22/2017</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3/22/2017</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69719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pitchFamily="34" charset="-128"/>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449" indent="-289562" eaLnBrk="0" hangingPunct="0">
              <a:spcBef>
                <a:spcPct val="30000"/>
              </a:spcBef>
              <a:defRPr sz="1200">
                <a:solidFill>
                  <a:schemeClr val="tx1"/>
                </a:solidFill>
                <a:latin typeface="Calibri" pitchFamily="34" charset="0"/>
              </a:defRPr>
            </a:lvl2pPr>
            <a:lvl3pPr marL="1163100" indent="-231326" eaLnBrk="0" hangingPunct="0">
              <a:spcBef>
                <a:spcPct val="30000"/>
              </a:spcBef>
              <a:defRPr sz="1200">
                <a:solidFill>
                  <a:schemeClr val="tx1"/>
                </a:solidFill>
                <a:latin typeface="Calibri" pitchFamily="34" charset="0"/>
              </a:defRPr>
            </a:lvl3pPr>
            <a:lvl4pPr marL="1628987" indent="-231326" eaLnBrk="0" hangingPunct="0">
              <a:spcBef>
                <a:spcPct val="30000"/>
              </a:spcBef>
              <a:defRPr sz="1200">
                <a:solidFill>
                  <a:schemeClr val="tx1"/>
                </a:solidFill>
                <a:latin typeface="Calibri" pitchFamily="34" charset="0"/>
              </a:defRPr>
            </a:lvl4pPr>
            <a:lvl5pPr marL="2094873" indent="-231326" eaLnBrk="0" hangingPunct="0">
              <a:spcBef>
                <a:spcPct val="30000"/>
              </a:spcBef>
              <a:defRPr sz="1200">
                <a:solidFill>
                  <a:schemeClr val="tx1"/>
                </a:solidFill>
                <a:latin typeface="Calibri" pitchFamily="34" charset="0"/>
              </a:defRPr>
            </a:lvl5pPr>
            <a:lvl6pPr marL="2560760" indent="-231326" eaLnBrk="0" fontAlgn="base" hangingPunct="0">
              <a:spcBef>
                <a:spcPct val="30000"/>
              </a:spcBef>
              <a:spcAft>
                <a:spcPct val="0"/>
              </a:spcAft>
              <a:defRPr sz="1200">
                <a:solidFill>
                  <a:schemeClr val="tx1"/>
                </a:solidFill>
                <a:latin typeface="Calibri" pitchFamily="34" charset="0"/>
              </a:defRPr>
            </a:lvl6pPr>
            <a:lvl7pPr marL="3026647" indent="-231326" eaLnBrk="0" fontAlgn="base" hangingPunct="0">
              <a:spcBef>
                <a:spcPct val="30000"/>
              </a:spcBef>
              <a:spcAft>
                <a:spcPct val="0"/>
              </a:spcAft>
              <a:defRPr sz="1200">
                <a:solidFill>
                  <a:schemeClr val="tx1"/>
                </a:solidFill>
                <a:latin typeface="Calibri" pitchFamily="34" charset="0"/>
              </a:defRPr>
            </a:lvl7pPr>
            <a:lvl8pPr marL="3492534" indent="-231326" eaLnBrk="0" fontAlgn="base" hangingPunct="0">
              <a:spcBef>
                <a:spcPct val="30000"/>
              </a:spcBef>
              <a:spcAft>
                <a:spcPct val="0"/>
              </a:spcAft>
              <a:defRPr sz="1200">
                <a:solidFill>
                  <a:schemeClr val="tx1"/>
                </a:solidFill>
                <a:latin typeface="Calibri" pitchFamily="34" charset="0"/>
              </a:defRPr>
            </a:lvl8pPr>
            <a:lvl9pPr marL="3958421" indent="-2313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3EB6D7E-908F-40CE-800C-5C249A686E6D}" type="slidenum">
              <a:rPr lang="en-US" altLang="en-US">
                <a:solidFill>
                  <a:prstClr val="black"/>
                </a:solidFill>
                <a:ea typeface="ＭＳ Ｐゴシック" pitchFamily="34" charset="-128"/>
              </a:rPr>
              <a:pPr eaLnBrk="1" hangingPunct="1">
                <a:spcBef>
                  <a:spcPct val="0"/>
                </a:spcBef>
              </a:pPr>
              <a:t>11</a:t>
            </a:fld>
            <a:endParaRPr lang="en-US" altLang="en-US">
              <a:solidFill>
                <a:prstClr val="black"/>
              </a:solidFill>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solidFill>
                  <a:prstClr val="black"/>
                </a:solidFill>
              </a:rPr>
              <a:pPr/>
              <a:t>12</a:t>
            </a:fld>
            <a:endParaRPr lang="en-US" altLang="en-US">
              <a:solidFill>
                <a:prstClr val="black"/>
              </a:solidFill>
            </a:endParaRPr>
          </a:p>
        </p:txBody>
      </p:sp>
    </p:spTree>
    <p:extLst>
      <p:ext uri="{BB962C8B-B14F-4D97-AF65-F5344CB8AC3E}">
        <p14:creationId xmlns:p14="http://schemas.microsoft.com/office/powerpoint/2010/main" val="2397320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13</a:t>
            </a:fld>
            <a:endParaRPr lang="en-US" alt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A27E585-00B2-4BB9-A31A-005B1A238703}" type="slidenum">
              <a:rPr lang="en-US" altLang="en-US">
                <a:solidFill>
                  <a:prstClr val="black"/>
                </a:solidFill>
              </a:rPr>
              <a:pPr eaLnBrk="1" hangingPunct="1">
                <a:spcBef>
                  <a:spcPct val="0"/>
                </a:spcBef>
              </a:pPr>
              <a:t>14</a:t>
            </a:fld>
            <a:endParaRPr lang="en-US" alt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aseline="0"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D056F31-54BE-43C3-98C0-9375C8A524D6}" type="slidenum">
              <a:rPr lang="en-US" altLang="en-US">
                <a:solidFill>
                  <a:prstClr val="black"/>
                </a:solidFill>
              </a:rPr>
              <a:pPr eaLnBrk="1" hangingPunct="1">
                <a:spcBef>
                  <a:spcPct val="0"/>
                </a:spcBef>
              </a:pPr>
              <a:t>15</a:t>
            </a:fld>
            <a:endParaRPr lang="en-US" alt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solidFill>
                  <a:prstClr val="black"/>
                </a:solidFill>
              </a:rPr>
              <a:pPr/>
              <a:t>16</a:t>
            </a:fld>
            <a:endParaRPr lang="en-US" altLang="en-US">
              <a:solidFill>
                <a:prstClr val="black"/>
              </a:solidFill>
            </a:endParaRPr>
          </a:p>
        </p:txBody>
      </p:sp>
    </p:spTree>
    <p:extLst>
      <p:ext uri="{BB962C8B-B14F-4D97-AF65-F5344CB8AC3E}">
        <p14:creationId xmlns:p14="http://schemas.microsoft.com/office/powerpoint/2010/main" val="1070221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solidFill>
                  <a:prstClr val="black"/>
                </a:solidFill>
              </a:rPr>
              <a:pPr/>
              <a:t>17</a:t>
            </a:fld>
            <a:endParaRPr lang="en-US" altLang="en-US">
              <a:solidFill>
                <a:prstClr val="black"/>
              </a:solidFill>
            </a:endParaRPr>
          </a:p>
        </p:txBody>
      </p:sp>
    </p:spTree>
    <p:extLst>
      <p:ext uri="{BB962C8B-B14F-4D97-AF65-F5344CB8AC3E}">
        <p14:creationId xmlns:p14="http://schemas.microsoft.com/office/powerpoint/2010/main" val="3460993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18</a:t>
            </a:fld>
            <a:endParaRPr lang="en-US" alt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solidFill>
                  <a:prstClr val="black"/>
                </a:solidFill>
              </a:rPr>
              <a:pPr/>
              <a:t>19</a:t>
            </a:fld>
            <a:endParaRPr lang="en-US" altLang="en-US">
              <a:solidFill>
                <a:prstClr val="black"/>
              </a:solidFill>
            </a:endParaRPr>
          </a:p>
        </p:txBody>
      </p:sp>
    </p:spTree>
    <p:extLst>
      <p:ext uri="{BB962C8B-B14F-4D97-AF65-F5344CB8AC3E}">
        <p14:creationId xmlns:p14="http://schemas.microsoft.com/office/powerpoint/2010/main" val="2691251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solidFill>
                  <a:prstClr val="black"/>
                </a:solidFill>
              </a:rPr>
              <a:pPr/>
              <a:t>20</a:t>
            </a:fld>
            <a:endParaRPr lang="en-US" altLang="en-US">
              <a:solidFill>
                <a:prstClr val="black"/>
              </a:solidFill>
            </a:endParaRPr>
          </a:p>
        </p:txBody>
      </p:sp>
    </p:spTree>
    <p:extLst>
      <p:ext uri="{BB962C8B-B14F-4D97-AF65-F5344CB8AC3E}">
        <p14:creationId xmlns:p14="http://schemas.microsoft.com/office/powerpoint/2010/main" val="578197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53F84D0-1CB7-4CA0-9B79-CB5FCD487120}" type="slidenum">
              <a:rPr lang="en-US" altLang="en-US">
                <a:solidFill>
                  <a:prstClr val="black"/>
                </a:solidFill>
              </a:rPr>
              <a:pPr eaLnBrk="1" hangingPunct="1">
                <a:spcBef>
                  <a:spcPct val="0"/>
                </a:spcBef>
              </a:pPr>
              <a:t>21</a:t>
            </a:fld>
            <a:endParaRPr lang="en-US" alt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22</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23</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24</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1363" indent="-284163">
              <a:spcBef>
                <a:spcPct val="30000"/>
              </a:spcBef>
              <a:defRPr sz="1200">
                <a:solidFill>
                  <a:schemeClr val="tx1"/>
                </a:solidFill>
                <a:latin typeface="Calibri" pitchFamily="34" charset="0"/>
                <a:ea typeface="ＭＳ Ｐゴシック" pitchFamily="34" charset="-128"/>
              </a:defRPr>
            </a:lvl2pPr>
            <a:lvl3pPr marL="1141413" indent="-227013">
              <a:spcBef>
                <a:spcPct val="30000"/>
              </a:spcBef>
              <a:defRPr sz="1200">
                <a:solidFill>
                  <a:schemeClr val="tx1"/>
                </a:solidFill>
                <a:latin typeface="Calibri" pitchFamily="34" charset="0"/>
                <a:ea typeface="ＭＳ Ｐゴシック" pitchFamily="34" charset="-128"/>
              </a:defRPr>
            </a:lvl3pPr>
            <a:lvl4pPr marL="1598613" indent="-227013">
              <a:spcBef>
                <a:spcPct val="30000"/>
              </a:spcBef>
              <a:defRPr sz="1200">
                <a:solidFill>
                  <a:schemeClr val="tx1"/>
                </a:solidFill>
                <a:latin typeface="Calibri" pitchFamily="34" charset="0"/>
                <a:ea typeface="ＭＳ Ｐゴシック" pitchFamily="34" charset="-128"/>
              </a:defRPr>
            </a:lvl4pPr>
            <a:lvl5pPr marL="2055813" indent="-227013">
              <a:spcBef>
                <a:spcPct val="30000"/>
              </a:spcBef>
              <a:defRPr sz="1200">
                <a:solidFill>
                  <a:schemeClr val="tx1"/>
                </a:solidFill>
                <a:latin typeface="Calibri" pitchFamily="34" charset="0"/>
                <a:ea typeface="ＭＳ Ｐゴシック" pitchFamily="34" charset="-128"/>
              </a:defRPr>
            </a:lvl5pPr>
            <a:lvl6pPr marL="2513013" indent="-227013"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213" indent="-227013"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7413" indent="-227013"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4613" indent="-227013" defTabSz="4572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5303760F-4FF1-49D1-8FC5-0BB58161386A}" type="slidenum">
              <a:rPr lang="en-US" altLang="en-US" smtClean="0">
                <a:solidFill>
                  <a:prstClr val="black"/>
                </a:solidFill>
              </a:rPr>
              <a:pPr>
                <a:spcBef>
                  <a:spcPct val="0"/>
                </a:spcBef>
              </a:pPr>
              <a:t>4</a:t>
            </a:fld>
            <a:endParaRPr lang="en-US" altLang="en-US"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i="1" smtClean="0">
              <a:ea typeface="ＭＳ Ｐゴシック" pitchFamily="34" charset="-128"/>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fld id="{CF4FDC33-9481-44DA-97BF-F8A339506205}" type="slidenum">
              <a:rPr lang="en-US" altLang="en-US" sz="1200" smtClean="0">
                <a:solidFill>
                  <a:prstClr val="black"/>
                </a:solidFill>
              </a:rPr>
              <a:pPr/>
              <a:t>5</a:t>
            </a:fld>
            <a:endParaRPr lang="en-US" altLang="en-US" sz="1200"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i="1" smtClean="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fld id="{A2F7492A-7117-4E56-A31D-EEF904F5E5F3}" type="slidenum">
              <a:rPr lang="en-US" altLang="en-US" sz="1200" smtClean="0">
                <a:solidFill>
                  <a:prstClr val="black"/>
                </a:solidFill>
              </a:rPr>
              <a:pPr/>
              <a:t>6</a:t>
            </a:fld>
            <a:endParaRPr lang="en-US" altLang="en-US" sz="1200"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393397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3762862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3479755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FAA26D3D-D897-4be2-8F04-BA451C77F1D7}"/>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l">
              <a:defRPr>
                <a:solidFill>
                  <a:srgbClr val="7F7F7F"/>
                </a:solidFill>
              </a:defRPr>
            </a:lvl1pPr>
          </a:lstStyle>
          <a:p>
            <a:pPr>
              <a:defRPr/>
            </a:pPr>
            <a:r>
              <a:rPr lang="en-US" altLang="en-US"/>
              <a:t>Title  |  Name, Position Title  |  Date     </a:t>
            </a:r>
          </a:p>
          <a:p>
            <a:pPr>
              <a:defRPr/>
            </a:pPr>
            <a:endParaRPr lang="en-US" alt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pPr>
              <a:defRPr/>
            </a:pPr>
            <a:fld id="{4AC2AB08-ED4C-48C6-BADE-85FFDD406383}" type="slidenum">
              <a:rPr lang="en-US" altLang="en-US"/>
              <a:pPr>
                <a:defRPr/>
              </a:pPr>
              <a:t>‹#›</a:t>
            </a:fld>
            <a:endParaRPr lang="en-US" altLang="en-US" dirty="0"/>
          </a:p>
        </p:txBody>
      </p:sp>
    </p:spTree>
    <p:extLst>
      <p:ext uri="{BB962C8B-B14F-4D97-AF65-F5344CB8AC3E}">
        <p14:creationId xmlns:p14="http://schemas.microsoft.com/office/powerpoint/2010/main" val="315082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l">
              <a:defRPr>
                <a:solidFill>
                  <a:srgbClr val="7F7F7F"/>
                </a:solidFill>
              </a:defRPr>
            </a:lvl1pPr>
          </a:lstStyle>
          <a:p>
            <a:pPr>
              <a:defRPr/>
            </a:pPr>
            <a:r>
              <a:rPr lang="en-US" altLang="en-US"/>
              <a:t>Title  |  Name, Position Title  |  Date     </a:t>
            </a:r>
          </a:p>
          <a:p>
            <a:pPr>
              <a:defRPr/>
            </a:pPr>
            <a:endParaRPr lang="en-US" alt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pPr>
              <a:defRPr/>
            </a:pPr>
            <a:fld id="{4EEE2745-B15C-4E01-9C45-91F84C19A666}" type="slidenum">
              <a:rPr lang="en-US" altLang="en-US"/>
              <a:pPr>
                <a:defRPr/>
              </a:pPr>
              <a:t>‹#›</a:t>
            </a:fld>
            <a:endParaRPr lang="en-US" altLang="en-US" dirty="0"/>
          </a:p>
        </p:txBody>
      </p:sp>
    </p:spTree>
    <p:extLst>
      <p:ext uri="{BB962C8B-B14F-4D97-AF65-F5344CB8AC3E}">
        <p14:creationId xmlns:p14="http://schemas.microsoft.com/office/powerpoint/2010/main" val="485556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49688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64283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89636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3/22/2017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343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3/22/2017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120596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3/22/2017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13743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3/22/2017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30376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3/22/2017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69391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3/22/2017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603685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85751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3/22/2017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791325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l">
              <a:defRPr/>
            </a:lvl1pPr>
          </a:lstStyle>
          <a:p>
            <a:pPr>
              <a:defRPr/>
            </a:pPr>
            <a:r>
              <a:rPr lang="en-US">
                <a:solidFill>
                  <a:prstClr val="black">
                    <a:tint val="75000"/>
                  </a:prstClr>
                </a:solidFill>
              </a:rPr>
              <a:t>Title  |  Name, Position Title  |  Date     </a:t>
            </a:r>
          </a:p>
          <a:p>
            <a:pPr algn="ctr">
              <a:defRPr/>
            </a:pPr>
            <a:endParaRPr lang="en-US">
              <a:solidFill>
                <a:prstClr val="black">
                  <a:tint val="75000"/>
                </a:prstClr>
              </a:solidFill>
            </a:endParaRPr>
          </a:p>
        </p:txBody>
      </p:sp>
      <p:sp>
        <p:nvSpPr>
          <p:cNvPr id="6" name="Slide Number Placeholder 5"/>
          <p:cNvSpPr>
            <a:spLocks noGrp="1"/>
          </p:cNvSpPr>
          <p:nvPr>
            <p:ph type="sldNum" sz="quarter" idx="11"/>
          </p:nvPr>
        </p:nvSpPr>
        <p:spPr/>
        <p:txBody>
          <a:bodyPr/>
          <a:lstStyle>
            <a:lvl1pPr>
              <a:defRPr/>
            </a:lvl1pPr>
          </a:lstStyle>
          <a:p>
            <a:pPr>
              <a:defRPr/>
            </a:pPr>
            <a:fld id="{CF30ADB4-41EA-431A-987B-41CA83FFAB42}" type="slidenum">
              <a:rPr lang="en-US" altLang="en-US">
                <a:solidFill>
                  <a:prstClr val="black">
                    <a:tint val="75000"/>
                  </a:prstClr>
                </a:solidFill>
              </a:rPr>
              <a:pPr>
                <a:defRPr/>
              </a:pPr>
              <a:t>‹#›</a:t>
            </a:fld>
            <a:endParaRPr lang="en-US" altLang="en-US">
              <a:solidFill>
                <a:prstClr val="black">
                  <a:tint val="75000"/>
                </a:prstClr>
              </a:solidFill>
            </a:endParaRPr>
          </a:p>
        </p:txBody>
      </p:sp>
    </p:spTree>
    <p:extLst>
      <p:ext uri="{BB962C8B-B14F-4D97-AF65-F5344CB8AC3E}">
        <p14:creationId xmlns:p14="http://schemas.microsoft.com/office/powerpoint/2010/main" val="3862654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l">
              <a:defRPr/>
            </a:lvl1pPr>
          </a:lstStyle>
          <a:p>
            <a:pPr>
              <a:defRPr/>
            </a:pPr>
            <a:r>
              <a:rPr lang="en-US" altLang="en-US"/>
              <a:t>Title  |  Name, Position Title  |  Date     </a:t>
            </a:r>
          </a:p>
          <a:p>
            <a:pPr>
              <a:defRPr/>
            </a:pPr>
            <a:endParaRPr lang="en-US" altLang="en-US"/>
          </a:p>
        </p:txBody>
      </p:sp>
      <p:sp>
        <p:nvSpPr>
          <p:cNvPr id="6" name="Slide Number Placeholder 5"/>
          <p:cNvSpPr>
            <a:spLocks noGrp="1"/>
          </p:cNvSpPr>
          <p:nvPr>
            <p:ph type="sldNum" sz="quarter" idx="11"/>
          </p:nvPr>
        </p:nvSpPr>
        <p:spPr/>
        <p:txBody>
          <a:bodyPr/>
          <a:lstStyle>
            <a:lvl1pPr>
              <a:defRPr/>
            </a:lvl1pPr>
          </a:lstStyle>
          <a:p>
            <a:pPr>
              <a:defRPr/>
            </a:pPr>
            <a:fld id="{229BB139-357A-48AF-B234-32B93ACB5D5E}" type="slidenum">
              <a:rPr lang="en-US" altLang="en-US"/>
              <a:pPr>
                <a:defRPr/>
              </a:pPr>
              <a:t>‹#›</a:t>
            </a:fld>
            <a:endParaRPr lang="en-US" altLang="en-US" dirty="0"/>
          </a:p>
        </p:txBody>
      </p:sp>
    </p:spTree>
    <p:extLst>
      <p:ext uri="{BB962C8B-B14F-4D97-AF65-F5344CB8AC3E}">
        <p14:creationId xmlns:p14="http://schemas.microsoft.com/office/powerpoint/2010/main" val="363981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l">
              <a:defRPr/>
            </a:lvl1pPr>
          </a:lstStyle>
          <a:p>
            <a:pPr>
              <a:defRPr/>
            </a:pPr>
            <a:r>
              <a:rPr lang="en-US" altLang="en-US"/>
              <a:t>Title  |  Name, Position Title  |  Date   </a:t>
            </a:r>
          </a:p>
          <a:p>
            <a:pPr>
              <a:defRPr/>
            </a:pPr>
            <a:endParaRPr lang="en-US" altLang="en-US"/>
          </a:p>
        </p:txBody>
      </p:sp>
      <p:sp>
        <p:nvSpPr>
          <p:cNvPr id="8" name="Slide Number Placeholder 2"/>
          <p:cNvSpPr>
            <a:spLocks noGrp="1"/>
          </p:cNvSpPr>
          <p:nvPr>
            <p:ph type="sldNum" sz="quarter" idx="12"/>
          </p:nvPr>
        </p:nvSpPr>
        <p:spPr/>
        <p:txBody>
          <a:bodyPr/>
          <a:lstStyle>
            <a:lvl1pPr>
              <a:defRPr/>
            </a:lvl1pPr>
          </a:lstStyle>
          <a:p>
            <a:pPr>
              <a:defRPr/>
            </a:pPr>
            <a:fld id="{3FE5CEF1-B90B-4BBE-9968-93ABEF3B7EB2}" type="slidenum">
              <a:rPr lang="en-US" altLang="en-US"/>
              <a:pPr>
                <a:defRPr/>
              </a:pPr>
              <a:t>‹#›</a:t>
            </a:fld>
            <a:endParaRPr lang="en-US" altLang="en-US" dirty="0"/>
          </a:p>
        </p:txBody>
      </p:sp>
    </p:spTree>
    <p:extLst>
      <p:ext uri="{BB962C8B-B14F-4D97-AF65-F5344CB8AC3E}">
        <p14:creationId xmlns:p14="http://schemas.microsoft.com/office/powerpoint/2010/main" val="231070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257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7">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000">
                <a:solidFill>
                  <a:srgbClr val="FFFFFF"/>
                </a:solidFill>
                <a:latin typeface="Arial" charset="0"/>
                <a:ea typeface="ＭＳ Ｐゴシック" charset="-128"/>
              </a:defRPr>
            </a:lvl1pPr>
          </a:lstStyle>
          <a:p>
            <a:pPr>
              <a:defRPr/>
            </a:pPr>
            <a:r>
              <a:rPr lang="en-US" altLang="en-US"/>
              <a:t>Title  |  Name, Position Title  |  Date     </a:t>
            </a:r>
          </a:p>
          <a:p>
            <a:pPr>
              <a:defRPr/>
            </a:pPr>
            <a:endParaRPr lang="en-US" alt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latin typeface="Arial" charset="0"/>
              </a:defRPr>
            </a:lvl1pPr>
          </a:lstStyle>
          <a:p>
            <a:pPr>
              <a:defRPr/>
            </a:pPr>
            <a:fld id="{A98938CA-D944-4D8C-A5AB-9464AD19A940}" type="slidenum">
              <a:rPr lang="en-US" altLang="en-US">
                <a:ea typeface="ＭＳ Ｐゴシック" pitchFamily="34" charset="-128"/>
              </a:rPr>
              <a:pPr>
                <a:defRPr/>
              </a:pPr>
              <a:t>‹#›</a:t>
            </a:fld>
            <a:endParaRPr lang="en-US" altLang="en-US" dirty="0">
              <a:ea typeface="ＭＳ Ｐゴシック" pitchFamily="34" charset="-128"/>
            </a:endParaRPr>
          </a:p>
        </p:txBody>
      </p:sp>
    </p:spTree>
    <p:extLst>
      <p:ext uri="{BB962C8B-B14F-4D97-AF65-F5344CB8AC3E}">
        <p14:creationId xmlns:p14="http://schemas.microsoft.com/office/powerpoint/2010/main" val="4116834894"/>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Lst>
  <p:timing>
    <p:tnLst>
      <p:par>
        <p:cTn id="1" dur="indefinite" restart="never" nodeType="tmRoot"/>
      </p:par>
    </p:tnLst>
  </p:timing>
  <p:txStyles>
    <p:titleStyle>
      <a:lvl1pPr algn="l" defTabSz="457200" rtl="0" eaLnBrk="0" fontAlgn="base" hangingPunct="0">
        <a:spcBef>
          <a:spcPct val="0"/>
        </a:spcBef>
        <a:spcAft>
          <a:spcPct val="0"/>
        </a:spcAft>
        <a:defRPr sz="2800" b="1" kern="1200">
          <a:solidFill>
            <a:schemeClr val="tx1"/>
          </a:solidFill>
          <a:latin typeface="Arial"/>
          <a:ea typeface="ＭＳ Ｐゴシック" charset="0"/>
          <a:cs typeface="Arial"/>
        </a:defRPr>
      </a:lvl1pPr>
      <a:lvl2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2pPr>
      <a:lvl3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3pPr>
      <a:lvl4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4pPr>
      <a:lvl5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Arial" charset="0"/>
          <a:cs typeface="Arial"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rPr>
              <a:pPr defTabSz="914400">
                <a:defRPr/>
              </a:pPr>
              <a:t>3/22/2017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rPr>
              <a:pPr defTabSz="914400">
                <a:defRPr/>
              </a:pPr>
              <a:t>‹#›</a:t>
            </a:fld>
            <a:endParaRPr lang="en-US">
              <a:solidFill>
                <a:prstClr val="black">
                  <a:tint val="75000"/>
                </a:prstClr>
              </a:solidFill>
            </a:endParaRPr>
          </a:p>
        </p:txBody>
      </p:sp>
    </p:spTree>
    <p:extLst>
      <p:ext uri="{BB962C8B-B14F-4D97-AF65-F5344CB8AC3E}">
        <p14:creationId xmlns:p14="http://schemas.microsoft.com/office/powerpoint/2010/main" val="385733928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chiamass.gov/information-for-data-submitters-premiums-data/"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hyperlink" Target="http://www.chiamass.gov/enrollment-in-health-insuranc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mailto:dianna.welch@oliverwyman.com" TargetMode="External"/><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hyperlink" Target="mailto:ashley.storms@state.ma.u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 March 21, 2017</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584" y="1447800"/>
            <a:ext cx="8192016" cy="4800600"/>
          </a:xfrm>
        </p:spPr>
        <p:txBody>
          <a:bodyPr>
            <a:normAutofit/>
          </a:bodyPr>
          <a:lstStyle/>
          <a:p>
            <a:pPr marL="285750" marR="0" indent="-285750" algn="l">
              <a:lnSpc>
                <a:spcPct val="115000"/>
              </a:lnSpc>
              <a:spcBef>
                <a:spcPts val="0"/>
              </a:spcBef>
              <a:spcAft>
                <a:spcPts val="1000"/>
              </a:spcAft>
              <a:buFont typeface="Arial" panose="020B0604020202020204" pitchFamily="34" charset="0"/>
              <a:buChar char="•"/>
            </a:pPr>
            <a:endParaRPr lang="en-US" dirty="0" smtClean="0">
              <a:latin typeface="Arial Narrow"/>
              <a:ea typeface="Calibri"/>
              <a:cs typeface="Times New Roman"/>
            </a:endParaRPr>
          </a:p>
          <a:p>
            <a:pPr marL="0" marR="0" indent="0" algn="l">
              <a:lnSpc>
                <a:spcPct val="115000"/>
              </a:lnSpc>
              <a:spcBef>
                <a:spcPts val="0"/>
              </a:spcBef>
              <a:spcAft>
                <a:spcPts val="1000"/>
              </a:spcAft>
            </a:pPr>
            <a:r>
              <a:rPr lang="en-US" dirty="0" smtClean="0">
                <a:latin typeface="Arial Narrow"/>
                <a:ea typeface="Calibri"/>
                <a:cs typeface="Times New Roman"/>
              </a:rPr>
              <a:t> </a:t>
            </a:r>
            <a:endParaRPr lang="en-US" dirty="0">
              <a:latin typeface="Arial Narrow"/>
              <a:ea typeface="Calibri"/>
              <a:cs typeface="Times New Roman"/>
            </a:endParaRPr>
          </a:p>
          <a:p>
            <a:pPr marL="0" indent="0" algn="l">
              <a:buNone/>
            </a:pPr>
            <a:endParaRPr lang="en-US" sz="18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10</a:t>
            </a:fld>
            <a:endParaRPr lang="en-US" altLang="en-US"/>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Payer Data Reporting: TME, APM, RP</a:t>
            </a:r>
          </a:p>
          <a:p>
            <a:r>
              <a:rPr lang="en-US" dirty="0" smtClean="0">
                <a:solidFill>
                  <a:schemeClr val="accent6">
                    <a:lumMod val="75000"/>
                  </a:schemeClr>
                </a:solidFill>
              </a:rPr>
              <a:t>Next Steps</a:t>
            </a:r>
            <a:endParaRPr lang="en-US" dirty="0">
              <a:solidFill>
                <a:schemeClr val="accent6">
                  <a:lumMod val="75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46258165"/>
              </p:ext>
            </p:extLst>
          </p:nvPr>
        </p:nvGraphicFramePr>
        <p:xfrm>
          <a:off x="401122" y="1447799"/>
          <a:ext cx="7828478" cy="3595298"/>
        </p:xfrm>
        <a:graphic>
          <a:graphicData uri="http://schemas.openxmlformats.org/drawingml/2006/table">
            <a:tbl>
              <a:tblPr firstRow="1" bandRow="1">
                <a:tableStyleId>{3B4B98B0-60AC-42C2-AFA5-B58CD77FA1E5}</a:tableStyleId>
              </a:tblPr>
              <a:tblGrid>
                <a:gridCol w="2395887"/>
                <a:gridCol w="5432591"/>
              </a:tblGrid>
              <a:tr h="513614">
                <a:tc>
                  <a:txBody>
                    <a:bodyPr/>
                    <a:lstStyle/>
                    <a:p>
                      <a:pPr marL="0" algn="l" defTabSz="457200" rtl="0" eaLnBrk="1" fontAlgn="ctr" latinLnBrk="0" hangingPunct="1"/>
                      <a:r>
                        <a:rPr lang="en-US" sz="1800" b="1" u="none" strike="noStrike" kern="1200" dirty="0" smtClean="0">
                          <a:solidFill>
                            <a:schemeClr val="bg1"/>
                          </a:solidFill>
                          <a:effectLst/>
                          <a:latin typeface="+mn-lt"/>
                          <a:ea typeface="+mn-ea"/>
                          <a:cs typeface="+mn-cs"/>
                        </a:rPr>
                        <a:t>Timeline</a:t>
                      </a:r>
                      <a:endParaRPr lang="en-US" sz="1800" b="1" u="none" strike="noStrike" kern="1200" dirty="0">
                        <a:solidFill>
                          <a:schemeClr val="bg1"/>
                        </a:solidFill>
                        <a:effectLst/>
                        <a:latin typeface="+mn-lt"/>
                        <a:ea typeface="+mn-ea"/>
                        <a:cs typeface="+mn-cs"/>
                      </a:endParaRPr>
                    </a:p>
                  </a:txBody>
                  <a:tcPr marL="9525" marR="9525" marT="9525" marB="0" anchor="ctr">
                    <a:solidFill>
                      <a:schemeClr val="accent1"/>
                    </a:solidFill>
                  </a:tcPr>
                </a:tc>
                <a:tc>
                  <a:txBody>
                    <a:bodyPr/>
                    <a:lstStyle/>
                    <a:p>
                      <a:pPr marL="0" algn="l" defTabSz="457200" rtl="0" eaLnBrk="1" fontAlgn="ctr" latinLnBrk="0" hangingPunct="1"/>
                      <a:r>
                        <a:rPr lang="en-US" sz="1800" b="1" u="none" strike="noStrike" kern="1200" dirty="0" smtClean="0">
                          <a:solidFill>
                            <a:schemeClr val="bg1"/>
                          </a:solidFill>
                          <a:effectLst/>
                          <a:latin typeface="+mn-lt"/>
                          <a:ea typeface="+mn-ea"/>
                          <a:cs typeface="+mn-cs"/>
                        </a:rPr>
                        <a:t>Task</a:t>
                      </a:r>
                      <a:endParaRPr lang="en-US" sz="1800" b="1" u="none" strike="noStrike" kern="1200" dirty="0">
                        <a:solidFill>
                          <a:schemeClr val="bg1"/>
                        </a:solidFill>
                        <a:effectLst/>
                        <a:latin typeface="+mn-lt"/>
                        <a:ea typeface="+mn-ea"/>
                        <a:cs typeface="+mn-cs"/>
                      </a:endParaRPr>
                    </a:p>
                  </a:txBody>
                  <a:tcPr marL="9525" marR="9525" marT="9525" marB="0" anchor="ctr">
                    <a:solidFill>
                      <a:schemeClr val="accent1"/>
                    </a:solidFill>
                  </a:tcPr>
                </a:tc>
              </a:tr>
              <a:tr h="513614">
                <a:tc rowSpan="2">
                  <a:txBody>
                    <a:bodyPr/>
                    <a:lstStyle/>
                    <a:p>
                      <a:pPr algn="l" fontAlgn="ctr"/>
                      <a:r>
                        <a:rPr lang="en-US" sz="1600" u="none" strike="noStrike" kern="1200" dirty="0" smtClean="0">
                          <a:effectLst/>
                        </a:rPr>
                        <a:t>Week of March 20</a:t>
                      </a:r>
                      <a:r>
                        <a:rPr lang="en-US" sz="1600" u="none" strike="noStrike" kern="1200" baseline="30000" dirty="0" smtClean="0">
                          <a:effectLst/>
                        </a:rPr>
                        <a:t>th</a:t>
                      </a:r>
                      <a:r>
                        <a:rPr lang="en-US" sz="1600" u="none" strike="noStrike" kern="1200" baseline="0" dirty="0" smtClean="0">
                          <a:effectLst/>
                        </a:rPr>
                        <a:t> </a:t>
                      </a:r>
                      <a:endParaRPr lang="en-US" sz="1600" u="none" strike="noStrike" kern="1200" dirty="0">
                        <a:solidFill>
                          <a:schemeClr val="dk1"/>
                        </a:solidFill>
                        <a:effectLst/>
                        <a:latin typeface="+mn-lt"/>
                        <a:ea typeface="+mn-ea"/>
                        <a:cs typeface="+mn-cs"/>
                      </a:endParaRPr>
                    </a:p>
                  </a:txBody>
                  <a:tcPr marL="9525" marR="9525" marT="9525" marB="0" anchor="ctr">
                    <a:solidFill>
                      <a:schemeClr val="bg1"/>
                    </a:solidFill>
                  </a:tcPr>
                </a:tc>
                <a:tc>
                  <a:txBody>
                    <a:bodyPr/>
                    <a:lstStyle/>
                    <a:p>
                      <a:pPr marL="0" algn="l" defTabSz="457200" rtl="0" eaLnBrk="1" fontAlgn="ctr" latinLnBrk="0" hangingPunct="1"/>
                      <a:r>
                        <a:rPr lang="en-US" sz="1600" u="none" strike="noStrike" kern="1200" dirty="0" smtClean="0">
                          <a:effectLst/>
                        </a:rPr>
                        <a:t>Distribute</a:t>
                      </a:r>
                      <a:r>
                        <a:rPr lang="en-US" sz="1600" u="none" strike="noStrike" kern="1200" baseline="0" dirty="0" smtClean="0">
                          <a:effectLst/>
                        </a:rPr>
                        <a:t> data specifications </a:t>
                      </a:r>
                      <a:endParaRPr lang="en-US" sz="1600" u="none" strike="noStrike" kern="1200" dirty="0">
                        <a:solidFill>
                          <a:schemeClr val="dk1"/>
                        </a:solidFill>
                        <a:effectLst/>
                        <a:latin typeface="+mn-lt"/>
                        <a:ea typeface="+mn-ea"/>
                        <a:cs typeface="+mn-cs"/>
                      </a:endParaRPr>
                    </a:p>
                  </a:txBody>
                  <a:tcPr marL="9525" marR="9525" marT="9525" marB="0" anchor="ctr">
                    <a:solidFill>
                      <a:schemeClr val="bg1"/>
                    </a:solidFill>
                  </a:tcPr>
                </a:tc>
              </a:tr>
              <a:tr h="513614">
                <a:tc vMerge="1">
                  <a:txBody>
                    <a:bodyPr/>
                    <a:lstStyle/>
                    <a:p>
                      <a:pPr algn="l" fontAlgn="ctr"/>
                      <a:endParaRPr lang="en-US" sz="1600" u="none" strike="noStrike" kern="1200" dirty="0">
                        <a:solidFill>
                          <a:schemeClr val="dk1"/>
                        </a:solidFill>
                        <a:effectLst/>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en-US" sz="1600" u="none" strike="noStrike" kern="1200" dirty="0" smtClean="0">
                          <a:effectLst/>
                        </a:rPr>
                        <a:t>Circulate</a:t>
                      </a:r>
                      <a:r>
                        <a:rPr lang="en-US" sz="1600" u="none" strike="noStrike" kern="1200" baseline="0" dirty="0" smtClean="0">
                          <a:effectLst/>
                        </a:rPr>
                        <a:t> draft specification: </a:t>
                      </a:r>
                      <a:r>
                        <a:rPr lang="en-US" sz="1600" u="none" strike="noStrike" kern="1200" dirty="0" smtClean="0">
                          <a:effectLst/>
                        </a:rPr>
                        <a:t>Prescription Drug Rebates</a:t>
                      </a:r>
                      <a:endParaRPr lang="en-US" sz="1600" u="none" strike="noStrike" kern="1200" dirty="0">
                        <a:solidFill>
                          <a:schemeClr val="dk1"/>
                        </a:solidFill>
                        <a:effectLst/>
                        <a:latin typeface="+mn-lt"/>
                        <a:ea typeface="+mn-ea"/>
                        <a:cs typeface="+mn-cs"/>
                      </a:endParaRPr>
                    </a:p>
                  </a:txBody>
                  <a:tcPr marL="9525" marR="9525" marT="9525" marB="0" anchor="ctr">
                    <a:solidFill>
                      <a:schemeClr val="bg1"/>
                    </a:solidFill>
                  </a:tcPr>
                </a:tc>
              </a:tr>
              <a:tr h="513614">
                <a:tc rowSpan="2">
                  <a:txBody>
                    <a:bodyPr/>
                    <a:lstStyle/>
                    <a:p>
                      <a:pPr algn="l" fontAlgn="ctr"/>
                      <a:r>
                        <a:rPr lang="en-US" sz="1600" u="none" strike="noStrike" kern="1200" dirty="0" smtClean="0">
                          <a:effectLst/>
                        </a:rPr>
                        <a:t>Early April</a:t>
                      </a:r>
                    </a:p>
                    <a:p>
                      <a:pPr algn="l" fontAlgn="ctr"/>
                      <a:r>
                        <a:rPr lang="en-US" sz="1600" u="none" strike="noStrike" kern="1200" dirty="0" smtClean="0">
                          <a:solidFill>
                            <a:schemeClr val="dk1"/>
                          </a:solidFill>
                          <a:effectLst/>
                          <a:latin typeface="+mn-lt"/>
                          <a:ea typeface="+mn-ea"/>
                          <a:cs typeface="+mn-cs"/>
                        </a:rPr>
                        <a:t>(date</a:t>
                      </a:r>
                      <a:r>
                        <a:rPr lang="en-US" sz="1600" u="none" strike="noStrike" kern="1200" baseline="0" dirty="0" smtClean="0">
                          <a:solidFill>
                            <a:schemeClr val="dk1"/>
                          </a:solidFill>
                          <a:effectLst/>
                          <a:latin typeface="+mn-lt"/>
                          <a:ea typeface="+mn-ea"/>
                          <a:cs typeface="+mn-cs"/>
                        </a:rPr>
                        <a:t> TBD)</a:t>
                      </a:r>
                      <a:endParaRPr lang="en-US" sz="1600" u="none" strike="noStrike" kern="1200" dirty="0">
                        <a:solidFill>
                          <a:schemeClr val="dk1"/>
                        </a:solidFill>
                        <a:effectLst/>
                        <a:latin typeface="+mn-lt"/>
                        <a:ea typeface="+mn-ea"/>
                        <a:cs typeface="+mn-cs"/>
                      </a:endParaRPr>
                    </a:p>
                  </a:txBody>
                  <a:tcPr marL="9525" marR="9525" marT="9525" marB="0" anchor="ctr">
                    <a:solidFill>
                      <a:schemeClr val="accent1">
                        <a:lumMod val="20000"/>
                        <a:lumOff val="80000"/>
                      </a:schemeClr>
                    </a:solidFill>
                  </a:tcPr>
                </a:tc>
                <a:tc>
                  <a:txBody>
                    <a:bodyPr/>
                    <a:lstStyle/>
                    <a:p>
                      <a:pPr marL="0" algn="l" defTabSz="457200" rtl="0" eaLnBrk="1" fontAlgn="ctr" latinLnBrk="0" hangingPunct="1"/>
                      <a:r>
                        <a:rPr lang="en-US" sz="1600" u="none" strike="noStrike" kern="1200" dirty="0" smtClean="0">
                          <a:effectLst/>
                        </a:rPr>
                        <a:t>Issue final data specification: Drug Rebates</a:t>
                      </a:r>
                      <a:endParaRPr lang="en-US" sz="1600" u="none" strike="noStrike" kern="1200" dirty="0">
                        <a:solidFill>
                          <a:schemeClr val="dk1"/>
                        </a:solidFill>
                        <a:effectLst/>
                        <a:latin typeface="+mn-lt"/>
                        <a:ea typeface="+mn-ea"/>
                        <a:cs typeface="+mn-cs"/>
                      </a:endParaRPr>
                    </a:p>
                  </a:txBody>
                  <a:tcPr marL="9525" marR="9525" marT="9525" marB="0" anchor="ctr">
                    <a:solidFill>
                      <a:schemeClr val="accent1">
                        <a:lumMod val="20000"/>
                        <a:lumOff val="80000"/>
                      </a:schemeClr>
                    </a:solidFill>
                  </a:tcPr>
                </a:tc>
              </a:tr>
              <a:tr h="513614">
                <a:tc vMerge="1">
                  <a:txBody>
                    <a:bodyPr/>
                    <a:lstStyle/>
                    <a:p>
                      <a:pPr algn="l" fontAlgn="ctr"/>
                      <a:endParaRPr lang="en-US" sz="1600" u="none" strike="noStrike" kern="1200" dirty="0">
                        <a:solidFill>
                          <a:schemeClr val="dk1"/>
                        </a:solidFill>
                        <a:effectLst/>
                        <a:latin typeface="+mn-lt"/>
                        <a:ea typeface="+mn-ea"/>
                        <a:cs typeface="+mn-cs"/>
                      </a:endParaRPr>
                    </a:p>
                  </a:txBody>
                  <a:tcPr marL="9525" marR="9525" marT="9525" marB="0" anchor="ctr"/>
                </a:tc>
                <a:tc>
                  <a:txBody>
                    <a:bodyPr/>
                    <a:lstStyle/>
                    <a:p>
                      <a:pPr marL="0" algn="l" defTabSz="457200" rtl="0" eaLnBrk="1" fontAlgn="ctr" latinLnBrk="0" hangingPunct="1"/>
                      <a:r>
                        <a:rPr lang="en-US" sz="1600" u="none" strike="noStrike" kern="1200" dirty="0" smtClean="0">
                          <a:effectLst/>
                        </a:rPr>
                        <a:t>Host all-payer webinar</a:t>
                      </a:r>
                      <a:r>
                        <a:rPr lang="en-US" sz="1600" u="none" strike="noStrike" kern="1200" baseline="0" dirty="0" smtClean="0">
                          <a:effectLst/>
                        </a:rPr>
                        <a:t> on Drug Rebate data specifications</a:t>
                      </a:r>
                      <a:endParaRPr lang="en-US" sz="1600" u="none" strike="noStrike" kern="1200" dirty="0">
                        <a:solidFill>
                          <a:schemeClr val="dk1"/>
                        </a:solidFill>
                        <a:effectLst/>
                        <a:latin typeface="+mn-lt"/>
                        <a:ea typeface="+mn-ea"/>
                        <a:cs typeface="+mn-cs"/>
                      </a:endParaRPr>
                    </a:p>
                  </a:txBody>
                  <a:tcPr marL="9525" marR="9525" marT="9525" marB="0" anchor="ctr">
                    <a:solidFill>
                      <a:schemeClr val="accent1">
                        <a:lumMod val="20000"/>
                        <a:lumOff val="80000"/>
                      </a:schemeClr>
                    </a:solidFill>
                  </a:tcPr>
                </a:tc>
              </a:tr>
              <a:tr h="513614">
                <a:tc>
                  <a:txBody>
                    <a:bodyPr/>
                    <a:lstStyle/>
                    <a:p>
                      <a:pPr algn="l" fontAlgn="ctr"/>
                      <a:r>
                        <a:rPr lang="en-US" sz="1600" u="none" strike="noStrike" kern="1200" dirty="0" smtClean="0">
                          <a:solidFill>
                            <a:schemeClr val="tx1"/>
                          </a:solidFill>
                          <a:effectLst/>
                          <a:latin typeface="+mn-lt"/>
                          <a:ea typeface="+mn-ea"/>
                          <a:cs typeface="+mn-cs"/>
                        </a:rPr>
                        <a:t>Mont</a:t>
                      </a:r>
                      <a:r>
                        <a:rPr lang="en-US" sz="1600" u="none" strike="noStrike" kern="1200" baseline="0" dirty="0" smtClean="0">
                          <a:solidFill>
                            <a:schemeClr val="tx1"/>
                          </a:solidFill>
                          <a:effectLst/>
                          <a:latin typeface="+mn-lt"/>
                          <a:ea typeface="+mn-ea"/>
                          <a:cs typeface="+mn-cs"/>
                        </a:rPr>
                        <a:t>h of April </a:t>
                      </a:r>
                      <a:endParaRPr lang="en-US" sz="1600" u="none" strike="noStrike" kern="1200" dirty="0">
                        <a:solidFill>
                          <a:schemeClr val="dk1"/>
                        </a:solidFill>
                        <a:effectLst/>
                        <a:latin typeface="+mn-lt"/>
                        <a:ea typeface="+mn-ea"/>
                        <a:cs typeface="+mn-cs"/>
                      </a:endParaRPr>
                    </a:p>
                  </a:txBody>
                  <a:tcPr marL="9525" marR="9525" marT="9525" marB="0" anchor="ctr">
                    <a:solidFill>
                      <a:schemeClr val="bg1">
                        <a:alpha val="20000"/>
                      </a:schemeClr>
                    </a:solidFill>
                  </a:tcPr>
                </a:tc>
                <a:tc>
                  <a:txBody>
                    <a:bodyPr/>
                    <a:lstStyle/>
                    <a:p>
                      <a:pPr marL="0" algn="l" defTabSz="457200" rtl="0" eaLnBrk="1" fontAlgn="ctr" latinLnBrk="0" hangingPunct="1"/>
                      <a:r>
                        <a:rPr lang="en-US" sz="1600" u="none" strike="noStrike" kern="1200" dirty="0" smtClean="0">
                          <a:effectLst/>
                        </a:rPr>
                        <a:t>Individual</a:t>
                      </a:r>
                      <a:r>
                        <a:rPr lang="en-US" sz="1600" u="none" strike="noStrike" kern="1200" baseline="0" dirty="0" smtClean="0">
                          <a:effectLst/>
                        </a:rPr>
                        <a:t> calls with payers </a:t>
                      </a:r>
                      <a:endParaRPr lang="en-US" sz="1600" u="none" strike="noStrike" kern="1200" dirty="0">
                        <a:solidFill>
                          <a:schemeClr val="dk1"/>
                        </a:solidFill>
                        <a:effectLst/>
                        <a:latin typeface="+mn-lt"/>
                        <a:ea typeface="+mn-ea"/>
                        <a:cs typeface="+mn-cs"/>
                      </a:endParaRPr>
                    </a:p>
                  </a:txBody>
                  <a:tcPr marL="9525" marR="9525" marT="9525" marB="0" anchor="ctr">
                    <a:solidFill>
                      <a:schemeClr val="bg1">
                        <a:alpha val="20000"/>
                      </a:schemeClr>
                    </a:solidFill>
                  </a:tcPr>
                </a:tc>
              </a:tr>
              <a:tr h="513614">
                <a:tc>
                  <a:txBody>
                    <a:bodyPr/>
                    <a:lstStyle/>
                    <a:p>
                      <a:pPr algn="l" fontAlgn="ctr"/>
                      <a:r>
                        <a:rPr lang="en-US" sz="1600" u="none" strike="noStrike" kern="1200" dirty="0" smtClean="0">
                          <a:effectLst/>
                        </a:rPr>
                        <a:t>May 1</a:t>
                      </a:r>
                      <a:r>
                        <a:rPr lang="en-US" sz="1600" u="none" strike="noStrike" kern="1200" baseline="30000" dirty="0" smtClean="0">
                          <a:effectLst/>
                        </a:rPr>
                        <a:t>st</a:t>
                      </a:r>
                      <a:endParaRPr lang="en-US" sz="1600" u="none" strike="noStrike" kern="1200" dirty="0">
                        <a:solidFill>
                          <a:schemeClr val="dk1"/>
                        </a:solidFill>
                        <a:effectLst/>
                        <a:latin typeface="+mn-lt"/>
                        <a:ea typeface="+mn-ea"/>
                        <a:cs typeface="+mn-cs"/>
                      </a:endParaRPr>
                    </a:p>
                  </a:txBody>
                  <a:tcPr marL="9525" marR="9525" marT="9525" marB="0" anchor="ctr">
                    <a:solidFill>
                      <a:schemeClr val="accent1">
                        <a:lumMod val="20000"/>
                        <a:lumOff val="80000"/>
                      </a:schemeClr>
                    </a:solidFill>
                  </a:tcPr>
                </a:tc>
                <a:tc>
                  <a:txBody>
                    <a:bodyPr/>
                    <a:lstStyle/>
                    <a:p>
                      <a:pPr marL="0" algn="l" defTabSz="457200" rtl="0" eaLnBrk="1" fontAlgn="ctr" latinLnBrk="0" hangingPunct="1"/>
                      <a:r>
                        <a:rPr lang="en-US" sz="1600" u="none" strike="noStrike" kern="1200" dirty="0" smtClean="0">
                          <a:effectLst/>
                        </a:rPr>
                        <a:t>CY</a:t>
                      </a:r>
                      <a:r>
                        <a:rPr lang="en-US" sz="1600" u="none" strike="noStrike" kern="1200" baseline="0" dirty="0" smtClean="0">
                          <a:effectLst/>
                        </a:rPr>
                        <a:t> 2015 Final and CY 2016 Preliminary TME</a:t>
                      </a:r>
                      <a:r>
                        <a:rPr lang="en-US" sz="1600" u="none" strike="noStrike" kern="1200" dirty="0" smtClean="0">
                          <a:effectLst/>
                        </a:rPr>
                        <a:t> Due</a:t>
                      </a:r>
                      <a:endParaRPr lang="en-US" sz="1600" u="none" strike="noStrike" kern="1200" dirty="0">
                        <a:solidFill>
                          <a:schemeClr val="dk1"/>
                        </a:solidFill>
                        <a:effectLst/>
                        <a:latin typeface="+mn-lt"/>
                        <a:ea typeface="+mn-ea"/>
                        <a:cs typeface="+mn-cs"/>
                      </a:endParaRPr>
                    </a:p>
                  </a:txBody>
                  <a:tcPr marL="9525" marR="9525" marT="9525"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1012508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overfinal-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3538"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76200" y="1403350"/>
            <a:ext cx="8382000" cy="1038225"/>
          </a:xfrm>
          <a:prstGeom prst="rect">
            <a:avLst/>
          </a:prstGeom>
        </p:spPr>
        <p:txBody>
          <a:bodyPr anchor="ctr">
            <a:normAutofit fontScale="90000" lnSpcReduction="2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dirty="0" smtClean="0">
                <a:solidFill>
                  <a:prstClr val="white"/>
                </a:solidFill>
                <a:latin typeface="Calibri"/>
                <a:cs typeface="Arial" panose="020B0604020202020204" pitchFamily="34" charset="0"/>
              </a:rPr>
              <a:t>CHIA Reporting Updates:</a:t>
            </a:r>
            <a:endParaRPr lang="en-US" dirty="0">
              <a:solidFill>
                <a:prstClr val="white"/>
              </a:solidFill>
              <a:latin typeface="Calibri"/>
              <a:cs typeface="Arial" panose="020B0604020202020204" pitchFamily="34" charset="0"/>
            </a:endParaRPr>
          </a:p>
          <a:p>
            <a:pPr algn="r">
              <a:defRPr/>
            </a:pPr>
            <a:r>
              <a:rPr lang="en-US" b="0" dirty="0" smtClean="0">
                <a:solidFill>
                  <a:prstClr val="white"/>
                </a:solidFill>
                <a:latin typeface="Calibri"/>
                <a:cs typeface="Arial" panose="020B0604020202020204" pitchFamily="34" charset="0"/>
              </a:rPr>
              <a:t>Annual Premiums Data Request, </a:t>
            </a:r>
          </a:p>
          <a:p>
            <a:pPr algn="r">
              <a:defRPr/>
            </a:pPr>
            <a:r>
              <a:rPr lang="en-US" b="0" dirty="0" smtClean="0">
                <a:solidFill>
                  <a:prstClr val="white"/>
                </a:solidFill>
                <a:latin typeface="Calibri"/>
                <a:cs typeface="Arial" panose="020B0604020202020204" pitchFamily="34" charset="0"/>
              </a:rPr>
              <a:t>Enrollment Trends, and Medical Expenditure Trends</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prstClr val="white">
                  <a:lumMod val="65000"/>
                </a:prstClr>
              </a:solidFill>
              <a:cs typeface="Arial"/>
            </a:endParaRPr>
          </a:p>
        </p:txBody>
      </p:sp>
      <p:sp>
        <p:nvSpPr>
          <p:cNvPr id="7" name="Subtitle 2"/>
          <p:cNvSpPr txBox="1">
            <a:spLocks/>
          </p:cNvSpPr>
          <p:nvPr/>
        </p:nvSpPr>
        <p:spPr>
          <a:xfrm>
            <a:off x="2114550" y="4227513"/>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prstClr val="white">
                    <a:lumMod val="65000"/>
                  </a:prstClr>
                </a:solidFill>
                <a:cs typeface="Times New Roman"/>
              </a:rPr>
              <a:t>March 21, 2017</a:t>
            </a:r>
            <a:endParaRPr lang="en-US" sz="1600" dirty="0">
              <a:solidFill>
                <a:prstClr val="white">
                  <a:lumMod val="65000"/>
                </a:prstClr>
              </a:solidFil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prstClr val="white">
                  <a:lumMod val="65000"/>
                </a:prstClr>
              </a:solidFill>
              <a:latin typeface="Arial"/>
              <a:cs typeface="Times New Roman"/>
            </a:endParaRPr>
          </a:p>
        </p:txBody>
      </p:sp>
      <p:sp>
        <p:nvSpPr>
          <p:cNvPr id="10" name="Subtitle 2"/>
          <p:cNvSpPr txBox="1">
            <a:spLocks/>
          </p:cNvSpPr>
          <p:nvPr/>
        </p:nvSpPr>
        <p:spPr>
          <a:xfrm>
            <a:off x="2095500" y="2895600"/>
            <a:ext cx="6400800" cy="1179513"/>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prstClr val="white">
                    <a:lumMod val="65000"/>
                  </a:prstClr>
                </a:solidFill>
                <a:cs typeface="Times New Roman"/>
              </a:rPr>
              <a:t>Ashley Storms  |  </a:t>
            </a:r>
            <a:r>
              <a:rPr lang="en-US" sz="1600" i="1" dirty="0" smtClean="0">
                <a:solidFill>
                  <a:prstClr val="white">
                    <a:lumMod val="65000"/>
                  </a:prstClr>
                </a:solidFill>
                <a:cs typeface="Times New Roman"/>
              </a:rPr>
              <a:t>Analytic </a:t>
            </a:r>
            <a:r>
              <a:rPr lang="en-US" sz="1600" i="1" dirty="0">
                <a:solidFill>
                  <a:prstClr val="white">
                    <a:lumMod val="65000"/>
                  </a:prstClr>
                </a:solidFill>
                <a:cs typeface="Times New Roman"/>
              </a:rPr>
              <a:t>Reporting </a:t>
            </a:r>
            <a:r>
              <a:rPr lang="en-US" sz="1600" i="1" dirty="0" smtClean="0">
                <a:solidFill>
                  <a:prstClr val="white">
                    <a:lumMod val="65000"/>
                  </a:prstClr>
                </a:solidFill>
                <a:cs typeface="Times New Roman"/>
              </a:rPr>
              <a:t>Manager</a:t>
            </a:r>
          </a:p>
          <a:p>
            <a:pPr algn="r">
              <a:defRPr/>
            </a:pPr>
            <a:endParaRPr lang="en-US" sz="1600" i="1" dirty="0" smtClean="0">
              <a:solidFill>
                <a:prstClr val="white">
                  <a:lumMod val="65000"/>
                </a:prstClr>
              </a:solidFill>
              <a:cs typeface="Times New Roman"/>
            </a:endParaRPr>
          </a:p>
          <a:p>
            <a:pPr algn="r">
              <a:defRPr/>
            </a:pPr>
            <a:endParaRPr lang="en-US" sz="1600" i="1" dirty="0">
              <a:solidFill>
                <a:prstClr val="white">
                  <a:lumMod val="65000"/>
                </a:prstClr>
              </a:solidFill>
              <a:cs typeface="Times New Roman"/>
            </a:endParaRPr>
          </a:p>
        </p:txBody>
      </p:sp>
    </p:spTree>
    <p:extLst>
      <p:ext uri="{BB962C8B-B14F-4D97-AF65-F5344CB8AC3E}">
        <p14:creationId xmlns:p14="http://schemas.microsoft.com/office/powerpoint/2010/main" val="3396838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p:txBody>
          <a:bodyPr/>
          <a:lstStyle/>
          <a:p>
            <a:pPr marL="0" indent="0" algn="ctr">
              <a:buFont typeface="Arial" charset="0"/>
              <a:buNone/>
            </a:pPr>
            <a:endParaRPr lang="en-US" altLang="en-US" sz="4800" b="1" dirty="0" smtClean="0">
              <a:solidFill>
                <a:schemeClr val="tx2"/>
              </a:solidFill>
            </a:endParaRPr>
          </a:p>
          <a:p>
            <a:pPr marL="0" indent="0" algn="ctr">
              <a:buFont typeface="Arial" charset="0"/>
              <a:buNone/>
            </a:pPr>
            <a:r>
              <a:rPr lang="en-US" altLang="en-US" sz="4800" b="1" dirty="0" smtClean="0">
                <a:solidFill>
                  <a:schemeClr val="tx2"/>
                </a:solidFill>
              </a:rPr>
              <a:t>Annual Premiums Data Request</a:t>
            </a:r>
          </a:p>
        </p:txBody>
      </p:sp>
    </p:spTree>
    <p:extLst>
      <p:ext uri="{BB962C8B-B14F-4D97-AF65-F5344CB8AC3E}">
        <p14:creationId xmlns:p14="http://schemas.microsoft.com/office/powerpoint/2010/main" val="9539249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18955"/>
            <a:ext cx="8229600" cy="1015663"/>
          </a:xfrm>
          <a:prstGeom prst="rect">
            <a:avLst/>
          </a:prstGeom>
          <a:noFill/>
        </p:spPr>
        <p:txBody>
          <a:bodyPr>
            <a:spAutoFit/>
          </a:bodyPr>
          <a:lstStyle/>
          <a:p>
            <a:pPr defTabSz="914400" fontAlgn="auto">
              <a:spcBef>
                <a:spcPts val="0"/>
              </a:spcBef>
              <a:spcAft>
                <a:spcPts val="0"/>
              </a:spcAft>
              <a:defRPr/>
            </a:pPr>
            <a:r>
              <a:rPr lang="en-US" sz="2000" dirty="0" smtClean="0">
                <a:solidFill>
                  <a:prstClr val="black"/>
                </a:solidFill>
                <a:latin typeface="Calibri"/>
                <a:cs typeface="Arial" charset="0"/>
              </a:rPr>
              <a:t>All participating payers should have received links to the finalized data request last month. Materials are also available on CHIA’s </a:t>
            </a:r>
            <a:r>
              <a:rPr lang="en-US" sz="2000" dirty="0">
                <a:solidFill>
                  <a:prstClr val="black"/>
                </a:solidFill>
                <a:latin typeface="Calibri"/>
                <a:cs typeface="Arial" charset="0"/>
              </a:rPr>
              <a:t>website at </a:t>
            </a:r>
            <a:r>
              <a:rPr lang="en-US" sz="2000" dirty="0">
                <a:solidFill>
                  <a:prstClr val="black"/>
                </a:solidFill>
                <a:latin typeface="Calibri"/>
                <a:cs typeface="Arial" charset="0"/>
                <a:hlinkClick r:id="rId3"/>
              </a:rPr>
              <a:t>http://</a:t>
            </a:r>
            <a:r>
              <a:rPr lang="en-US" sz="2000" dirty="0" smtClean="0">
                <a:solidFill>
                  <a:prstClr val="black"/>
                </a:solidFill>
                <a:latin typeface="Calibri"/>
                <a:cs typeface="Arial" charset="0"/>
                <a:hlinkClick r:id="rId3"/>
              </a:rPr>
              <a:t>www.chiamass.gov/information-for-data-submitters-premiums-data</a:t>
            </a:r>
            <a:r>
              <a:rPr lang="en-US" sz="2000" dirty="0" smtClean="0">
                <a:solidFill>
                  <a:prstClr val="black"/>
                </a:solidFill>
                <a:latin typeface="Calibri"/>
                <a:cs typeface="Arial" charset="0"/>
              </a:rPr>
              <a:t>.</a:t>
            </a:r>
            <a:endParaRPr lang="en-US" sz="2000" dirty="0">
              <a:solidFill>
                <a:prstClr val="black"/>
              </a:solidFill>
              <a:latin typeface="Calibri"/>
              <a:cs typeface="Arial" charset="0"/>
            </a:endParaRPr>
          </a:p>
        </p:txBody>
      </p:sp>
      <p:sp>
        <p:nvSpPr>
          <p:cNvPr id="5123" name="TextBox 4"/>
          <p:cNvSpPr txBox="1">
            <a:spLocks noChangeArrowheads="1"/>
          </p:cNvSpPr>
          <p:nvPr/>
        </p:nvSpPr>
        <p:spPr bwMode="auto">
          <a:xfrm>
            <a:off x="381000" y="625362"/>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cs typeface="Arial" charset="0"/>
              </a:rPr>
              <a:t>Annual Premiums Data Request Update</a:t>
            </a:r>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519489" y="2265703"/>
            <a:ext cx="6881436" cy="445520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Rounded Rectangle 4"/>
          <p:cNvSpPr/>
          <p:nvPr/>
        </p:nvSpPr>
        <p:spPr>
          <a:xfrm>
            <a:off x="4400549" y="5457825"/>
            <a:ext cx="2390775" cy="7334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117814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28738"/>
            <a:ext cx="8229600" cy="1938992"/>
          </a:xfrm>
          <a:prstGeom prst="rect">
            <a:avLst/>
          </a:prstGeom>
          <a:noFill/>
        </p:spPr>
        <p:txBody>
          <a:bodyPr>
            <a:spAutoFit/>
          </a:bodyPr>
          <a:lstStyle/>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Calibri"/>
                <a:cs typeface="Arial" charset="0"/>
              </a:rPr>
              <a:t>Completed workbooks (one for each legal entity) should be submitted to Dianna Welch by </a:t>
            </a:r>
            <a:r>
              <a:rPr lang="en-US" sz="2000" b="1" dirty="0" smtClean="0">
                <a:solidFill>
                  <a:prstClr val="black"/>
                </a:solidFill>
                <a:latin typeface="Calibri"/>
                <a:cs typeface="Arial" charset="0"/>
              </a:rPr>
              <a:t>May 12</a:t>
            </a:r>
            <a:r>
              <a:rPr lang="en-US" sz="2000" b="1" baseline="30000" dirty="0" smtClean="0">
                <a:solidFill>
                  <a:prstClr val="black"/>
                </a:solidFill>
                <a:latin typeface="Calibri"/>
                <a:cs typeface="Arial" charset="0"/>
              </a:rPr>
              <a:t>th</a:t>
            </a:r>
            <a:r>
              <a:rPr lang="en-US" sz="2000" b="1" dirty="0" smtClean="0">
                <a:solidFill>
                  <a:prstClr val="black"/>
                </a:solidFill>
                <a:latin typeface="Calibri"/>
                <a:cs typeface="Arial" charset="0"/>
              </a:rPr>
              <a:t>, 2017</a:t>
            </a:r>
            <a:r>
              <a:rPr lang="en-US" sz="2000" dirty="0" smtClean="0">
                <a:solidFill>
                  <a:prstClr val="black"/>
                </a:solidFill>
                <a:latin typeface="Calibri"/>
                <a:cs typeface="Arial" charset="0"/>
              </a:rPr>
              <a:t>.</a:t>
            </a:r>
          </a:p>
          <a:p>
            <a:pPr defTabSz="914400" fontAlgn="auto">
              <a:spcBef>
                <a:spcPts val="0"/>
              </a:spcBef>
              <a:spcAft>
                <a:spcPts val="0"/>
              </a:spcAft>
              <a:defRPr/>
            </a:pPr>
            <a:endParaRPr lang="en-US" sz="2000" dirty="0">
              <a:solidFill>
                <a:prstClr val="black"/>
              </a:solidFill>
              <a:latin typeface="Calibri"/>
              <a:cs typeface="Arial" charset="0"/>
            </a:endParaRPr>
          </a:p>
          <a:p>
            <a:pPr marL="342900" indent="-342900" defTabSz="914400" fontAlgn="auto">
              <a:spcBef>
                <a:spcPts val="0"/>
              </a:spcBef>
              <a:spcAft>
                <a:spcPts val="0"/>
              </a:spcAft>
              <a:buFont typeface="Arial" panose="020B0604020202020204" pitchFamily="34" charset="0"/>
              <a:buChar char="•"/>
              <a:defRPr/>
            </a:pPr>
            <a:r>
              <a:rPr lang="en-US" sz="2000" dirty="0" smtClean="0">
                <a:solidFill>
                  <a:prstClr val="black"/>
                </a:solidFill>
                <a:latin typeface="Calibri"/>
                <a:cs typeface="Arial" charset="0"/>
              </a:rPr>
              <a:t>CHIA recognizes that payers will not yet know their 2016 “3R” amounts* for merged market enrollees. A smaller “3R Addendum” request will be distributed to payers in June to collect this data.</a:t>
            </a:r>
          </a:p>
        </p:txBody>
      </p:sp>
      <p:sp>
        <p:nvSpPr>
          <p:cNvPr id="5123" name="TextBox 4"/>
          <p:cNvSpPr txBox="1">
            <a:spLocks noChangeArrowheads="1"/>
          </p:cNvSpPr>
          <p:nvPr/>
        </p:nvSpPr>
        <p:spPr bwMode="auto">
          <a:xfrm>
            <a:off x="381000" y="625362"/>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cs typeface="Arial" charset="0"/>
              </a:rPr>
              <a:t>Annual Premiums Data Request Update</a:t>
            </a:r>
          </a:p>
        </p:txBody>
      </p:sp>
      <p:sp>
        <p:nvSpPr>
          <p:cNvPr id="2" name="TextBox 1"/>
          <p:cNvSpPr txBox="1"/>
          <p:nvPr/>
        </p:nvSpPr>
        <p:spPr>
          <a:xfrm>
            <a:off x="381000" y="6276975"/>
            <a:ext cx="3874394" cy="338554"/>
          </a:xfrm>
          <a:prstGeom prst="rect">
            <a:avLst/>
          </a:prstGeom>
          <a:noFill/>
        </p:spPr>
        <p:txBody>
          <a:bodyPr wrap="none" rtlCol="0">
            <a:spAutoFit/>
          </a:bodyPr>
          <a:lstStyle/>
          <a:p>
            <a:r>
              <a:rPr lang="en-US" sz="1600" dirty="0" smtClean="0">
                <a:solidFill>
                  <a:prstClr val="black"/>
                </a:solidFill>
              </a:rPr>
              <a:t>*Risk adjustment, risk corridors, reinsurance</a:t>
            </a:r>
            <a:endParaRPr lang="en-US" sz="1600" dirty="0">
              <a:solidFill>
                <a:prstClr val="black"/>
              </a:solidFill>
            </a:endParaRPr>
          </a:p>
        </p:txBody>
      </p:sp>
    </p:spTree>
    <p:extLst>
      <p:ext uri="{BB962C8B-B14F-4D97-AF65-F5344CB8AC3E}">
        <p14:creationId xmlns:p14="http://schemas.microsoft.com/office/powerpoint/2010/main" val="2652121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cs typeface="Arial" charset="0"/>
              </a:rPr>
              <a:t>2017 Annual Premiums Request Timeline</a:t>
            </a:r>
          </a:p>
        </p:txBody>
      </p:sp>
      <p:graphicFrame>
        <p:nvGraphicFramePr>
          <p:cNvPr id="4" name="Table 3"/>
          <p:cNvGraphicFramePr>
            <a:graphicFrameLocks noGrp="1"/>
          </p:cNvGraphicFramePr>
          <p:nvPr>
            <p:extLst>
              <p:ext uri="{D42A27DB-BD31-4B8C-83A1-F6EECF244321}">
                <p14:modId xmlns:p14="http://schemas.microsoft.com/office/powerpoint/2010/main" val="1286591276"/>
              </p:ext>
            </p:extLst>
          </p:nvPr>
        </p:nvGraphicFramePr>
        <p:xfrm>
          <a:off x="57150" y="1271942"/>
          <a:ext cx="9039225" cy="4217603"/>
        </p:xfrm>
        <a:graphic>
          <a:graphicData uri="http://schemas.openxmlformats.org/drawingml/2006/table">
            <a:tbl>
              <a:tblPr firstRow="1" bandRow="1">
                <a:tableStyleId>{5940675A-B579-460E-94D1-54222C63F5DA}</a:tableStyleId>
              </a:tblPr>
              <a:tblGrid>
                <a:gridCol w="1200150"/>
                <a:gridCol w="1371600"/>
                <a:gridCol w="1257300"/>
                <a:gridCol w="1314450"/>
                <a:gridCol w="1343025"/>
                <a:gridCol w="1295400"/>
                <a:gridCol w="1257300"/>
              </a:tblGrid>
              <a:tr h="390525">
                <a:tc>
                  <a:txBody>
                    <a:bodyPr/>
                    <a:lstStyle/>
                    <a:p>
                      <a:pPr algn="ctr"/>
                      <a:r>
                        <a:rPr lang="en-US" sz="1800" b="1" dirty="0" smtClean="0"/>
                        <a:t>Jan.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Feb.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Mar.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Apr.</a:t>
                      </a:r>
                      <a:r>
                        <a:rPr lang="en-US" sz="1800" b="1" baseline="0" dirty="0" smtClean="0"/>
                        <a:t>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May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Jun.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t>Jul. 2017</a:t>
                      </a:r>
                      <a:endParaRPr lang="en-US" sz="1800" b="1"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975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Draft request comment period</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b="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010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CHIA distributes</a:t>
                      </a:r>
                      <a:r>
                        <a:rPr lang="en-US" sz="1400" b="0" baseline="0" dirty="0" smtClean="0">
                          <a:solidFill>
                            <a:schemeClr val="tx1"/>
                          </a:solidFill>
                        </a:rPr>
                        <a:t> 2017 Premiums Request</a:t>
                      </a:r>
                      <a:endParaRPr lang="en-US" sz="1400" b="0"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b="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59432">
                <a:tc>
                  <a:txBody>
                    <a:bodyPr/>
                    <a:lstStyle/>
                    <a:p>
                      <a:pPr algn="ctr"/>
                      <a:endParaRPr lang="en-US" sz="14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1" dirty="0" smtClean="0">
                          <a:solidFill>
                            <a:schemeClr val="tx1"/>
                          </a:solidFill>
                        </a:rPr>
                        <a:t>Submissions due</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en-US" sz="14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93790">
                <a:tc>
                  <a:txBody>
                    <a:bodyPr/>
                    <a:lstStyle/>
                    <a:p>
                      <a:pPr algn="ctr"/>
                      <a:endParaRPr lang="en-US" sz="14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0" dirty="0" smtClean="0">
                          <a:solidFill>
                            <a:schemeClr val="tx1"/>
                          </a:solidFill>
                        </a:rPr>
                        <a:t>CHIA distributes 3R Addendum Request</a:t>
                      </a: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5775">
                <a:tc>
                  <a:txBody>
                    <a:bodyPr/>
                    <a:lstStyle/>
                    <a:p>
                      <a:pPr algn="ctr"/>
                      <a:endParaRPr lang="en-US" sz="14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b="0" dirty="0"/>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b="0" dirty="0" smtClean="0">
                        <a:solidFill>
                          <a:schemeClr val="bg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smtClean="0">
                          <a:solidFill>
                            <a:schemeClr val="tx1"/>
                          </a:solidFill>
                        </a:rPr>
                        <a:t>3R</a:t>
                      </a:r>
                      <a:r>
                        <a:rPr lang="en-US" sz="1400" b="1" baseline="0" dirty="0" smtClean="0">
                          <a:solidFill>
                            <a:schemeClr val="tx1"/>
                          </a:solidFill>
                        </a:rPr>
                        <a:t> Addendum submissions due</a:t>
                      </a:r>
                      <a:endParaRPr lang="en-US" sz="1400" b="1" dirty="0" smtClean="0">
                        <a:solidFill>
                          <a:schemeClr val="tx1"/>
                        </a:solidFill>
                      </a:endParaRPr>
                    </a:p>
                  </a:txBody>
                  <a:tcPr marL="91462" marR="91462"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r>
            </a:tbl>
          </a:graphicData>
        </a:graphic>
      </p:graphicFrame>
    </p:spTree>
    <p:extLst>
      <p:ext uri="{BB962C8B-B14F-4D97-AF65-F5344CB8AC3E}">
        <p14:creationId xmlns:p14="http://schemas.microsoft.com/office/powerpoint/2010/main" val="2015710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Enrollment Trends</a:t>
            </a:r>
          </a:p>
        </p:txBody>
      </p:sp>
    </p:spTree>
    <p:extLst>
      <p:ext uri="{BB962C8B-B14F-4D97-AF65-F5344CB8AC3E}">
        <p14:creationId xmlns:p14="http://schemas.microsoft.com/office/powerpoint/2010/main" val="3099460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249765" y="1173163"/>
            <a:ext cx="5096933" cy="4617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92615" y="274638"/>
            <a:ext cx="8401052" cy="933816"/>
          </a:xfrm>
        </p:spPr>
        <p:txBody>
          <a:bodyPr/>
          <a:lstStyle/>
          <a:p>
            <a:pPr algn="l">
              <a:defRPr/>
            </a:pPr>
            <a:r>
              <a:rPr lang="en-US" sz="3000" b="1" dirty="0" smtClean="0">
                <a:latin typeface="+mn-lt"/>
              </a:rPr>
              <a:t>Enrollment Trends Update</a:t>
            </a:r>
            <a:endParaRPr lang="en-US" sz="3000" b="1" dirty="0">
              <a:latin typeface="+mn-lt"/>
            </a:endParaRPr>
          </a:p>
        </p:txBody>
      </p:sp>
      <p:sp>
        <p:nvSpPr>
          <p:cNvPr id="21507" name="Content Placeholder 2"/>
          <p:cNvSpPr>
            <a:spLocks noGrp="1"/>
          </p:cNvSpPr>
          <p:nvPr>
            <p:ph idx="1"/>
          </p:nvPr>
        </p:nvSpPr>
        <p:spPr>
          <a:xfrm>
            <a:off x="5619750" y="1544638"/>
            <a:ext cx="3438526" cy="5160962"/>
          </a:xfrm>
        </p:spPr>
        <p:txBody>
          <a:bodyPr/>
          <a:lstStyle/>
          <a:p>
            <a:r>
              <a:rPr lang="en-US" altLang="en-US" sz="2000" dirty="0" smtClean="0"/>
              <a:t>Supplemental enrollment data requests for the next round of Enrollment Trends (data through March 15, 2017) will be sent to payers, where relevant, later this month. These will be due in </a:t>
            </a:r>
            <a:r>
              <a:rPr lang="en-US" altLang="en-US" sz="2000" b="1" dirty="0" smtClean="0"/>
              <a:t>May 2017</a:t>
            </a:r>
            <a:r>
              <a:rPr lang="en-US" altLang="en-US" sz="2000" dirty="0" smtClean="0"/>
              <a:t>.</a:t>
            </a:r>
          </a:p>
          <a:p>
            <a:endParaRPr lang="en-US" altLang="en-US" sz="2000" dirty="0"/>
          </a:p>
          <a:p>
            <a:r>
              <a:rPr lang="en-US" altLang="en-US" sz="2000" dirty="0" smtClean="0"/>
              <a:t>Supplemental enrollment reporting is requested where populations cannot be accurately sourced from the MA APCD.</a:t>
            </a:r>
          </a:p>
          <a:p>
            <a:endParaRPr lang="en-US" altLang="en-US" sz="2000" dirty="0" smtClean="0"/>
          </a:p>
          <a:p>
            <a:pPr marL="0" indent="0">
              <a:buNone/>
            </a:pPr>
            <a:endParaRPr lang="en-US" altLang="en-US" sz="2000" dirty="0" smtClean="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p:txBody>
      </p:sp>
      <p:sp>
        <p:nvSpPr>
          <p:cNvPr id="3" name="TextBox 2"/>
          <p:cNvSpPr txBox="1"/>
          <p:nvPr/>
        </p:nvSpPr>
        <p:spPr>
          <a:xfrm>
            <a:off x="221189" y="5912762"/>
            <a:ext cx="3808741" cy="215444"/>
          </a:xfrm>
          <a:prstGeom prst="rect">
            <a:avLst/>
          </a:prstGeom>
          <a:noFill/>
        </p:spPr>
        <p:txBody>
          <a:bodyPr wrap="square" rtlCol="0">
            <a:spAutoFit/>
          </a:bodyPr>
          <a:lstStyle/>
          <a:p>
            <a:r>
              <a:rPr lang="en-US" sz="800" dirty="0" smtClean="0">
                <a:solidFill>
                  <a:prstClr val="black"/>
                </a:solidFill>
              </a:rPr>
              <a:t>Source: MA APCD, supplemental payer data, Massachusetts Health Connector, CMS</a:t>
            </a:r>
            <a:endParaRPr lang="en-US" sz="800" dirty="0">
              <a:solidFill>
                <a:prstClr val="black"/>
              </a:solidFill>
            </a:endParaRPr>
          </a:p>
        </p:txBody>
      </p:sp>
      <p:sp>
        <p:nvSpPr>
          <p:cNvPr id="4" name="TextBox 3"/>
          <p:cNvSpPr txBox="1"/>
          <p:nvPr/>
        </p:nvSpPr>
        <p:spPr>
          <a:xfrm>
            <a:off x="221189" y="6273225"/>
            <a:ext cx="4419608" cy="523220"/>
          </a:xfrm>
          <a:prstGeom prst="rect">
            <a:avLst/>
          </a:prstGeom>
          <a:noFill/>
        </p:spPr>
        <p:txBody>
          <a:bodyPr wrap="none" rtlCol="0">
            <a:spAutoFit/>
          </a:bodyPr>
          <a:lstStyle/>
          <a:p>
            <a:r>
              <a:rPr lang="en-US" sz="1400" dirty="0" smtClean="0">
                <a:solidFill>
                  <a:prstClr val="black"/>
                </a:solidFill>
              </a:rPr>
              <a:t>Find Enrollment Trends reporting on </a:t>
            </a:r>
            <a:r>
              <a:rPr lang="en-US" sz="1400" dirty="0">
                <a:solidFill>
                  <a:prstClr val="black"/>
                </a:solidFill>
              </a:rPr>
              <a:t>CHIA’s website: </a:t>
            </a:r>
            <a:endParaRPr lang="en-US" sz="1400" dirty="0" smtClean="0">
              <a:solidFill>
                <a:prstClr val="black"/>
              </a:solidFill>
            </a:endParaRPr>
          </a:p>
          <a:p>
            <a:r>
              <a:rPr lang="en-US" sz="1400" dirty="0" smtClean="0">
                <a:solidFill>
                  <a:prstClr val="black"/>
                </a:solidFill>
                <a:hlinkClick r:id="rId4"/>
              </a:rPr>
              <a:t>http</a:t>
            </a:r>
            <a:r>
              <a:rPr lang="en-US" sz="1400" dirty="0">
                <a:solidFill>
                  <a:prstClr val="black"/>
                </a:solidFill>
                <a:hlinkClick r:id="rId4"/>
              </a:rPr>
              <a:t>://</a:t>
            </a:r>
            <a:r>
              <a:rPr lang="en-US" sz="1400" dirty="0" smtClean="0">
                <a:solidFill>
                  <a:prstClr val="black"/>
                </a:solidFill>
                <a:hlinkClick r:id="rId4"/>
              </a:rPr>
              <a:t>www.chiamass.gov/enrollment-in-health-insurance</a:t>
            </a:r>
            <a:endParaRPr lang="en-US" sz="1400" dirty="0">
              <a:solidFill>
                <a:prstClr val="black"/>
              </a:solidFill>
            </a:endParaRPr>
          </a:p>
        </p:txBody>
      </p:sp>
    </p:spTree>
    <p:extLst>
      <p:ext uri="{BB962C8B-B14F-4D97-AF65-F5344CB8AC3E}">
        <p14:creationId xmlns:p14="http://schemas.microsoft.com/office/powerpoint/2010/main" val="3642902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cs typeface="Arial" charset="0"/>
              </a:rPr>
              <a:t>Enrollment Trends Timeline</a:t>
            </a:r>
          </a:p>
        </p:txBody>
      </p:sp>
      <p:graphicFrame>
        <p:nvGraphicFramePr>
          <p:cNvPr id="4" name="Content Placeholder 1"/>
          <p:cNvGraphicFramePr>
            <a:graphicFrameLocks/>
          </p:cNvGraphicFramePr>
          <p:nvPr>
            <p:extLst>
              <p:ext uri="{D42A27DB-BD31-4B8C-83A1-F6EECF244321}">
                <p14:modId xmlns:p14="http://schemas.microsoft.com/office/powerpoint/2010/main" val="1217364209"/>
              </p:ext>
            </p:extLst>
          </p:nvPr>
        </p:nvGraphicFramePr>
        <p:xfrm>
          <a:off x="533400" y="1371600"/>
          <a:ext cx="6943725" cy="4112347"/>
        </p:xfrm>
        <a:graphic>
          <a:graphicData uri="http://schemas.openxmlformats.org/drawingml/2006/table">
            <a:tbl>
              <a:tblPr firstRow="1" bandRow="1">
                <a:tableStyleId>{5940675A-B579-460E-94D1-54222C63F5DA}</a:tableStyleId>
              </a:tblPr>
              <a:tblGrid>
                <a:gridCol w="1466850">
                  <a:extLst>
                    <a:ext uri="{9D8B030D-6E8A-4147-A177-3AD203B41FA5}"/>
                  </a:extLst>
                </a:gridCol>
                <a:gridCol w="1419225">
                  <a:extLst>
                    <a:ext uri="{9D8B030D-6E8A-4147-A177-3AD203B41FA5}"/>
                  </a:extLst>
                </a:gridCol>
                <a:gridCol w="1381125">
                  <a:extLst>
                    <a:ext uri="{9D8B030D-6E8A-4147-A177-3AD203B41FA5}"/>
                  </a:extLst>
                </a:gridCol>
                <a:gridCol w="1291590"/>
                <a:gridCol w="1384935"/>
              </a:tblGrid>
              <a:tr h="396303">
                <a:tc>
                  <a:txBody>
                    <a:bodyPr/>
                    <a:lstStyle/>
                    <a:p>
                      <a:pPr algn="ctr"/>
                      <a:r>
                        <a:rPr lang="en-US" sz="1800" b="1" dirty="0" smtClean="0">
                          <a:latin typeface="Helvetica" panose="020B0604020202020204" pitchFamily="34" charset="0"/>
                          <a:cs typeface="Helvetica" panose="020B0604020202020204" pitchFamily="34" charset="0"/>
                        </a:rPr>
                        <a:t>Mar. 2017</a:t>
                      </a:r>
                      <a:endParaRPr lang="en-US" sz="1800" b="1" dirty="0">
                        <a:latin typeface="Helvetica" panose="020B0604020202020204" pitchFamily="34" charset="0"/>
                        <a:cs typeface="Helvetica" panose="020B0604020202020204" pitchFamily="34" charset="0"/>
                      </a:endParaRPr>
                    </a:p>
                  </a:txBody>
                  <a:tcPr marT="45724" marB="45724"/>
                </a:tc>
                <a:tc>
                  <a:txBody>
                    <a:bodyPr/>
                    <a:lstStyle/>
                    <a:p>
                      <a:pPr algn="ctr"/>
                      <a:r>
                        <a:rPr lang="en-US" sz="1800" b="1" dirty="0" smtClean="0">
                          <a:latin typeface="Helvetica" panose="020B0604020202020204" pitchFamily="34" charset="0"/>
                          <a:cs typeface="Helvetica" panose="020B0604020202020204" pitchFamily="34" charset="0"/>
                        </a:rPr>
                        <a:t>Apr. 2017</a:t>
                      </a:r>
                      <a:endParaRPr lang="en-US" sz="1800" b="1" dirty="0">
                        <a:latin typeface="Helvetica" panose="020B0604020202020204" pitchFamily="34" charset="0"/>
                        <a:cs typeface="Helvetica" panose="020B0604020202020204" pitchFamily="34" charset="0"/>
                      </a:endParaRPr>
                    </a:p>
                  </a:txBody>
                  <a:tcPr marT="45724" marB="45724"/>
                </a:tc>
                <a:tc>
                  <a:txBody>
                    <a:bodyPr/>
                    <a:lstStyle/>
                    <a:p>
                      <a:pPr algn="ctr"/>
                      <a:r>
                        <a:rPr lang="en-US" sz="1800" b="1" dirty="0" smtClean="0">
                          <a:latin typeface="Helvetica" panose="020B0604020202020204" pitchFamily="34" charset="0"/>
                          <a:cs typeface="Helvetica" panose="020B0604020202020204" pitchFamily="34" charset="0"/>
                        </a:rPr>
                        <a:t>May 2017</a:t>
                      </a:r>
                      <a:endParaRPr lang="en-US" sz="1800" b="1" dirty="0">
                        <a:latin typeface="Helvetica" panose="020B0604020202020204" pitchFamily="34" charset="0"/>
                        <a:cs typeface="Helvetica" panose="020B0604020202020204" pitchFamily="34" charset="0"/>
                      </a:endParaRPr>
                    </a:p>
                  </a:txBody>
                  <a:tcPr marT="45724" marB="45724"/>
                </a:tc>
                <a:tc>
                  <a:txBody>
                    <a:bodyPr/>
                    <a:lstStyle/>
                    <a:p>
                      <a:pPr algn="ctr"/>
                      <a:r>
                        <a:rPr lang="en-US" sz="1800" b="1" dirty="0" smtClean="0">
                          <a:latin typeface="Helvetica" panose="020B0604020202020204" pitchFamily="34" charset="0"/>
                          <a:cs typeface="Helvetica" panose="020B0604020202020204" pitchFamily="34" charset="0"/>
                        </a:rPr>
                        <a:t>Jun. 2017</a:t>
                      </a:r>
                      <a:endParaRPr lang="en-US" sz="1800" b="1" dirty="0">
                        <a:latin typeface="Helvetica" panose="020B0604020202020204" pitchFamily="34" charset="0"/>
                        <a:cs typeface="Helvetica" panose="020B0604020202020204" pitchFamily="34" charset="0"/>
                      </a:endParaRPr>
                    </a:p>
                  </a:txBody>
                  <a:tcPr marT="45724" marB="45724"/>
                </a:tc>
                <a:tc>
                  <a:txBody>
                    <a:bodyPr/>
                    <a:lstStyle/>
                    <a:p>
                      <a:pPr algn="ctr"/>
                      <a:r>
                        <a:rPr lang="en-US" sz="1800" b="1" dirty="0" smtClean="0">
                          <a:latin typeface="Helvetica" panose="020B0604020202020204" pitchFamily="34" charset="0"/>
                          <a:cs typeface="Helvetica" panose="020B0604020202020204" pitchFamily="34" charset="0"/>
                        </a:rPr>
                        <a:t>Jul. 2017</a:t>
                      </a:r>
                      <a:endParaRPr lang="en-US" sz="1800" b="1" dirty="0">
                        <a:latin typeface="Helvetica" panose="020B0604020202020204" pitchFamily="34" charset="0"/>
                        <a:cs typeface="Helvetica" panose="020B0604020202020204" pitchFamily="34" charset="0"/>
                      </a:endParaRPr>
                    </a:p>
                  </a:txBody>
                  <a:tcPr marT="45724" marB="45724"/>
                </a:tc>
                <a:extLst>
                  <a:ext uri="{0D108BD9-81ED-4DB2-BD59-A6C34878D82A}"/>
                </a:extLst>
              </a:tr>
              <a:tr h="4672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Helvetica" panose="020B0604020202020204" pitchFamily="34" charset="0"/>
                          <a:cs typeface="Helvetica" panose="020B0604020202020204" pitchFamily="34" charset="0"/>
                        </a:rPr>
                        <a:t>Reporting</a:t>
                      </a:r>
                    </a:p>
                    <a:p>
                      <a:pPr algn="ctr"/>
                      <a:endParaRPr lang="en-US" sz="1400" dirty="0">
                        <a:latin typeface="Helvetica" panose="020B0604020202020204" pitchFamily="34" charset="0"/>
                        <a:cs typeface="Helvetica" panose="020B0604020202020204" pitchFamily="34" charset="0"/>
                      </a:endParaRPr>
                    </a:p>
                  </a:txBody>
                  <a:tcPr marT="45724" marB="45724" anchor="ctr">
                    <a:solidFill>
                      <a:srgbClr val="0070C0"/>
                    </a:solidFill>
                  </a:tcP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noFill/>
                  </a:tcP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endParaRPr lang="en-US"/>
                    </a:p>
                  </a:txBody>
                  <a:tcPr marT="45724" marB="45724" anchor="ctr"/>
                </a:tc>
                <a:extLst>
                  <a:ext uri="{0D108BD9-81ED-4DB2-BD59-A6C34878D82A}"/>
                </a:extLst>
              </a:tr>
              <a:tr h="799964">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r>
                        <a:rPr lang="en-US" sz="1400" b="0" dirty="0" smtClean="0">
                          <a:latin typeface="Helvetica" panose="020B0604020202020204" pitchFamily="34" charset="0"/>
                          <a:cs typeface="Helvetica" panose="020B0604020202020204" pitchFamily="34" charset="0"/>
                        </a:rPr>
                        <a:t>Payers</a:t>
                      </a:r>
                      <a:r>
                        <a:rPr lang="en-US" sz="1400" b="0" baseline="0" dirty="0" smtClean="0">
                          <a:latin typeface="Helvetica" panose="020B0604020202020204" pitchFamily="34" charset="0"/>
                          <a:cs typeface="Helvetica" panose="020B0604020202020204" pitchFamily="34" charset="0"/>
                        </a:rPr>
                        <a:t> submit March 2017 MA APCD files</a:t>
                      </a:r>
                      <a:endParaRPr lang="en-US" sz="1400" b="0" dirty="0">
                        <a:latin typeface="Helvetica" panose="020B0604020202020204" pitchFamily="34" charset="0"/>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endParaRPr lang="en-US" sz="1400">
                        <a:latin typeface="Helvetica" panose="020B0604020202020204" pitchFamily="34" charset="0"/>
                        <a:cs typeface="Helvetica" panose="020B0604020202020204" pitchFamily="34" charset="0"/>
                      </a:endParaRPr>
                    </a:p>
                  </a:txBody>
                  <a:tcPr marT="45724" marB="45724" anchor="ctr"/>
                </a:tc>
                <a:tc>
                  <a:txBody>
                    <a:bodyPr/>
                    <a:lstStyle/>
                    <a:p>
                      <a:endParaRPr lang="en-US" dirty="0"/>
                    </a:p>
                  </a:txBody>
                  <a:tcPr marT="45724" marB="45724" anchor="ctr"/>
                </a:tc>
                <a:extLst>
                  <a:ext uri="{0D108BD9-81ED-4DB2-BD59-A6C34878D82A}"/>
                </a:extLst>
              </a:tr>
              <a:tr h="914555">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noFill/>
                  </a:tcP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r>
                        <a:rPr lang="en-US" sz="1400" b="1" dirty="0" smtClean="0">
                          <a:latin typeface="Helvetica" panose="020B0604020202020204" pitchFamily="34" charset="0"/>
                          <a:cs typeface="Helvetica" panose="020B0604020202020204" pitchFamily="34" charset="0"/>
                        </a:rPr>
                        <a:t>Supplemental</a:t>
                      </a:r>
                      <a:r>
                        <a:rPr lang="en-US" sz="1400" b="1" baseline="0" dirty="0" smtClean="0">
                          <a:latin typeface="Helvetica" panose="020B0604020202020204" pitchFamily="34" charset="0"/>
                          <a:cs typeface="Helvetica" panose="020B0604020202020204" pitchFamily="34" charset="0"/>
                        </a:rPr>
                        <a:t> enrollment reports due </a:t>
                      </a:r>
                      <a:r>
                        <a:rPr lang="en-US" sz="1400" b="0" baseline="0" dirty="0" smtClean="0">
                          <a:latin typeface="Helvetica" panose="020B0604020202020204" pitchFamily="34" charset="0"/>
                          <a:cs typeface="Helvetica" panose="020B0604020202020204" pitchFamily="34" charset="0"/>
                        </a:rPr>
                        <a:t>(select payers)</a:t>
                      </a:r>
                      <a:endParaRPr lang="en-US" sz="1400" b="0" dirty="0">
                        <a:latin typeface="Helvetica" panose="020B0604020202020204" pitchFamily="34" charset="0"/>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endParaRPr lang="en-US"/>
                    </a:p>
                  </a:txBody>
                  <a:tcPr marT="45724" marB="45724" anchor="ctr"/>
                </a:tc>
                <a:extLst>
                  <a:ext uri="{0D108BD9-81ED-4DB2-BD59-A6C34878D82A}"/>
                </a:extLst>
              </a:tr>
              <a:tr h="833112">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noFill/>
                  </a:tcP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r>
                        <a:rPr lang="en-US" sz="1400" dirty="0" smtClean="0">
                          <a:latin typeface="Helvetica" panose="020B0604020202020204" pitchFamily="34" charset="0"/>
                          <a:cs typeface="Helvetica" panose="020B0604020202020204" pitchFamily="34" charset="0"/>
                        </a:rPr>
                        <a:t>MA</a:t>
                      </a:r>
                      <a:r>
                        <a:rPr lang="en-US" sz="1400" baseline="0" dirty="0" smtClean="0">
                          <a:latin typeface="Helvetica" panose="020B0604020202020204" pitchFamily="34" charset="0"/>
                          <a:cs typeface="Helvetica" panose="020B0604020202020204" pitchFamily="34" charset="0"/>
                        </a:rPr>
                        <a:t> APCD enrollment counts sent to payers</a:t>
                      </a:r>
                      <a:endParaRPr lang="en-US" sz="1400" dirty="0">
                        <a:latin typeface="Helvetica" panose="020B0604020202020204" pitchFamily="34" charset="0"/>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p>
                  </a:txBody>
                  <a:tcPr marT="45724" marB="45724" anchor="ctr"/>
                </a:tc>
                <a:extLst>
                  <a:ext uri="{0D108BD9-81ED-4DB2-BD59-A6C34878D82A}"/>
                </a:extLst>
              </a:tr>
              <a:tr h="508136">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tc>
                <a:tc>
                  <a:txBody>
                    <a:bodyPr/>
                    <a:lstStyle/>
                    <a:p>
                      <a:pPr algn="ctr"/>
                      <a:endParaRPr lang="en-US" sz="1400" dirty="0">
                        <a:latin typeface="Helvetica" panose="020B0604020202020204" pitchFamily="34" charset="0"/>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Helvetica" panose="020B0604020202020204" pitchFamily="34" charset="0"/>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Helvetica" panose="020B0604020202020204" pitchFamily="34" charset="0"/>
                        <a:cs typeface="Helvetica" panose="020B0604020202020204" pitchFamily="34" charset="0"/>
                      </a:endParaRPr>
                    </a:p>
                  </a:txBody>
                  <a:tcPr marT="45724" marB="45724" anchor="ctr">
                    <a:noFill/>
                  </a:tcPr>
                </a:tc>
                <a:tc>
                  <a:txBody>
                    <a:bodyPr/>
                    <a:lstStyle/>
                    <a:p>
                      <a:pPr algn="ctr"/>
                      <a:r>
                        <a:rPr lang="en-US" sz="1400" b="1" dirty="0" smtClean="0">
                          <a:solidFill>
                            <a:schemeClr val="bg1"/>
                          </a:solidFill>
                          <a:latin typeface="Helvetica" panose="020B0604020202020204" pitchFamily="34" charset="0"/>
                          <a:cs typeface="Helvetica" panose="020B0604020202020204" pitchFamily="34" charset="0"/>
                        </a:rPr>
                        <a:t>Reporting</a:t>
                      </a: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tr>
            </a:tbl>
          </a:graphicData>
        </a:graphic>
      </p:graphicFrame>
    </p:spTree>
    <p:extLst>
      <p:ext uri="{BB962C8B-B14F-4D97-AF65-F5344CB8AC3E}">
        <p14:creationId xmlns:p14="http://schemas.microsoft.com/office/powerpoint/2010/main" val="406198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Medical Expenditure</a:t>
            </a:r>
          </a:p>
          <a:p>
            <a:pPr marL="0" indent="0" algn="ctr">
              <a:spcBef>
                <a:spcPct val="0"/>
              </a:spcBef>
              <a:buFont typeface="Arial" charset="0"/>
              <a:buNone/>
            </a:pPr>
            <a:r>
              <a:rPr lang="en-US" altLang="en-US" sz="4800" b="1" smtClean="0">
                <a:solidFill>
                  <a:schemeClr val="tx2"/>
                </a:solidFill>
              </a:rPr>
              <a:t>Trends</a:t>
            </a:r>
          </a:p>
        </p:txBody>
      </p:sp>
    </p:spTree>
    <p:extLst>
      <p:ext uri="{BB962C8B-B14F-4D97-AF65-F5344CB8AC3E}">
        <p14:creationId xmlns:p14="http://schemas.microsoft.com/office/powerpoint/2010/main" val="412826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smtClean="0"/>
              <a:t>APCD </a:t>
            </a:r>
            <a:r>
              <a:rPr lang="en-US" sz="2000" dirty="0" smtClean="0">
                <a:solidFill>
                  <a:schemeClr val="tx2"/>
                </a:solidFill>
              </a:rPr>
              <a:t>Version 6.0</a:t>
            </a:r>
          </a:p>
          <a:p>
            <a:pPr marL="342900" indent="-342900">
              <a:buFont typeface="Arial" pitchFamily="34" charset="0"/>
              <a:buChar char="•"/>
            </a:pPr>
            <a:endParaRPr lang="en-US" dirty="0" smtClean="0">
              <a:solidFill>
                <a:schemeClr val="tx2"/>
              </a:solidFill>
            </a:endParaRPr>
          </a:p>
          <a:p>
            <a:pPr marL="342900" indent="-342900">
              <a:buFont typeface="Arial" pitchFamily="34" charset="0"/>
              <a:buChar char="•"/>
            </a:pPr>
            <a:r>
              <a:rPr lang="en-US" dirty="0" smtClean="0">
                <a:solidFill>
                  <a:schemeClr val="tx2"/>
                </a:solidFill>
              </a:rPr>
              <a:t>File Secure SFTP Project</a:t>
            </a:r>
          </a:p>
          <a:p>
            <a:pPr marL="342900" indent="-342900">
              <a:buFont typeface="Arial" pitchFamily="34" charset="0"/>
              <a:buChar char="•"/>
            </a:pPr>
            <a:endParaRPr lang="en-US" dirty="0" smtClean="0"/>
          </a:p>
          <a:p>
            <a:pPr marL="342900" indent="-342900">
              <a:buFont typeface="Arial" pitchFamily="34" charset="0"/>
              <a:buChar char="•"/>
            </a:pPr>
            <a:r>
              <a:rPr lang="en-US" dirty="0" smtClean="0"/>
              <a:t>Payer </a:t>
            </a:r>
            <a:r>
              <a:rPr lang="en-US" dirty="0"/>
              <a:t>Data Reporting: TME, APM, </a:t>
            </a:r>
            <a:r>
              <a:rPr lang="en-US" dirty="0" smtClean="0"/>
              <a:t>RP</a:t>
            </a:r>
          </a:p>
          <a:p>
            <a:pPr marL="342900" indent="-342900">
              <a:buFont typeface="Arial" pitchFamily="34" charset="0"/>
              <a:buChar char="•"/>
            </a:pPr>
            <a:endParaRPr lang="en-US" dirty="0" smtClean="0"/>
          </a:p>
          <a:p>
            <a:pPr marL="342900" indent="-342900">
              <a:buFont typeface="Arial" pitchFamily="34" charset="0"/>
              <a:buChar char="•"/>
            </a:pPr>
            <a:r>
              <a:rPr lang="en-US" dirty="0" smtClean="0"/>
              <a:t>Annual </a:t>
            </a:r>
            <a:r>
              <a:rPr lang="en-US" dirty="0"/>
              <a:t>Premiums Data Request, Enrollment Trends and Medical Expenditure Trends </a:t>
            </a:r>
            <a:r>
              <a:rPr lang="en-US" dirty="0" smtClean="0"/>
              <a:t>Updates</a:t>
            </a:r>
          </a:p>
          <a:p>
            <a:pPr marL="342900" indent="-342900">
              <a:buFont typeface="Arial" pitchFamily="34" charset="0"/>
              <a:buChar char="•"/>
            </a:pPr>
            <a:endParaRPr lang="en-US" dirty="0" smtClean="0"/>
          </a:p>
          <a:p>
            <a:pPr marL="342900" indent="-342900">
              <a:buFont typeface="Arial" pitchFamily="34" charset="0"/>
              <a:buChar char="•"/>
            </a:pPr>
            <a:r>
              <a:rPr lang="en-US" dirty="0" smtClean="0"/>
              <a:t>Housekeeping Items</a:t>
            </a:r>
          </a:p>
          <a:p>
            <a:pPr marL="342900" lvl="0" indent="-342900">
              <a:buFont typeface="Arial" panose="020B0604020202020204" pitchFamily="34" charset="0"/>
              <a:buChar char="•"/>
            </a:pPr>
            <a:endParaRPr lang="en-US" dirty="0" smtClean="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sz="3000" b="1" dirty="0" smtClean="0"/>
              <a:t>Medical Expenditure Trends Update</a:t>
            </a:r>
            <a:endParaRPr lang="en-US" sz="3000" b="1" dirty="0"/>
          </a:p>
        </p:txBody>
      </p:sp>
      <p:sp>
        <p:nvSpPr>
          <p:cNvPr id="3" name="Content Placeholder 2"/>
          <p:cNvSpPr>
            <a:spLocks noGrp="1"/>
          </p:cNvSpPr>
          <p:nvPr>
            <p:ph idx="1"/>
          </p:nvPr>
        </p:nvSpPr>
        <p:spPr/>
        <p:txBody>
          <a:bodyPr/>
          <a:lstStyle/>
          <a:p>
            <a:pPr marL="0" indent="0">
              <a:buNone/>
            </a:pPr>
            <a:r>
              <a:rPr lang="en-US" sz="2000" dirty="0" smtClean="0"/>
              <a:t>CHIA is beginning to compare payer-submitted Financial Control Totals to MA APCD membership and financial data for state fiscal year 2015.</a:t>
            </a:r>
          </a:p>
          <a:p>
            <a:pPr marL="0" indent="0">
              <a:buNone/>
            </a:pPr>
            <a:endParaRPr lang="en-US" sz="2000" dirty="0"/>
          </a:p>
          <a:p>
            <a:pPr marL="0" indent="0">
              <a:buNone/>
            </a:pPr>
            <a:r>
              <a:rPr lang="en-US" sz="2000" dirty="0" smtClean="0"/>
              <a:t>We will be in touch with next steps over the coming months.</a:t>
            </a:r>
          </a:p>
          <a:p>
            <a:pPr marL="0" indent="0">
              <a:buNone/>
            </a:pPr>
            <a:endParaRPr lang="en-US" sz="2000" dirty="0"/>
          </a:p>
        </p:txBody>
      </p:sp>
    </p:spTree>
    <p:extLst>
      <p:ext uri="{BB962C8B-B14F-4D97-AF65-F5344CB8AC3E}">
        <p14:creationId xmlns:p14="http://schemas.microsoft.com/office/powerpoint/2010/main" val="40465787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smtClean="0">
                <a:solidFill>
                  <a:prstClr val="black"/>
                </a:solidFill>
                <a:cs typeface="Arial" charset="0"/>
              </a:rPr>
              <a:t>Contact Information</a:t>
            </a:r>
          </a:p>
        </p:txBody>
      </p:sp>
      <p:sp>
        <p:nvSpPr>
          <p:cNvPr id="35843" name="TextBox 2"/>
          <p:cNvSpPr txBox="1">
            <a:spLocks noChangeArrowheads="1"/>
          </p:cNvSpPr>
          <p:nvPr/>
        </p:nvSpPr>
        <p:spPr bwMode="auto">
          <a:xfrm>
            <a:off x="457199" y="1695450"/>
            <a:ext cx="810577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2000" b="1" dirty="0" smtClean="0">
                <a:solidFill>
                  <a:prstClr val="black"/>
                </a:solidFill>
                <a:cs typeface="Arial" charset="0"/>
              </a:rPr>
              <a:t>For Annual Premiums technical questions and data submission:</a:t>
            </a:r>
          </a:p>
          <a:p>
            <a:pPr defTabSz="914400" eaLnBrk="1" hangingPunct="1">
              <a:spcBef>
                <a:spcPct val="0"/>
              </a:spcBef>
              <a:buFontTx/>
              <a:buNone/>
            </a:pPr>
            <a:r>
              <a:rPr lang="en-US" altLang="en-US" sz="2000" dirty="0" smtClean="0">
                <a:solidFill>
                  <a:prstClr val="black"/>
                </a:solidFill>
                <a:cs typeface="Arial" charset="0"/>
              </a:rPr>
              <a:t>Contact Dianna Welch </a:t>
            </a:r>
            <a:r>
              <a:rPr lang="en-US" altLang="en-US" sz="2000" dirty="0">
                <a:solidFill>
                  <a:prstClr val="black"/>
                </a:solidFill>
                <a:cs typeface="Arial" charset="0"/>
              </a:rPr>
              <a:t>at </a:t>
            </a:r>
            <a:r>
              <a:rPr lang="en-US" altLang="en-US" sz="2000" dirty="0" smtClean="0">
                <a:solidFill>
                  <a:prstClr val="black"/>
                </a:solidFill>
                <a:cs typeface="Arial" charset="0"/>
                <a:hlinkClick r:id="rId3"/>
              </a:rPr>
              <a:t>dianna.welch@oliverwyman.com</a:t>
            </a:r>
            <a:endParaRPr lang="en-US" altLang="en-US" sz="2000" dirty="0" smtClean="0">
              <a:solidFill>
                <a:prstClr val="black"/>
              </a:solidFill>
              <a:cs typeface="Arial" charset="0"/>
            </a:endParaRPr>
          </a:p>
          <a:p>
            <a:pPr defTabSz="914400" eaLnBrk="1" hangingPunct="1">
              <a:spcBef>
                <a:spcPct val="0"/>
              </a:spcBef>
              <a:buFontTx/>
              <a:buNone/>
            </a:pPr>
            <a:endParaRPr lang="en-US" altLang="en-US" sz="2000" b="1" dirty="0">
              <a:solidFill>
                <a:prstClr val="black"/>
              </a:solidFill>
              <a:cs typeface="Arial" charset="0"/>
            </a:endParaRPr>
          </a:p>
          <a:p>
            <a:pPr defTabSz="914400" eaLnBrk="1" hangingPunct="1">
              <a:spcBef>
                <a:spcPct val="0"/>
              </a:spcBef>
              <a:buFontTx/>
              <a:buNone/>
            </a:pPr>
            <a:r>
              <a:rPr lang="en-US" altLang="en-US" sz="2000" b="1" dirty="0" smtClean="0">
                <a:solidFill>
                  <a:prstClr val="black"/>
                </a:solidFill>
                <a:cs typeface="Arial" charset="0"/>
              </a:rPr>
              <a:t>For other questions about Annual Premiums, Enrollment Trends, or Medical Expenditure Trends:</a:t>
            </a:r>
          </a:p>
          <a:p>
            <a:pPr defTabSz="914400" eaLnBrk="1" hangingPunct="1">
              <a:spcBef>
                <a:spcPct val="0"/>
              </a:spcBef>
              <a:buFontTx/>
              <a:buNone/>
            </a:pPr>
            <a:r>
              <a:rPr lang="en-US" altLang="en-US" sz="2000" dirty="0" smtClean="0">
                <a:solidFill>
                  <a:prstClr val="black"/>
                </a:solidFill>
                <a:cs typeface="Arial" charset="0"/>
              </a:rPr>
              <a:t>Contact</a:t>
            </a:r>
            <a:r>
              <a:rPr lang="en-US" altLang="en-US" sz="2000" i="1" dirty="0" smtClean="0">
                <a:solidFill>
                  <a:prstClr val="black"/>
                </a:solidFill>
                <a:cs typeface="Arial" charset="0"/>
              </a:rPr>
              <a:t> </a:t>
            </a:r>
            <a:r>
              <a:rPr lang="en-US" altLang="en-US" sz="2000" dirty="0" smtClean="0">
                <a:solidFill>
                  <a:prstClr val="black"/>
                </a:solidFill>
                <a:cs typeface="Arial" charset="0"/>
              </a:rPr>
              <a:t>your </a:t>
            </a:r>
            <a:r>
              <a:rPr lang="en-US" altLang="en-US" sz="2000" u="sng" dirty="0" smtClean="0">
                <a:solidFill>
                  <a:prstClr val="black"/>
                </a:solidFill>
                <a:cs typeface="Arial" charset="0"/>
              </a:rPr>
              <a:t>CHIA liaison </a:t>
            </a:r>
            <a:r>
              <a:rPr lang="en-US" altLang="en-US" sz="2000" dirty="0" smtClean="0">
                <a:solidFill>
                  <a:prstClr val="black"/>
                </a:solidFill>
                <a:cs typeface="Arial" charset="0"/>
              </a:rPr>
              <a:t>and </a:t>
            </a:r>
            <a:r>
              <a:rPr lang="en-US" altLang="en-US" sz="2000" dirty="0">
                <a:solidFill>
                  <a:prstClr val="black"/>
                </a:solidFill>
                <a:cs typeface="Arial" charset="0"/>
              </a:rPr>
              <a:t>Ashley Storms at </a:t>
            </a:r>
            <a:r>
              <a:rPr lang="en-US" altLang="en-US" sz="2000" dirty="0" smtClean="0">
                <a:solidFill>
                  <a:prstClr val="black"/>
                </a:solidFill>
                <a:cs typeface="Arial" charset="0"/>
                <a:hlinkClick r:id="rId4"/>
              </a:rPr>
              <a:t>ashley.storms@state.ma.us</a:t>
            </a:r>
            <a:endParaRPr lang="en-US" altLang="en-US" sz="2000" b="1" dirty="0" smtClean="0">
              <a:solidFill>
                <a:prstClr val="black"/>
              </a:solidFill>
              <a:cs typeface="Arial" charset="0"/>
            </a:endParaRPr>
          </a:p>
          <a:p>
            <a:pPr defTabSz="914400" eaLnBrk="1" hangingPunct="1">
              <a:spcBef>
                <a:spcPct val="0"/>
              </a:spcBef>
              <a:buFontTx/>
              <a:buNone/>
            </a:pPr>
            <a:endParaRPr lang="en-US" altLang="en-US" sz="2000" dirty="0" smtClean="0">
              <a:solidFill>
                <a:prstClr val="black"/>
              </a:solidFill>
              <a:cs typeface="Arial" charset="0"/>
            </a:endParaRPr>
          </a:p>
        </p:txBody>
      </p:sp>
    </p:spTree>
    <p:extLst>
      <p:ext uri="{BB962C8B-B14F-4D97-AF65-F5344CB8AC3E}">
        <p14:creationId xmlns:p14="http://schemas.microsoft.com/office/powerpoint/2010/main" val="4075408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smtClean="0"/>
              <a:t>Housekeeping Items</a:t>
            </a:r>
            <a:endParaRPr lang="en-US" sz="31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Files (through March 2017) for the Risk Adjustment final settlement must be in and passed intake edits by 4/30/2017.</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DOI membership reporting: signoff for Q4 is due 4/21.</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V6 submission guides go into effect in August for July 2017 data and any resubmissions back to October 2013.</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637633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April 11, 2017 </a:t>
            </a:r>
            <a:r>
              <a:rPr lang="en-US" sz="4000" dirty="0"/>
              <a:t>@ 2:00 pm</a:t>
            </a:r>
          </a:p>
          <a:p>
            <a:pPr algn="ctr"/>
            <a:endParaRPr lang="en-US" sz="4000" dirty="0" smtClean="0"/>
          </a:p>
          <a:p>
            <a:pPr algn="ctr"/>
            <a:r>
              <a:rPr lang="en-US" sz="4000" dirty="0" smtClean="0"/>
              <a:t>May 9, 2017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a:t>
            </a:r>
            <a:r>
              <a:rPr lang="en-US" dirty="0" smtClean="0"/>
              <a:t>APCD Version </a:t>
            </a:r>
            <a:r>
              <a:rPr lang="en-US" dirty="0"/>
              <a:t>6</a:t>
            </a:r>
            <a:r>
              <a:rPr lang="en-US" dirty="0" smtClean="0"/>
              <a:t>.0</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63086435"/>
              </p:ext>
            </p:extLst>
          </p:nvPr>
        </p:nvGraphicFramePr>
        <p:xfrm>
          <a:off x="726325" y="1892333"/>
          <a:ext cx="7506450" cy="3682682"/>
        </p:xfrm>
        <a:graphic>
          <a:graphicData uri="http://schemas.openxmlformats.org/drawingml/2006/table">
            <a:tbl>
              <a:tblPr firstRow="1" firstCol="1" bandRow="1">
                <a:tableStyleId>{5C22544A-7EE6-4342-B048-85BDC9FD1C3A}</a:tableStyleId>
              </a:tblPr>
              <a:tblGrid>
                <a:gridCol w="5049922"/>
                <a:gridCol w="2456528"/>
              </a:tblGrid>
              <a:tr h="242518">
                <a:tc>
                  <a:txBody>
                    <a:bodyPr/>
                    <a:lstStyle/>
                    <a:p>
                      <a:pPr marL="0" marR="0">
                        <a:lnSpc>
                          <a:spcPct val="107000"/>
                        </a:lnSpc>
                        <a:spcBef>
                          <a:spcPts val="0"/>
                        </a:spcBef>
                        <a:spcAft>
                          <a:spcPts val="0"/>
                        </a:spcAft>
                      </a:pPr>
                      <a:r>
                        <a:rPr lang="en-US" sz="1100" dirty="0">
                          <a:effectLst/>
                        </a:rPr>
                        <a:t>MA APCD Intake Process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Intake 6.0 Timeline</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dirty="0">
                          <a:effectLst/>
                        </a:rPr>
                        <a:t>Proposals Shared/Discussed with Carriers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December 2016/January 2017</a:t>
                      </a:r>
                      <a:endParaRPr lang="en-US" sz="11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100">
                          <a:effectLst/>
                        </a:rPr>
                        <a:t>New sftp 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January 2017 </a:t>
                      </a:r>
                      <a:endParaRPr lang="en-US" sz="1100" dirty="0">
                        <a:effectLst/>
                        <a:latin typeface="Calibri"/>
                        <a:ea typeface="Calibri"/>
                        <a:cs typeface="Times New Roman"/>
                      </a:endParaRPr>
                    </a:p>
                  </a:txBody>
                  <a:tcPr marL="68580" marR="68580" marT="0" marB="0">
                    <a:solidFill>
                      <a:schemeClr val="bg1">
                        <a:lumMod val="95000"/>
                      </a:schemeClr>
                    </a:solidFill>
                  </a:tcPr>
                </a:tc>
              </a:tr>
              <a:tr h="496264">
                <a:tc>
                  <a:txBody>
                    <a:bodyPr/>
                    <a:lstStyle/>
                    <a:p>
                      <a:pPr marL="0" marR="0">
                        <a:lnSpc>
                          <a:spcPct val="107000"/>
                        </a:lnSpc>
                        <a:spcBef>
                          <a:spcPts val="0"/>
                        </a:spcBef>
                        <a:spcAft>
                          <a:spcPts val="0"/>
                        </a:spcAft>
                      </a:pPr>
                      <a:r>
                        <a:rPr lang="en-US" sz="1100" dirty="0">
                          <a:effectLst/>
                        </a:rPr>
                        <a:t>Draft Submission Guides published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smtClean="0">
                          <a:effectLst/>
                        </a:rPr>
                        <a:t>January </a:t>
                      </a:r>
                      <a:r>
                        <a:rPr lang="en-US" sz="1100" dirty="0">
                          <a:effectLst/>
                        </a:rPr>
                        <a:t>2017</a:t>
                      </a:r>
                      <a:endParaRPr lang="en-US" sz="1100" dirty="0">
                        <a:effectLst/>
                        <a:latin typeface="Calibri"/>
                        <a:ea typeface="Calibri"/>
                        <a:cs typeface="Times New Roman"/>
                      </a:endParaRPr>
                    </a:p>
                  </a:txBody>
                  <a:tcPr marL="68580" marR="68580" marT="0" marB="0">
                    <a:solidFill>
                      <a:schemeClr val="bg1">
                        <a:lumMod val="95000"/>
                      </a:schemeClr>
                    </a:solidFill>
                  </a:tcPr>
                </a:tc>
              </a:tr>
              <a:tr h="496264">
                <a:tc>
                  <a:txBody>
                    <a:bodyPr/>
                    <a:lstStyle/>
                    <a:p>
                      <a:pPr marL="0" marR="0">
                        <a:lnSpc>
                          <a:spcPct val="107000"/>
                        </a:lnSpc>
                        <a:spcBef>
                          <a:spcPts val="0"/>
                        </a:spcBef>
                        <a:spcAft>
                          <a:spcPts val="0"/>
                        </a:spcAft>
                      </a:pPr>
                      <a:r>
                        <a:rPr lang="en-US" sz="1100" dirty="0">
                          <a:effectLst/>
                        </a:rPr>
                        <a:t>Guides Reviewed at Technical Advisory Group</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smtClean="0">
                          <a:effectLst/>
                        </a:rPr>
                        <a:t>January </a:t>
                      </a:r>
                      <a:r>
                        <a:rPr lang="en-US" sz="1100" dirty="0">
                          <a:effectLst/>
                        </a:rPr>
                        <a:t>2017</a:t>
                      </a:r>
                      <a:endParaRPr lang="en-US" sz="11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100" dirty="0">
                          <a:effectLst/>
                        </a:rPr>
                        <a:t>Carrier Comment Period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a:effectLst/>
                        </a:rPr>
                        <a:t>January 2017</a:t>
                      </a:r>
                      <a:endParaRPr lang="en-US" sz="11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100" dirty="0">
                          <a:effectLst/>
                        </a:rPr>
                        <a:t>New </a:t>
                      </a:r>
                      <a:r>
                        <a:rPr lang="en-US" sz="1100" dirty="0" err="1">
                          <a:effectLst/>
                        </a:rPr>
                        <a:t>sftp</a:t>
                      </a:r>
                      <a:r>
                        <a:rPr lang="en-US" sz="1100" dirty="0">
                          <a:effectLst/>
                        </a:rPr>
                        <a:t> </a:t>
                      </a:r>
                      <a:r>
                        <a:rPr lang="en-US" sz="1100" dirty="0" smtClean="0">
                          <a:effectLst/>
                        </a:rPr>
                        <a:t>Pilot</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smtClean="0">
                          <a:effectLst/>
                        </a:rPr>
                        <a:t>March </a:t>
                      </a:r>
                      <a:r>
                        <a:rPr lang="en-US" sz="1100" dirty="0">
                          <a:effectLst/>
                        </a:rPr>
                        <a:t>2017</a:t>
                      </a:r>
                      <a:endParaRPr lang="en-US" sz="11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100" dirty="0">
                          <a:effectLst/>
                        </a:rPr>
                        <a:t>Administrative Bulletin and Guides Adopted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smtClean="0">
                          <a:effectLst/>
                        </a:rPr>
                        <a:t>February </a:t>
                      </a:r>
                      <a:r>
                        <a:rPr lang="en-US" sz="1100" dirty="0">
                          <a:effectLst/>
                        </a:rPr>
                        <a:t>2017</a:t>
                      </a:r>
                      <a:endParaRPr lang="en-US" sz="11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tabLst>
                          <a:tab pos="1708785" algn="ctr"/>
                        </a:tabLst>
                      </a:pPr>
                      <a:r>
                        <a:rPr lang="en-US" sz="1100">
                          <a:effectLst/>
                        </a:rPr>
                        <a:t>Development/Testing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February/June 2017</a:t>
                      </a:r>
                      <a:endParaRPr lang="en-US" sz="1100" dirty="0">
                        <a:effectLst/>
                        <a:latin typeface="Calibri"/>
                        <a:ea typeface="Calibri"/>
                        <a:cs typeface="Times New Roman"/>
                      </a:endParaRPr>
                    </a:p>
                  </a:txBody>
                  <a:tcPr marL="68580" marR="68580" marT="0" marB="0">
                    <a:solidFill>
                      <a:schemeClr val="bg1">
                        <a:lumMod val="95000"/>
                      </a:schemeClr>
                    </a:solidFill>
                  </a:tcPr>
                </a:tc>
              </a:tr>
              <a:tr h="496264">
                <a:tc>
                  <a:txBody>
                    <a:bodyPr/>
                    <a:lstStyle/>
                    <a:p>
                      <a:pPr marL="0" marR="0">
                        <a:lnSpc>
                          <a:spcPct val="107000"/>
                        </a:lnSpc>
                        <a:spcBef>
                          <a:spcPts val="0"/>
                        </a:spcBef>
                        <a:spcAft>
                          <a:spcPts val="0"/>
                        </a:spcAft>
                      </a:pPr>
                      <a:r>
                        <a:rPr lang="en-US" sz="1100">
                          <a:effectLst/>
                        </a:rPr>
                        <a:t>Carrier Testing – new guides and new transmission process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July 2017</a:t>
                      </a:r>
                      <a:endParaRPr lang="en-US" sz="1100" dirty="0">
                        <a:effectLst/>
                        <a:latin typeface="Calibri"/>
                        <a:ea typeface="Calibri"/>
                        <a:cs typeface="Times New Roman"/>
                      </a:endParaRPr>
                    </a:p>
                  </a:txBody>
                  <a:tcPr marL="68580" marR="68580" marT="0" marB="0">
                    <a:solidFill>
                      <a:schemeClr val="bg1">
                        <a:lumMod val="95000"/>
                      </a:schemeClr>
                    </a:solidFill>
                  </a:tcPr>
                </a:tc>
              </a:tr>
              <a:tr h="242518">
                <a:tc>
                  <a:txBody>
                    <a:bodyPr/>
                    <a:lstStyle/>
                    <a:p>
                      <a:pPr marL="0" marR="0">
                        <a:lnSpc>
                          <a:spcPct val="107000"/>
                        </a:lnSpc>
                        <a:spcBef>
                          <a:spcPts val="0"/>
                        </a:spcBef>
                        <a:spcAft>
                          <a:spcPts val="0"/>
                        </a:spcAft>
                      </a:pPr>
                      <a:r>
                        <a:rPr lang="en-US" sz="1100" dirty="0">
                          <a:effectLst/>
                        </a:rPr>
                        <a:t>MA APCD Intake Version 6  Production</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2017</a:t>
                      </a:r>
                      <a:endParaRPr lang="en-US" sz="1100" dirty="0">
                        <a:effectLst/>
                        <a:latin typeface="Calibri"/>
                        <a:ea typeface="Calibri"/>
                        <a:cs typeface="Times New Roman"/>
                      </a:endParaRPr>
                    </a:p>
                  </a:txBody>
                  <a:tcPr marL="68580" marR="68580" marT="0" marB="0">
                    <a:solidFill>
                      <a:schemeClr val="bg1">
                        <a:lumMod val="95000"/>
                      </a:schemeClr>
                    </a:solidFill>
                  </a:tcPr>
                </a:tc>
              </a:tr>
            </a:tbl>
          </a:graphicData>
        </a:graphic>
      </p:graphicFrame>
    </p:spTree>
    <p:extLst>
      <p:ext uri="{BB962C8B-B14F-4D97-AF65-F5344CB8AC3E}">
        <p14:creationId xmlns:p14="http://schemas.microsoft.com/office/powerpoint/2010/main" val="39572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5338" y="560388"/>
            <a:ext cx="7772400" cy="515937"/>
          </a:xfrm>
        </p:spPr>
        <p:txBody>
          <a:bodyPr>
            <a:normAutofit fontScale="90000"/>
          </a:bodyPr>
          <a:lstStyle/>
          <a:p>
            <a:pPr>
              <a:defRPr/>
            </a:pPr>
            <a:r>
              <a:rPr lang="en-US" sz="3100" b="1" dirty="0" smtClean="0"/>
              <a:t>CHIA File Secure SFTP PROGRAM</a:t>
            </a:r>
            <a:endParaRPr lang="en-US" sz="3100" b="1" dirty="0"/>
          </a:p>
        </p:txBody>
      </p:sp>
      <p:sp>
        <p:nvSpPr>
          <p:cNvPr id="7171" name="TextBox 3"/>
          <p:cNvSpPr txBox="1">
            <a:spLocks noChangeArrowheads="1"/>
          </p:cNvSpPr>
          <p:nvPr/>
        </p:nvSpPr>
        <p:spPr bwMode="auto">
          <a:xfrm>
            <a:off x="1885950" y="2176463"/>
            <a:ext cx="6738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r>
              <a:rPr lang="en-US" altLang="en-US">
                <a:solidFill>
                  <a:prstClr val="white"/>
                </a:solidFill>
                <a:cs typeface="Arial" charset="0"/>
              </a:rPr>
              <a:t>March, 2017</a:t>
            </a:r>
          </a:p>
        </p:txBody>
      </p:sp>
    </p:spTree>
    <p:extLst>
      <p:ext uri="{BB962C8B-B14F-4D97-AF65-F5344CB8AC3E}">
        <p14:creationId xmlns:p14="http://schemas.microsoft.com/office/powerpoint/2010/main" val="2596936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449263" y="1423988"/>
            <a:ext cx="8039100" cy="3579812"/>
          </a:xfrm>
        </p:spPr>
        <p:txBody>
          <a:bodyPr>
            <a:normAutofit fontScale="25000" lnSpcReduction="20000"/>
          </a:bodyPr>
          <a:lstStyle/>
          <a:p>
            <a:pPr algn="l">
              <a:buFont typeface="Arial" charset="0"/>
              <a:buChar char="•"/>
              <a:defRPr/>
            </a:pPr>
            <a:r>
              <a:rPr lang="en-US" altLang="en-US" sz="8000" dirty="0" smtClean="0">
                <a:latin typeface="Arial" charset="0"/>
                <a:ea typeface="ＭＳ Ｐゴシック" pitchFamily="34" charset="-128"/>
                <a:cs typeface="ＭＳ Ｐゴシック" pitchFamily="34" charset="-128"/>
              </a:rPr>
              <a:t>This program updates the CHIA File Secure process providing a secure, robust, supportable environment for file transfers between:</a:t>
            </a:r>
          </a:p>
          <a:p>
            <a:pPr lvl="2">
              <a:defRPr/>
            </a:pPr>
            <a:r>
              <a:rPr lang="en-US" altLang="en-US" sz="8000" dirty="0" smtClean="0">
                <a:latin typeface="Arial" charset="0"/>
                <a:ea typeface="ＭＳ Ｐゴシック" pitchFamily="34" charset="-128"/>
                <a:cs typeface="ＭＳ Ｐゴシック" pitchFamily="34" charset="-128"/>
              </a:rPr>
              <a:t>CHIA internal customers i.e., Mass Health</a:t>
            </a:r>
          </a:p>
          <a:p>
            <a:pPr lvl="2">
              <a:defRPr/>
            </a:pPr>
            <a:r>
              <a:rPr lang="en-US" altLang="en-US" sz="8000" dirty="0" smtClean="0">
                <a:latin typeface="Arial" charset="0"/>
                <a:ea typeface="ＭＳ Ｐゴシック" pitchFamily="34" charset="-128"/>
                <a:cs typeface="ＭＳ Ｐゴシック" pitchFamily="34" charset="-128"/>
              </a:rPr>
              <a:t>CHIA external customers.. BCBS et al</a:t>
            </a:r>
          </a:p>
          <a:p>
            <a:pPr algn="l">
              <a:buFont typeface="Arial" charset="0"/>
              <a:buChar char="•"/>
              <a:defRPr/>
            </a:pPr>
            <a:endParaRPr lang="en-US" altLang="en-US" sz="8000" dirty="0">
              <a:latin typeface="Arial" charset="0"/>
              <a:ea typeface="ＭＳ Ｐゴシック" pitchFamily="34" charset="-128"/>
              <a:cs typeface="ＭＳ Ｐゴシック" pitchFamily="34" charset="-128"/>
            </a:endParaRPr>
          </a:p>
          <a:p>
            <a:pPr marL="342900" lvl="1" indent="-342900">
              <a:buFont typeface="Arial" panose="020B0604020202020204" pitchFamily="34" charset="0"/>
              <a:buChar char="•"/>
              <a:defRPr/>
            </a:pPr>
            <a:r>
              <a:rPr lang="en-US" altLang="en-US" sz="8000" dirty="0" smtClean="0">
                <a:latin typeface="Arial" charset="0"/>
                <a:ea typeface="ＭＳ Ｐゴシック" pitchFamily="34" charset="-128"/>
                <a:cs typeface="ＭＳ Ｐゴシック" pitchFamily="34" charset="-128"/>
              </a:rPr>
              <a:t>Objectives:</a:t>
            </a:r>
          </a:p>
          <a:p>
            <a:pPr lvl="2">
              <a:defRPr/>
            </a:pPr>
            <a:r>
              <a:rPr lang="en-US" altLang="en-US" sz="8000" dirty="0" smtClean="0">
                <a:latin typeface="Arial" charset="0"/>
                <a:ea typeface="ＭＳ Ｐゴシック" pitchFamily="34" charset="-128"/>
                <a:cs typeface="ＭＳ Ｐゴシック" pitchFamily="34" charset="-128"/>
              </a:rPr>
              <a:t>Deploy a new, secure file application for CHIA customers to </a:t>
            </a:r>
            <a:endParaRPr lang="en-US" altLang="en-US" sz="8000" dirty="0">
              <a:latin typeface="Arial" charset="0"/>
              <a:ea typeface="ＭＳ Ｐゴシック" pitchFamily="34" charset="-128"/>
              <a:cs typeface="ＭＳ Ｐゴシック" pitchFamily="34" charset="-128"/>
            </a:endParaRPr>
          </a:p>
          <a:p>
            <a:pPr marL="914400" lvl="2" indent="0">
              <a:buFont typeface="Arial" charset="0"/>
              <a:buNone/>
              <a:defRPr/>
            </a:pPr>
            <a:r>
              <a:rPr lang="en-US" altLang="en-US" sz="8000" dirty="0" smtClean="0">
                <a:latin typeface="Arial" charset="0"/>
                <a:ea typeface="ＭＳ Ｐゴシック" pitchFamily="34" charset="-128"/>
                <a:cs typeface="ＭＳ Ｐゴシック" pitchFamily="34" charset="-128"/>
              </a:rPr>
              <a:t>use that meets today’s security standards</a:t>
            </a:r>
            <a:endParaRPr lang="en-US" altLang="en-US" sz="8000" dirty="0">
              <a:latin typeface="Arial" charset="0"/>
              <a:ea typeface="ＭＳ Ｐゴシック" pitchFamily="34" charset="-128"/>
              <a:cs typeface="ＭＳ Ｐゴシック" pitchFamily="34" charset="-128"/>
            </a:endParaRPr>
          </a:p>
          <a:p>
            <a:pPr lvl="2">
              <a:defRPr/>
            </a:pPr>
            <a:r>
              <a:rPr lang="en-US" altLang="en-US" sz="8000" dirty="0" smtClean="0">
                <a:latin typeface="Arial" charset="0"/>
                <a:ea typeface="ＭＳ Ｐゴシック" pitchFamily="34" charset="-128"/>
                <a:cs typeface="ＭＳ Ｐゴシック" pitchFamily="34" charset="-128"/>
              </a:rPr>
              <a:t>Provide a more robust method of receiving APCD files to reduce/eliminate re-transmissions</a:t>
            </a:r>
          </a:p>
          <a:p>
            <a:pPr lvl="2">
              <a:defRPr/>
            </a:pPr>
            <a:r>
              <a:rPr lang="en-US" altLang="en-US" sz="8000" dirty="0" smtClean="0">
                <a:latin typeface="Arial" charset="0"/>
                <a:ea typeface="ＭＳ Ｐゴシック" pitchFamily="34" charset="-128"/>
                <a:cs typeface="ＭＳ Ｐゴシック" pitchFamily="34" charset="-128"/>
              </a:rPr>
              <a:t>Enable faster processing of APCD data</a:t>
            </a:r>
          </a:p>
          <a:p>
            <a:pPr lvl="2">
              <a:buFont typeface="Arial" panose="020B0604020202020204" pitchFamily="34" charset="0"/>
              <a:buChar char="•"/>
              <a:defRPr/>
            </a:pPr>
            <a:r>
              <a:rPr lang="en-US" altLang="en-US" sz="8000" dirty="0" smtClean="0">
                <a:latin typeface="Arial" charset="0"/>
                <a:ea typeface="ＭＳ Ｐゴシック" pitchFamily="34" charset="-128"/>
                <a:cs typeface="ＭＳ Ｐゴシック" pitchFamily="34" charset="-128"/>
              </a:rPr>
              <a:t>Strengthen the CHIA DMZ environment</a:t>
            </a:r>
          </a:p>
          <a:p>
            <a:pPr lvl="1">
              <a:defRPr/>
            </a:pPr>
            <a:r>
              <a:rPr lang="en-US" altLang="en-US" sz="8000" dirty="0">
                <a:latin typeface="Arial" charset="0"/>
                <a:ea typeface="ＭＳ Ｐゴシック" pitchFamily="34" charset="-128"/>
                <a:cs typeface="ＭＳ Ｐゴシック" pitchFamily="34" charset="-128"/>
              </a:rPr>
              <a:t>	</a:t>
            </a:r>
            <a:r>
              <a:rPr lang="en-US" altLang="en-US" sz="8000" dirty="0" smtClean="0">
                <a:latin typeface="Arial" charset="0"/>
                <a:ea typeface="ＭＳ Ｐゴシック" pitchFamily="34" charset="-128"/>
                <a:cs typeface="ＭＳ Ｐゴシック" pitchFamily="34" charset="-128"/>
              </a:rPr>
              <a:t>	</a:t>
            </a:r>
          </a:p>
          <a:p>
            <a:pPr>
              <a:defRPr/>
            </a:pPr>
            <a:endParaRPr lang="en-US" altLang="en-US" dirty="0">
              <a:latin typeface="Arial" charset="0"/>
              <a:ea typeface="ＭＳ Ｐゴシック" pitchFamily="34" charset="-128"/>
              <a:cs typeface="ＭＳ Ｐゴシック" pitchFamily="34" charset="-128"/>
            </a:endParaRPr>
          </a:p>
          <a:p>
            <a:pPr>
              <a:defRPr/>
            </a:pPr>
            <a:endParaRPr lang="en-US" altLang="en-US" dirty="0" smtClean="0">
              <a:latin typeface="Arial" charset="0"/>
              <a:ea typeface="ＭＳ Ｐゴシック" pitchFamily="34" charset="-128"/>
              <a:cs typeface="ＭＳ Ｐゴシック" pitchFamily="34" charset="-128"/>
            </a:endParaRPr>
          </a:p>
          <a:p>
            <a:pPr>
              <a:defRPr/>
            </a:pPr>
            <a:endParaRPr lang="en-US" altLang="en-US" dirty="0">
              <a:latin typeface="Arial" charset="0"/>
              <a:ea typeface="ＭＳ Ｐゴシック" pitchFamily="34" charset="-128"/>
              <a:cs typeface="ＭＳ Ｐゴシック" pitchFamily="34" charset="-128"/>
            </a:endParaRPr>
          </a:p>
          <a:p>
            <a:pPr>
              <a:defRPr/>
            </a:pPr>
            <a:endParaRPr lang="en-US" altLang="en-US" dirty="0" smtClean="0">
              <a:latin typeface="Arial" charset="0"/>
              <a:ea typeface="ＭＳ Ｐゴシック" pitchFamily="34" charset="-128"/>
              <a:cs typeface="ＭＳ Ｐゴシック" pitchFamily="34" charset="-128"/>
            </a:endParaRPr>
          </a:p>
          <a:p>
            <a:pPr marL="914400" lvl="2" indent="0">
              <a:buFont typeface="Arial" charset="0"/>
              <a:buNone/>
              <a:defRPr/>
            </a:pPr>
            <a:endParaRPr lang="en-US" altLang="en-US" dirty="0" smtClean="0">
              <a:latin typeface="Arial" charset="0"/>
              <a:ea typeface="ＭＳ Ｐゴシック" pitchFamily="34" charset="-128"/>
              <a:cs typeface="ＭＳ Ｐゴシック" pitchFamily="34" charset="-128"/>
            </a:endParaRPr>
          </a:p>
        </p:txBody>
      </p:sp>
      <p:sp>
        <p:nvSpPr>
          <p:cNvPr id="8195" name="Title 2"/>
          <p:cNvSpPr>
            <a:spLocks noGrp="1"/>
          </p:cNvSpPr>
          <p:nvPr>
            <p:ph type="title"/>
          </p:nvPr>
        </p:nvSpPr>
        <p:spPr/>
        <p:txBody>
          <a:bodyPr/>
          <a:lstStyle/>
          <a:p>
            <a:r>
              <a:rPr lang="en-US" altLang="en-US" i="1" smtClean="0">
                <a:latin typeface="Arial" charset="0"/>
                <a:ea typeface="ＭＳ Ｐゴシック" pitchFamily="34" charset="-128"/>
                <a:cs typeface="Arial" charset="0"/>
              </a:rPr>
              <a:t>CHIA File Secure SFTP Program: Overview</a:t>
            </a:r>
          </a:p>
        </p:txBody>
      </p:sp>
    </p:spTree>
    <p:extLst>
      <p:ext uri="{BB962C8B-B14F-4D97-AF65-F5344CB8AC3E}">
        <p14:creationId xmlns:p14="http://schemas.microsoft.com/office/powerpoint/2010/main" val="2979701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449263" y="1646238"/>
            <a:ext cx="8039100" cy="3579812"/>
          </a:xfrm>
        </p:spPr>
        <p:txBody>
          <a:bodyPr/>
          <a:lstStyle/>
          <a:p>
            <a:pPr algn="l">
              <a:buFont typeface="Arial" charset="0"/>
              <a:buChar char="•"/>
              <a:defRPr/>
            </a:pPr>
            <a:r>
              <a:rPr lang="en-US" altLang="en-US" sz="2400" dirty="0" smtClean="0">
                <a:latin typeface="Arial" charset="0"/>
                <a:ea typeface="ＭＳ Ｐゴシック" pitchFamily="34" charset="-128"/>
                <a:cs typeface="ＭＳ Ｐゴシック" pitchFamily="34" charset="-128"/>
              </a:rPr>
              <a:t>What’s in scope for this project</a:t>
            </a:r>
            <a:r>
              <a:rPr lang="en-US" altLang="en-US" sz="2400" dirty="0">
                <a:latin typeface="Arial" charset="0"/>
                <a:ea typeface="ＭＳ Ｐゴシック" pitchFamily="34" charset="-128"/>
                <a:cs typeface="ＭＳ Ｐゴシック" pitchFamily="34" charset="-128"/>
              </a:rPr>
              <a:t> </a:t>
            </a:r>
            <a:r>
              <a:rPr lang="en-US" altLang="en-US" sz="2400" dirty="0" smtClean="0">
                <a:latin typeface="Arial" charset="0"/>
                <a:ea typeface="ＭＳ Ｐゴシック" pitchFamily="34" charset="-128"/>
                <a:cs typeface="ＭＳ Ｐゴシック" pitchFamily="34" charset="-128"/>
              </a:rPr>
              <a:t>?</a:t>
            </a:r>
          </a:p>
          <a:p>
            <a:pPr lvl="2">
              <a:defRPr/>
            </a:pPr>
            <a:r>
              <a:rPr lang="en-US" altLang="en-US" dirty="0" smtClean="0">
                <a:latin typeface="Arial" charset="0"/>
                <a:ea typeface="ＭＳ Ｐゴシック" pitchFamily="34" charset="-128"/>
                <a:cs typeface="ＭＳ Ｐゴシック" pitchFamily="34" charset="-128"/>
              </a:rPr>
              <a:t>Stand up the infrastructure environment</a:t>
            </a:r>
          </a:p>
          <a:p>
            <a:pPr lvl="2">
              <a:defRPr/>
            </a:pPr>
            <a:r>
              <a:rPr lang="en-US" altLang="en-US" dirty="0" smtClean="0">
                <a:latin typeface="Arial" charset="0"/>
                <a:ea typeface="ＭＳ Ｐゴシック" pitchFamily="34" charset="-128"/>
                <a:cs typeface="ＭＳ Ｐゴシック" pitchFamily="34" charset="-128"/>
              </a:rPr>
              <a:t>Pilot the new environment with up to 4 CHIA customers</a:t>
            </a:r>
          </a:p>
          <a:p>
            <a:pPr marL="342900" lvl="1" indent="-342900">
              <a:buFont typeface="Arial" panose="020B0604020202020204" pitchFamily="34" charset="0"/>
              <a:buChar char="•"/>
              <a:defRPr/>
            </a:pPr>
            <a:r>
              <a:rPr lang="en-US" altLang="en-US" dirty="0" smtClean="0">
                <a:latin typeface="Arial" charset="0"/>
                <a:ea typeface="ＭＳ Ｐゴシック" pitchFamily="34" charset="-128"/>
                <a:cs typeface="ＭＳ Ｐゴシック" pitchFamily="34" charset="-128"/>
              </a:rPr>
              <a:t>What’s out of scope for this project?</a:t>
            </a:r>
          </a:p>
          <a:p>
            <a:pPr marL="914400" lvl="2" indent="0">
              <a:buFont typeface="Arial" charset="0"/>
              <a:buNone/>
              <a:defRPr/>
            </a:pPr>
            <a:r>
              <a:rPr lang="en-US" altLang="en-US" dirty="0" smtClean="0">
                <a:latin typeface="Arial" charset="0"/>
                <a:ea typeface="ＭＳ Ｐゴシック" pitchFamily="34" charset="-128"/>
                <a:cs typeface="ＭＳ Ｐゴシック" pitchFamily="34" charset="-128"/>
              </a:rPr>
              <a:t>Hospital Casemix data is not in scope for this project.</a:t>
            </a:r>
          </a:p>
          <a:p>
            <a:pPr lvl="1">
              <a:defRPr/>
            </a:pPr>
            <a:r>
              <a:rPr lang="en-US" altLang="en-US" dirty="0">
                <a:latin typeface="Arial" charset="0"/>
                <a:ea typeface="ＭＳ Ｐゴシック" pitchFamily="34" charset="-128"/>
                <a:cs typeface="ＭＳ Ｐゴシック" pitchFamily="34" charset="-128"/>
              </a:rPr>
              <a:t>	</a:t>
            </a:r>
            <a:r>
              <a:rPr lang="en-US" altLang="en-US" dirty="0" smtClean="0">
                <a:latin typeface="Arial" charset="0"/>
                <a:ea typeface="ＭＳ Ｐゴシック" pitchFamily="34" charset="-128"/>
                <a:cs typeface="ＭＳ Ｐゴシック" pitchFamily="34" charset="-128"/>
              </a:rPr>
              <a:t>	</a:t>
            </a:r>
          </a:p>
          <a:p>
            <a:pPr>
              <a:defRPr/>
            </a:pPr>
            <a:endParaRPr lang="en-US" altLang="en-US" dirty="0">
              <a:latin typeface="Arial" charset="0"/>
              <a:ea typeface="ＭＳ Ｐゴシック" pitchFamily="34" charset="-128"/>
              <a:cs typeface="ＭＳ Ｐゴシック" pitchFamily="34" charset="-128"/>
            </a:endParaRPr>
          </a:p>
          <a:p>
            <a:pPr>
              <a:defRPr/>
            </a:pPr>
            <a:endParaRPr lang="en-US" altLang="en-US" dirty="0" smtClean="0">
              <a:latin typeface="Arial" charset="0"/>
              <a:ea typeface="ＭＳ Ｐゴシック" pitchFamily="34" charset="-128"/>
              <a:cs typeface="ＭＳ Ｐゴシック" pitchFamily="34" charset="-128"/>
            </a:endParaRPr>
          </a:p>
          <a:p>
            <a:pPr>
              <a:defRPr/>
            </a:pPr>
            <a:endParaRPr lang="en-US" altLang="en-US" dirty="0">
              <a:latin typeface="Arial" charset="0"/>
              <a:ea typeface="ＭＳ Ｐゴシック" pitchFamily="34" charset="-128"/>
              <a:cs typeface="ＭＳ Ｐゴシック" pitchFamily="34" charset="-128"/>
            </a:endParaRPr>
          </a:p>
          <a:p>
            <a:pPr>
              <a:defRPr/>
            </a:pPr>
            <a:endParaRPr lang="en-US" altLang="en-US" dirty="0" smtClean="0">
              <a:latin typeface="Arial" charset="0"/>
              <a:ea typeface="ＭＳ Ｐゴシック" pitchFamily="34" charset="-128"/>
              <a:cs typeface="ＭＳ Ｐゴシック" pitchFamily="34" charset="-128"/>
            </a:endParaRPr>
          </a:p>
          <a:p>
            <a:pPr marL="914400" lvl="2" indent="0">
              <a:buFont typeface="Arial" charset="0"/>
              <a:buNone/>
              <a:defRPr/>
            </a:pPr>
            <a:endParaRPr lang="en-US" altLang="en-US" dirty="0" smtClean="0">
              <a:latin typeface="Arial" charset="0"/>
              <a:ea typeface="ＭＳ Ｐゴシック" pitchFamily="34" charset="-128"/>
              <a:cs typeface="ＭＳ Ｐゴシック" pitchFamily="34" charset="-128"/>
            </a:endParaRPr>
          </a:p>
        </p:txBody>
      </p:sp>
      <p:sp>
        <p:nvSpPr>
          <p:cNvPr id="9219" name="Title 2"/>
          <p:cNvSpPr>
            <a:spLocks noGrp="1"/>
          </p:cNvSpPr>
          <p:nvPr>
            <p:ph type="title"/>
          </p:nvPr>
        </p:nvSpPr>
        <p:spPr/>
        <p:txBody>
          <a:bodyPr/>
          <a:lstStyle/>
          <a:p>
            <a:r>
              <a:rPr lang="en-US" altLang="en-US" i="1" smtClean="0">
                <a:latin typeface="Arial" charset="0"/>
                <a:ea typeface="ＭＳ Ｐゴシック" pitchFamily="34" charset="-128"/>
                <a:cs typeface="Arial" charset="0"/>
              </a:rPr>
              <a:t>CHIA File Secure Program: Scope …</a:t>
            </a:r>
          </a:p>
        </p:txBody>
      </p:sp>
    </p:spTree>
    <p:extLst>
      <p:ext uri="{BB962C8B-B14F-4D97-AF65-F5344CB8AC3E}">
        <p14:creationId xmlns:p14="http://schemas.microsoft.com/office/powerpoint/2010/main" val="4042017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427038" y="736600"/>
            <a:ext cx="8039100" cy="641350"/>
          </a:xfrm>
        </p:spPr>
        <p:txBody>
          <a:bodyPr/>
          <a:lstStyle/>
          <a:p>
            <a:r>
              <a:rPr lang="en-US" altLang="en-US" i="1" smtClean="0">
                <a:latin typeface="Arial" charset="0"/>
                <a:ea typeface="ＭＳ Ｐゴシック" pitchFamily="34" charset="-128"/>
                <a:cs typeface="Arial" charset="0"/>
              </a:rPr>
              <a:t>CHIA File Secure SFTP Program Requirements</a:t>
            </a:r>
            <a:r>
              <a:rPr lang="en-US" altLang="en-US" smtClean="0">
                <a:latin typeface="Arial" charset="0"/>
                <a:ea typeface="ＭＳ Ｐゴシック" pitchFamily="34" charset="-128"/>
                <a:cs typeface="Arial" charset="0"/>
              </a:rPr>
              <a:t>:</a:t>
            </a:r>
          </a:p>
        </p:txBody>
      </p:sp>
      <p:sp>
        <p:nvSpPr>
          <p:cNvPr id="3" name="TextBox 2"/>
          <p:cNvSpPr txBox="1"/>
          <p:nvPr/>
        </p:nvSpPr>
        <p:spPr>
          <a:xfrm>
            <a:off x="628650" y="1703388"/>
            <a:ext cx="8047038" cy="4524375"/>
          </a:xfrm>
          <a:prstGeom prst="rect">
            <a:avLst/>
          </a:prstGeom>
          <a:noFill/>
        </p:spPr>
        <p:txBody>
          <a:bodyPr>
            <a:spAutoFit/>
          </a:bodyPr>
          <a:lstStyle/>
          <a:p>
            <a:pPr eaLnBrk="0" hangingPunct="0">
              <a:defRPr/>
            </a:pPr>
            <a:r>
              <a:rPr lang="en-US" dirty="0">
                <a:solidFill>
                  <a:prstClr val="black"/>
                </a:solidFill>
                <a:ea typeface="ＭＳ Ｐゴシック" pitchFamily="34" charset="-128"/>
              </a:rPr>
              <a:t>What are the major requirements to use the new program?</a:t>
            </a:r>
          </a:p>
          <a:p>
            <a:pPr eaLnBrk="0" hangingPunct="0">
              <a:defRPr/>
            </a:pPr>
            <a:r>
              <a:rPr lang="en-US" dirty="0">
                <a:solidFill>
                  <a:prstClr val="black"/>
                </a:solidFill>
                <a:ea typeface="ＭＳ Ｐゴシック" pitchFamily="34" charset="-128"/>
              </a:rPr>
              <a:t>CHIA Customer will need:</a:t>
            </a:r>
          </a:p>
          <a:p>
            <a:pPr marL="342900" indent="-342900" eaLnBrk="0" hangingPunct="0">
              <a:buFont typeface="Arial" panose="020B0604020202020204" pitchFamily="34" charset="0"/>
              <a:buChar char="•"/>
              <a:defRPr/>
            </a:pPr>
            <a:r>
              <a:rPr lang="en-US" dirty="0">
                <a:solidFill>
                  <a:prstClr val="black"/>
                </a:solidFill>
                <a:ea typeface="ＭＳ Ｐゴシック" pitchFamily="34" charset="-128"/>
              </a:rPr>
              <a:t>An encryption application to encrypt the APCD data file prior to submission. </a:t>
            </a:r>
            <a:r>
              <a:rPr lang="en-US" b="1" i="1" dirty="0">
                <a:solidFill>
                  <a:prstClr val="black"/>
                </a:solidFill>
                <a:ea typeface="ＭＳ Ｐゴシック" pitchFamily="34" charset="-128"/>
              </a:rPr>
              <a:t>CHIA will provide this</a:t>
            </a:r>
            <a:r>
              <a:rPr lang="en-US" dirty="0">
                <a:solidFill>
                  <a:prstClr val="black"/>
                </a:solidFill>
                <a:ea typeface="ＭＳ Ｐゴシック" pitchFamily="34" charset="-128"/>
              </a:rPr>
              <a:t>.</a:t>
            </a:r>
          </a:p>
          <a:p>
            <a:pPr marL="342900" indent="-342900" eaLnBrk="0" hangingPunct="0">
              <a:buFont typeface="Arial" panose="020B0604020202020204" pitchFamily="34" charset="0"/>
              <a:buChar char="•"/>
              <a:defRPr/>
            </a:pPr>
            <a:endParaRPr lang="en-US" dirty="0">
              <a:solidFill>
                <a:prstClr val="black"/>
              </a:solidFill>
              <a:ea typeface="ＭＳ Ｐゴシック" pitchFamily="34" charset="-128"/>
            </a:endParaRPr>
          </a:p>
          <a:p>
            <a:pPr marL="342900" indent="-342900" eaLnBrk="0" hangingPunct="0">
              <a:buFont typeface="Arial" panose="020B0604020202020204" pitchFamily="34" charset="0"/>
              <a:buChar char="•"/>
              <a:defRPr/>
            </a:pPr>
            <a:r>
              <a:rPr lang="en-US" dirty="0">
                <a:solidFill>
                  <a:prstClr val="black"/>
                </a:solidFill>
                <a:ea typeface="ＭＳ Ｐゴシック" pitchFamily="34" charset="-128"/>
              </a:rPr>
              <a:t>An SFTP client (like FileZilla, WinSCP, Putty etc.) to transmit the encrypted file. </a:t>
            </a:r>
            <a:r>
              <a:rPr lang="en-US" b="1" i="1" dirty="0">
                <a:solidFill>
                  <a:prstClr val="black"/>
                </a:solidFill>
                <a:ea typeface="ＭＳ Ｐゴシック" pitchFamily="34" charset="-128"/>
              </a:rPr>
              <a:t>Carrier will need to provide this</a:t>
            </a:r>
          </a:p>
          <a:p>
            <a:pPr eaLnBrk="0" hangingPunct="0">
              <a:defRPr/>
            </a:pPr>
            <a:r>
              <a:rPr lang="en-US" dirty="0">
                <a:solidFill>
                  <a:prstClr val="black"/>
                </a:solidFill>
                <a:ea typeface="ＭＳ Ｐゴシック" pitchFamily="34" charset="-128"/>
              </a:rPr>
              <a:t>NOTE: SENDS+ application is no longer needed. SENDS+ will be retired once all carriers migrate to the new CHIA File Secure SFTP program</a:t>
            </a:r>
          </a:p>
          <a:p>
            <a:pPr marL="342900" indent="-342900" eaLnBrk="0" hangingPunct="0">
              <a:buFont typeface="Arial" panose="020B0604020202020204" pitchFamily="34" charset="0"/>
              <a:buChar char="•"/>
              <a:defRPr/>
            </a:pPr>
            <a:r>
              <a:rPr lang="en-US" dirty="0">
                <a:solidFill>
                  <a:prstClr val="black"/>
                </a:solidFill>
                <a:ea typeface="ＭＳ Ｐゴシック" pitchFamily="34" charset="-128"/>
              </a:rPr>
              <a:t>CHIA Provides a new URL for customer to upload file</a:t>
            </a:r>
          </a:p>
          <a:p>
            <a:pPr eaLnBrk="0" hangingPunct="0">
              <a:defRPr/>
            </a:pPr>
            <a:endParaRPr lang="en-US" dirty="0">
              <a:solidFill>
                <a:prstClr val="black"/>
              </a:solidFill>
              <a:ea typeface="ＭＳ Ｐゴシック" pitchFamily="34" charset="-128"/>
            </a:endParaRPr>
          </a:p>
        </p:txBody>
      </p:sp>
    </p:spTree>
    <p:extLst>
      <p:ext uri="{BB962C8B-B14F-4D97-AF65-F5344CB8AC3E}">
        <p14:creationId xmlns:p14="http://schemas.microsoft.com/office/powerpoint/2010/main" val="3940126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a:xfrm>
            <a:off x="427038" y="736600"/>
            <a:ext cx="8039100" cy="641350"/>
          </a:xfrm>
        </p:spPr>
        <p:txBody>
          <a:bodyPr/>
          <a:lstStyle/>
          <a:p>
            <a:r>
              <a:rPr lang="en-US" altLang="en-US" i="1" smtClean="0">
                <a:latin typeface="Arial" charset="0"/>
                <a:ea typeface="ＭＳ Ｐゴシック" pitchFamily="34" charset="-128"/>
                <a:cs typeface="Arial" charset="0"/>
              </a:rPr>
              <a:t>CHIA File Secure SFTP Program…</a:t>
            </a:r>
            <a:endParaRPr lang="en-US" altLang="en-US" smtClean="0">
              <a:latin typeface="Arial" charset="0"/>
              <a:ea typeface="ＭＳ Ｐゴシック" pitchFamily="34" charset="-128"/>
              <a:cs typeface="Arial" charset="0"/>
            </a:endParaRPr>
          </a:p>
        </p:txBody>
      </p:sp>
      <p:sp>
        <p:nvSpPr>
          <p:cNvPr id="11267" name="TextBox 2"/>
          <p:cNvSpPr txBox="1">
            <a:spLocks noChangeArrowheads="1"/>
          </p:cNvSpPr>
          <p:nvPr/>
        </p:nvSpPr>
        <p:spPr bwMode="auto">
          <a:xfrm>
            <a:off x="628650" y="1703388"/>
            <a:ext cx="80470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0" hangingPunct="0">
              <a:spcBef>
                <a:spcPct val="0"/>
              </a:spcBef>
              <a:buFontTx/>
              <a:buNone/>
            </a:pPr>
            <a:r>
              <a:rPr lang="en-US" altLang="en-US" sz="2400">
                <a:solidFill>
                  <a:prstClr val="black"/>
                </a:solidFill>
                <a:latin typeface="Calibri" pitchFamily="34" charset="0"/>
              </a:rPr>
              <a:t>                       QUESTIONS??????????????????????</a:t>
            </a:r>
          </a:p>
          <a:p>
            <a:pPr algn="l" eaLnBrk="0" hangingPunct="0">
              <a:spcBef>
                <a:spcPct val="0"/>
              </a:spcBef>
              <a:buFontTx/>
              <a:buNone/>
            </a:pPr>
            <a:endParaRPr lang="en-US" altLang="en-US" sz="2400">
              <a:solidFill>
                <a:prstClr val="black"/>
              </a:solidFill>
              <a:latin typeface="Calibri" pitchFamily="34" charset="0"/>
            </a:endParaRPr>
          </a:p>
        </p:txBody>
      </p:sp>
    </p:spTree>
    <p:extLst>
      <p:ext uri="{BB962C8B-B14F-4D97-AF65-F5344CB8AC3E}">
        <p14:creationId xmlns:p14="http://schemas.microsoft.com/office/powerpoint/2010/main" val="3843976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584" y="1447800"/>
            <a:ext cx="8192016" cy="4800600"/>
          </a:xfrm>
        </p:spPr>
        <p:txBody>
          <a:bodyPr>
            <a:normAutofit/>
          </a:bodyPr>
          <a:lstStyle/>
          <a:p>
            <a:pPr marL="285750" marR="0" indent="-285750" algn="l">
              <a:lnSpc>
                <a:spcPct val="115000"/>
              </a:lnSpc>
              <a:spcBef>
                <a:spcPts val="0"/>
              </a:spcBef>
              <a:spcAft>
                <a:spcPts val="1000"/>
              </a:spcAft>
              <a:buFont typeface="Arial" panose="020B0604020202020204" pitchFamily="34" charset="0"/>
              <a:buChar char="•"/>
            </a:pPr>
            <a:endParaRPr lang="en-US" dirty="0" smtClean="0">
              <a:latin typeface="Arial Narrow"/>
              <a:ea typeface="Calibri"/>
              <a:cs typeface="Times New Roman"/>
            </a:endParaRPr>
          </a:p>
          <a:p>
            <a:pPr marL="0" marR="0" indent="0" algn="l">
              <a:lnSpc>
                <a:spcPct val="115000"/>
              </a:lnSpc>
              <a:spcBef>
                <a:spcPts val="0"/>
              </a:spcBef>
              <a:spcAft>
                <a:spcPts val="1000"/>
              </a:spcAft>
            </a:pPr>
            <a:r>
              <a:rPr lang="en-US" dirty="0" smtClean="0">
                <a:latin typeface="Arial Narrow"/>
                <a:ea typeface="Calibri"/>
                <a:cs typeface="Times New Roman"/>
              </a:rPr>
              <a:t> </a:t>
            </a:r>
            <a:endParaRPr lang="en-US" dirty="0">
              <a:latin typeface="Arial Narrow"/>
              <a:ea typeface="Calibri"/>
              <a:cs typeface="Times New Roman"/>
            </a:endParaRPr>
          </a:p>
          <a:p>
            <a:pPr marL="0" indent="0" algn="l">
              <a:buNone/>
            </a:pPr>
            <a:endParaRPr lang="en-US" sz="18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9</a:t>
            </a:fld>
            <a:endParaRPr lang="en-US" altLang="en-US"/>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Payer Data Reporting: TME, APM, RP</a:t>
            </a:r>
          </a:p>
          <a:p>
            <a:r>
              <a:rPr lang="en-US" dirty="0" smtClean="0">
                <a:solidFill>
                  <a:schemeClr val="accent6">
                    <a:lumMod val="75000"/>
                  </a:schemeClr>
                </a:solidFill>
              </a:rPr>
              <a:t>D</a:t>
            </a:r>
            <a:r>
              <a:rPr lang="en-US" dirty="0">
                <a:solidFill>
                  <a:schemeClr val="accent6">
                    <a:lumMod val="75000"/>
                  </a:schemeClr>
                </a:solidFill>
              </a:rPr>
              <a:t>eadlines</a:t>
            </a:r>
          </a:p>
        </p:txBody>
      </p:sp>
      <p:graphicFrame>
        <p:nvGraphicFramePr>
          <p:cNvPr id="6" name="Table 5"/>
          <p:cNvGraphicFramePr>
            <a:graphicFrameLocks noGrp="1"/>
          </p:cNvGraphicFramePr>
          <p:nvPr>
            <p:extLst>
              <p:ext uri="{D42A27DB-BD31-4B8C-83A1-F6EECF244321}">
                <p14:modId xmlns:p14="http://schemas.microsoft.com/office/powerpoint/2010/main" val="3666346644"/>
              </p:ext>
            </p:extLst>
          </p:nvPr>
        </p:nvGraphicFramePr>
        <p:xfrm>
          <a:off x="401122" y="1409703"/>
          <a:ext cx="7828478" cy="4622517"/>
        </p:xfrm>
        <a:graphic>
          <a:graphicData uri="http://schemas.openxmlformats.org/drawingml/2006/table">
            <a:tbl>
              <a:tblPr firstRow="1" bandRow="1">
                <a:tableStyleId>{3B4B98B0-60AC-42C2-AFA5-B58CD77FA1E5}</a:tableStyleId>
              </a:tblPr>
              <a:tblGrid>
                <a:gridCol w="2494478"/>
                <a:gridCol w="5334000"/>
              </a:tblGrid>
              <a:tr h="513613">
                <a:tc>
                  <a:txBody>
                    <a:bodyPr/>
                    <a:lstStyle/>
                    <a:p>
                      <a:pPr algn="l" fontAlgn="ctr"/>
                      <a:r>
                        <a:rPr lang="en-US" sz="1800" u="none" strike="noStrike" dirty="0">
                          <a:solidFill>
                            <a:schemeClr val="bg1"/>
                          </a:solidFill>
                          <a:effectLst/>
                        </a:rPr>
                        <a:t>Deadline</a:t>
                      </a:r>
                      <a:endParaRPr lang="en-US" sz="1800" b="1" i="0" u="none" strike="noStrike" dirty="0">
                        <a:solidFill>
                          <a:schemeClr val="bg1"/>
                        </a:solidFill>
                        <a:effectLst/>
                        <a:latin typeface="Calibri"/>
                      </a:endParaRPr>
                    </a:p>
                  </a:txBody>
                  <a:tcPr marL="9525" marR="9525" marT="9525" marB="0" anchor="ctr">
                    <a:solidFill>
                      <a:schemeClr val="accent1"/>
                    </a:solidFill>
                  </a:tcPr>
                </a:tc>
                <a:tc>
                  <a:txBody>
                    <a:bodyPr/>
                    <a:lstStyle/>
                    <a:p>
                      <a:pPr algn="l" fontAlgn="ctr"/>
                      <a:r>
                        <a:rPr lang="en-US" sz="1800" u="none" strike="noStrike" dirty="0">
                          <a:solidFill>
                            <a:schemeClr val="bg1"/>
                          </a:solidFill>
                          <a:effectLst/>
                        </a:rPr>
                        <a:t>Data File Due</a:t>
                      </a:r>
                      <a:endParaRPr lang="en-US" sz="1800" b="1" i="0" u="none" strike="noStrike" dirty="0">
                        <a:solidFill>
                          <a:schemeClr val="bg1"/>
                        </a:solidFill>
                        <a:effectLst/>
                        <a:latin typeface="Calibri"/>
                      </a:endParaRPr>
                    </a:p>
                  </a:txBody>
                  <a:tcPr marL="9525" marR="9525" marT="9525" marB="0" anchor="ctr">
                    <a:solidFill>
                      <a:schemeClr val="accent1"/>
                    </a:solidFill>
                  </a:tcPr>
                </a:tc>
              </a:tr>
              <a:tr h="513613">
                <a:tc rowSpan="2">
                  <a:txBody>
                    <a:bodyPr/>
                    <a:lstStyle/>
                    <a:p>
                      <a:pPr algn="l" fontAlgn="ctr"/>
                      <a:r>
                        <a:rPr lang="en-US" sz="1600" u="none" strike="noStrike" dirty="0">
                          <a:effectLst/>
                        </a:rPr>
                        <a:t>Monday, May 1, 2017</a:t>
                      </a:r>
                      <a:endParaRPr lang="en-US" sz="1600" b="0" i="0" u="none" strike="noStrike" dirty="0">
                        <a:solidFill>
                          <a:srgbClr val="000000"/>
                        </a:solidFill>
                        <a:effectLst/>
                        <a:latin typeface="Calibri"/>
                      </a:endParaRPr>
                    </a:p>
                  </a:txBody>
                  <a:tcPr marL="9525" marR="9525" marT="9525" marB="0" anchor="ctr">
                    <a:solidFill>
                      <a:schemeClr val="bg1"/>
                    </a:solidFill>
                  </a:tcPr>
                </a:tc>
                <a:tc>
                  <a:txBody>
                    <a:bodyPr/>
                    <a:lstStyle/>
                    <a:p>
                      <a:pPr algn="l" fontAlgn="ctr"/>
                      <a:r>
                        <a:rPr lang="en-US" sz="1600" u="none" strike="noStrike" dirty="0">
                          <a:effectLst/>
                        </a:rPr>
                        <a:t>CY </a:t>
                      </a:r>
                      <a:r>
                        <a:rPr lang="en-US" sz="1600" u="none" strike="noStrike" dirty="0" smtClean="0">
                          <a:effectLst/>
                        </a:rPr>
                        <a:t>2015 Final TME</a:t>
                      </a:r>
                      <a:endParaRPr lang="en-US" sz="1600" b="0" i="0" u="none" strike="noStrike" dirty="0">
                        <a:solidFill>
                          <a:srgbClr val="000000"/>
                        </a:solidFill>
                        <a:effectLst/>
                        <a:latin typeface="Calibri"/>
                      </a:endParaRPr>
                    </a:p>
                  </a:txBody>
                  <a:tcPr marL="9525" marR="9525" marT="9525" marB="0" anchor="ctr">
                    <a:solidFill>
                      <a:schemeClr val="bg1"/>
                    </a:solidFill>
                  </a:tcPr>
                </a:tc>
              </a:tr>
              <a:tr h="513613">
                <a:tc vMerge="1">
                  <a:txBody>
                    <a:bodyPr/>
                    <a:lstStyle/>
                    <a:p>
                      <a:endParaRPr lang="en-US"/>
                    </a:p>
                  </a:txBody>
                  <a:tcPr/>
                </a:tc>
                <a:tc>
                  <a:txBody>
                    <a:bodyPr/>
                    <a:lstStyle/>
                    <a:p>
                      <a:pPr marL="0" algn="l" defTabSz="457200" rtl="0" eaLnBrk="1" fontAlgn="ctr" latinLnBrk="0" hangingPunct="1"/>
                      <a:r>
                        <a:rPr lang="en-US" sz="1600" u="none" strike="noStrike" dirty="0">
                          <a:effectLst/>
                        </a:rPr>
                        <a:t>CY </a:t>
                      </a:r>
                      <a:r>
                        <a:rPr lang="en-US" sz="1600" u="none" strike="noStrike" kern="1200" dirty="0">
                          <a:effectLst/>
                        </a:rPr>
                        <a:t>2016 </a:t>
                      </a:r>
                      <a:r>
                        <a:rPr lang="en-US" sz="1600" u="none" strike="noStrike" kern="1200" dirty="0" smtClean="0">
                          <a:effectLst/>
                        </a:rPr>
                        <a:t>Preliminary </a:t>
                      </a:r>
                      <a:r>
                        <a:rPr lang="en-US" sz="1600" u="none" strike="noStrike" dirty="0" smtClean="0">
                          <a:effectLst/>
                        </a:rPr>
                        <a:t>TME</a:t>
                      </a:r>
                      <a:endParaRPr lang="en-US" sz="1600" u="none" strike="noStrike" kern="1200" dirty="0">
                        <a:solidFill>
                          <a:schemeClr val="dk1"/>
                        </a:solidFill>
                        <a:effectLst/>
                        <a:latin typeface="+mn-lt"/>
                        <a:ea typeface="+mn-ea"/>
                        <a:cs typeface="+mn-cs"/>
                      </a:endParaRPr>
                    </a:p>
                  </a:txBody>
                  <a:tcPr marL="9525" marR="9525" marT="9525" marB="0" anchor="ctr">
                    <a:solidFill>
                      <a:schemeClr val="bg1"/>
                    </a:solidFill>
                  </a:tcPr>
                </a:tc>
              </a:tr>
              <a:tr h="513613">
                <a:tc rowSpan="2">
                  <a:txBody>
                    <a:bodyPr/>
                    <a:lstStyle/>
                    <a:p>
                      <a:pPr algn="l" fontAlgn="ctr"/>
                      <a:r>
                        <a:rPr lang="en-US" sz="1600" u="none" strike="noStrike" dirty="0" smtClean="0">
                          <a:effectLst/>
                        </a:rPr>
                        <a:t>Friday, June 2, 2017 </a:t>
                      </a:r>
                      <a:endParaRPr lang="en-US" sz="16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l" fontAlgn="ctr"/>
                      <a:r>
                        <a:rPr lang="en-US" sz="1600" u="none" strike="noStrike" dirty="0">
                          <a:effectLst/>
                        </a:rPr>
                        <a:t>CY </a:t>
                      </a:r>
                      <a:r>
                        <a:rPr lang="en-US" sz="1600" u="none" strike="noStrike" dirty="0" smtClean="0">
                          <a:effectLst/>
                        </a:rPr>
                        <a:t>2015 Final APM</a:t>
                      </a:r>
                      <a:endParaRPr lang="en-US" sz="16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r h="513613">
                <a:tc vMerge="1">
                  <a:txBody>
                    <a:bodyPr/>
                    <a:lstStyle/>
                    <a:p>
                      <a:endParaRPr lang="en-US"/>
                    </a:p>
                  </a:txBody>
                  <a:tcPr/>
                </a:tc>
                <a:tc>
                  <a:txBody>
                    <a:bodyPr/>
                    <a:lstStyle/>
                    <a:p>
                      <a:pPr marL="0" algn="l" defTabSz="457200" rtl="0" eaLnBrk="1" fontAlgn="ctr" latinLnBrk="0" hangingPunct="1"/>
                      <a:r>
                        <a:rPr lang="en-US" sz="1600" u="none" strike="noStrike" kern="1200" dirty="0" smtClean="0">
                          <a:effectLst/>
                        </a:rPr>
                        <a:t>CY 2016 Preliminary</a:t>
                      </a:r>
                      <a:r>
                        <a:rPr lang="en-US" sz="1600" u="none" strike="noStrike" kern="1200" baseline="0" dirty="0" smtClean="0">
                          <a:effectLst/>
                        </a:rPr>
                        <a:t> APM</a:t>
                      </a:r>
                      <a:endParaRPr lang="en-US" sz="1600" b="0" i="0" u="none" strike="noStrike" kern="1200" dirty="0">
                        <a:solidFill>
                          <a:schemeClr val="dk1"/>
                        </a:solidFill>
                        <a:effectLst/>
                        <a:latin typeface="+mn-lt"/>
                        <a:ea typeface="+mn-ea"/>
                        <a:cs typeface="+mn-cs"/>
                      </a:endParaRPr>
                    </a:p>
                  </a:txBody>
                  <a:tcPr marL="9525" marR="9525" marT="9525" marB="0" anchor="ctr">
                    <a:solidFill>
                      <a:schemeClr val="accent1">
                        <a:lumMod val="20000"/>
                        <a:lumOff val="80000"/>
                      </a:schemeClr>
                    </a:solidFill>
                  </a:tcPr>
                </a:tc>
              </a:tr>
              <a:tr h="513613">
                <a:tc>
                  <a:txBody>
                    <a:bodyPr/>
                    <a:lstStyle/>
                    <a:p>
                      <a:pPr marL="0" algn="l" defTabSz="457200" rtl="0" eaLnBrk="1" fontAlgn="ctr" latinLnBrk="0" hangingPunct="1"/>
                      <a:r>
                        <a:rPr lang="en-US" sz="1600" i="1" u="none" strike="noStrike" kern="1200" dirty="0" smtClean="0">
                          <a:effectLst/>
                        </a:rPr>
                        <a:t>Friday, June 16,</a:t>
                      </a:r>
                      <a:r>
                        <a:rPr lang="en-US" sz="1600" i="1" u="none" strike="noStrike" kern="1200" baseline="0" dirty="0" smtClean="0">
                          <a:effectLst/>
                        </a:rPr>
                        <a:t> 2017  (tentative)</a:t>
                      </a:r>
                      <a:endParaRPr lang="en-US" sz="1600" i="1" dirty="0"/>
                    </a:p>
                  </a:txBody>
                  <a:tcPr marL="9525" marR="9525" marT="9525" marB="0" anchor="ctr">
                    <a:solidFill>
                      <a:schemeClr val="bg1">
                        <a:alpha val="20000"/>
                      </a:schemeClr>
                    </a:solidFill>
                  </a:tcPr>
                </a:tc>
                <a:tc>
                  <a:txBody>
                    <a:bodyPr/>
                    <a:lstStyle/>
                    <a:p>
                      <a:pPr marL="0" algn="l" defTabSz="457200" rtl="0" eaLnBrk="1" fontAlgn="ctr" latinLnBrk="0" hangingPunct="1"/>
                      <a:r>
                        <a:rPr lang="en-US" sz="1600" i="1" u="none" strike="noStrike" kern="1200" dirty="0" smtClean="0">
                          <a:effectLst/>
                        </a:rPr>
                        <a:t>Supplemental </a:t>
                      </a:r>
                      <a:r>
                        <a:rPr lang="en-US" sz="1600" i="1" u="none" strike="noStrike" kern="1200" dirty="0">
                          <a:effectLst/>
                        </a:rPr>
                        <a:t>Filing: </a:t>
                      </a:r>
                      <a:r>
                        <a:rPr lang="en-US" sz="1600" i="1" u="none" strike="noStrike" kern="1200" dirty="0" smtClean="0">
                          <a:effectLst/>
                        </a:rPr>
                        <a:t>CY 2014,</a:t>
                      </a:r>
                      <a:r>
                        <a:rPr lang="en-US" sz="1600" i="1" u="none" strike="noStrike" kern="1200" baseline="0" dirty="0" smtClean="0">
                          <a:effectLst/>
                        </a:rPr>
                        <a:t> 2015, 2016 </a:t>
                      </a:r>
                      <a:r>
                        <a:rPr lang="en-US" sz="1600" i="1" u="none" strike="noStrike" kern="1200" dirty="0" smtClean="0">
                          <a:effectLst/>
                        </a:rPr>
                        <a:t>Prescription </a:t>
                      </a:r>
                      <a:r>
                        <a:rPr lang="en-US" sz="1600" i="1" u="none" strike="noStrike" kern="1200" dirty="0">
                          <a:effectLst/>
                        </a:rPr>
                        <a:t>Drug </a:t>
                      </a:r>
                      <a:r>
                        <a:rPr lang="en-US" sz="1600" i="1" u="none" strike="noStrike" kern="1200" dirty="0" smtClean="0">
                          <a:effectLst/>
                        </a:rPr>
                        <a:t>Rebates</a:t>
                      </a:r>
                      <a:endParaRPr lang="en-US" sz="1600" i="1" u="none" strike="noStrike" kern="1200" dirty="0">
                        <a:solidFill>
                          <a:schemeClr val="dk1"/>
                        </a:solidFill>
                        <a:effectLst/>
                        <a:latin typeface="+mn-lt"/>
                        <a:ea typeface="+mn-ea"/>
                        <a:cs typeface="+mn-cs"/>
                      </a:endParaRPr>
                    </a:p>
                  </a:txBody>
                  <a:tcPr marL="9525" marR="9525" marT="9525" marB="0" anchor="ctr">
                    <a:solidFill>
                      <a:schemeClr val="bg1">
                        <a:alpha val="20000"/>
                      </a:schemeClr>
                    </a:solidFill>
                  </a:tcPr>
                </a:tc>
              </a:tr>
              <a:tr h="513613">
                <a:tc>
                  <a:txBody>
                    <a:bodyPr/>
                    <a:lstStyle/>
                    <a:p>
                      <a:pPr algn="l" fontAlgn="ctr"/>
                      <a:r>
                        <a:rPr lang="en-US" sz="1600" u="none" strike="noStrike" dirty="0" smtClean="0">
                          <a:effectLst/>
                        </a:rPr>
                        <a:t>Friday, June 30,</a:t>
                      </a:r>
                      <a:r>
                        <a:rPr lang="en-US" sz="1600" u="none" strike="noStrike" baseline="0" dirty="0" smtClean="0">
                          <a:effectLst/>
                        </a:rPr>
                        <a:t> 2017</a:t>
                      </a:r>
                      <a:endParaRPr lang="en-US" sz="16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l" fontAlgn="ctr"/>
                      <a:r>
                        <a:rPr lang="en-US" sz="1600" u="none" strike="noStrike" dirty="0" smtClean="0">
                          <a:effectLst/>
                        </a:rPr>
                        <a:t>CY 2016 Hospital</a:t>
                      </a:r>
                      <a:r>
                        <a:rPr lang="en-US" sz="1600" u="none" strike="noStrike" baseline="0" dirty="0" smtClean="0">
                          <a:effectLst/>
                        </a:rPr>
                        <a:t> RP</a:t>
                      </a:r>
                      <a:endParaRPr lang="en-US" sz="16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r h="505053">
                <a:tc rowSpan="2">
                  <a:txBody>
                    <a:bodyPr/>
                    <a:lstStyle/>
                    <a:p>
                      <a:pPr algn="l" fontAlgn="ctr"/>
                      <a:r>
                        <a:rPr lang="en-US" sz="1600" u="none" strike="noStrike" dirty="0" smtClean="0">
                          <a:effectLst/>
                        </a:rPr>
                        <a:t>Friday,</a:t>
                      </a:r>
                      <a:r>
                        <a:rPr lang="en-US" sz="1600" u="none" strike="noStrike" baseline="0" dirty="0" smtClean="0">
                          <a:effectLst/>
                        </a:rPr>
                        <a:t> July 14, 2017</a:t>
                      </a:r>
                      <a:endParaRPr lang="en-US" sz="1600" b="0" i="0" u="none" strike="noStrike" dirty="0">
                        <a:solidFill>
                          <a:srgbClr val="000000"/>
                        </a:solidFill>
                        <a:effectLst/>
                        <a:latin typeface="Calibri"/>
                      </a:endParaRPr>
                    </a:p>
                  </a:txBody>
                  <a:tcPr marL="9525" marR="9525" marT="9525" marB="0" anchor="ctr">
                    <a:solidFill>
                      <a:schemeClr val="bg1"/>
                    </a:solidFill>
                  </a:tcPr>
                </a:tc>
                <a:tc>
                  <a:txBody>
                    <a:bodyPr/>
                    <a:lstStyle/>
                    <a:p>
                      <a:pPr algn="l" fontAlgn="ctr"/>
                      <a:r>
                        <a:rPr lang="en-US" sz="1600" u="none" strike="noStrike" dirty="0" smtClean="0">
                          <a:effectLst/>
                        </a:rPr>
                        <a:t>CY</a:t>
                      </a:r>
                      <a:r>
                        <a:rPr lang="en-US" sz="1600" u="none" strike="noStrike" baseline="0" dirty="0" smtClean="0">
                          <a:effectLst/>
                        </a:rPr>
                        <a:t> 2016 Other Provider RP</a:t>
                      </a:r>
                      <a:endParaRPr lang="en-US" sz="1600" b="0" i="0" u="none" strike="noStrike" dirty="0">
                        <a:solidFill>
                          <a:srgbClr val="000000"/>
                        </a:solidFill>
                        <a:effectLst/>
                        <a:latin typeface="Calibri"/>
                      </a:endParaRPr>
                    </a:p>
                  </a:txBody>
                  <a:tcPr marL="9525" marR="9525" marT="9525" marB="0" anchor="ctr">
                    <a:solidFill>
                      <a:schemeClr val="bg1"/>
                    </a:solidFill>
                  </a:tcPr>
                </a:tc>
              </a:tr>
              <a:tr h="522173">
                <a:tc vMerge="1">
                  <a:txBody>
                    <a:bodyPr/>
                    <a:lstStyle/>
                    <a:p>
                      <a:endParaRPr lang="en-US"/>
                    </a:p>
                  </a:txBody>
                  <a:tcPr/>
                </a:tc>
                <a:tc>
                  <a:txBody>
                    <a:bodyPr/>
                    <a:lstStyle/>
                    <a:p>
                      <a:pPr algn="l" fontAlgn="ctr"/>
                      <a:r>
                        <a:rPr lang="en-US" sz="1600" u="none" strike="noStrike" dirty="0">
                          <a:effectLst/>
                        </a:rPr>
                        <a:t>CY 2015 Physician Group RP</a:t>
                      </a:r>
                      <a:endParaRPr lang="en-US" sz="1600" b="0" i="0" u="none" strike="noStrike" dirty="0">
                        <a:solidFill>
                          <a:srgbClr val="000000"/>
                        </a:solidFill>
                        <a:effectLst/>
                        <a:latin typeface="Calibri"/>
                      </a:endParaRPr>
                    </a:p>
                  </a:txBody>
                  <a:tcPr marL="9525" marR="9525" marT="9525" marB="0" anchor="ctr">
                    <a:solidFill>
                      <a:schemeClr val="bg1"/>
                    </a:solidFill>
                  </a:tcPr>
                </a:tc>
              </a:tr>
            </a:tbl>
          </a:graphicData>
        </a:graphic>
      </p:graphicFrame>
    </p:spTree>
    <p:extLst>
      <p:ext uri="{BB962C8B-B14F-4D97-AF65-F5344CB8AC3E}">
        <p14:creationId xmlns:p14="http://schemas.microsoft.com/office/powerpoint/2010/main" val="3881441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12122</TotalTime>
  <Words>1015</Words>
  <Application>Microsoft Office PowerPoint</Application>
  <PresentationFormat>On-screen Show (4:3)</PresentationFormat>
  <Paragraphs>221</Paragraphs>
  <Slides>24</Slides>
  <Notes>24</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FINALPowerPointTEMPLATE</vt:lpstr>
      <vt:lpstr>1_FINALPowerPointTEMPLATE</vt:lpstr>
      <vt:lpstr>Office Theme</vt:lpstr>
      <vt:lpstr>PowerPoint Presentation</vt:lpstr>
      <vt:lpstr>Agenda</vt:lpstr>
      <vt:lpstr>Intake APCD Version 6.0</vt:lpstr>
      <vt:lpstr>CHIA File Secure SFTP PROGRAM</vt:lpstr>
      <vt:lpstr>CHIA File Secure SFTP Program: Overview</vt:lpstr>
      <vt:lpstr>CHIA File Secure Program: Scope …</vt:lpstr>
      <vt:lpstr>CHIA File Secure SFTP Program Requirements:</vt:lpstr>
      <vt:lpstr>CHIA File Secure SFTP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Enrollment Trends Update</vt:lpstr>
      <vt:lpstr>PowerPoint Presentation</vt:lpstr>
      <vt:lpstr>PowerPoint Presentation</vt:lpstr>
      <vt:lpstr>Medical Expenditure Trends Update</vt:lpstr>
      <vt:lpstr>PowerPoint Presentation</vt:lpstr>
      <vt:lpstr>Housekeeping Items</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Vogel, Rick</cp:lastModifiedBy>
  <cp:revision>675</cp:revision>
  <cp:lastPrinted>2017-03-21T14:54:02Z</cp:lastPrinted>
  <dcterms:created xsi:type="dcterms:W3CDTF">2014-02-09T20:57:02Z</dcterms:created>
  <dcterms:modified xsi:type="dcterms:W3CDTF">2017-03-22T15:47:44Z</dcterms:modified>
</cp:coreProperties>
</file>