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61" r:id="rId2"/>
  </p:sldMasterIdLst>
  <p:notesMasterIdLst>
    <p:notesMasterId r:id="rId13"/>
  </p:notesMasterIdLst>
  <p:handoutMasterIdLst>
    <p:handoutMasterId r:id="rId14"/>
  </p:handoutMasterIdLst>
  <p:sldIdLst>
    <p:sldId id="256" r:id="rId3"/>
    <p:sldId id="414" r:id="rId4"/>
    <p:sldId id="474" r:id="rId5"/>
    <p:sldId id="505" r:id="rId6"/>
    <p:sldId id="506" r:id="rId7"/>
    <p:sldId id="507" r:id="rId8"/>
    <p:sldId id="508" r:id="rId9"/>
    <p:sldId id="499" r:id="rId10"/>
    <p:sldId id="362" r:id="rId11"/>
    <p:sldId id="451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8010" autoAdjust="0"/>
  </p:normalViewPr>
  <p:slideViewPr>
    <p:cSldViewPr snapToGrid="0" snapToObjects="1" showGuides="1">
      <p:cViewPr>
        <p:scale>
          <a:sx n="82" d="100"/>
          <a:sy n="82" d="100"/>
        </p:scale>
        <p:origin x="-296" y="122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4/11/2017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4/11/2017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98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>
                <a:solidFill>
                  <a:prstClr val="white">
                    <a:lumMod val="50000"/>
                  </a:prstClr>
                </a:solidFill>
              </a:rPr>
              <a:t>Title  |  Name, Position Title  |  Date     </a:t>
            </a:r>
          </a:p>
          <a:p>
            <a:pPr>
              <a:defRPr/>
            </a:pP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10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40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38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 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38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39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73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storms@state.ma.us" TargetMode="External"/><Relationship Id="rId2" Type="http://schemas.openxmlformats.org/officeDocument/2006/relationships/hyperlink" Target="mailto:dianna.welch@oliverwyman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auren.almquist@state.ma.u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April 11, 2017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</a:t>
            </a:r>
            <a:r>
              <a:rPr lang="en-US" sz="2000" dirty="0" smtClean="0">
                <a:solidFill>
                  <a:schemeClr val="tx2"/>
                </a:solidFill>
              </a:rPr>
              <a:t>Version 6.0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Payer </a:t>
            </a:r>
            <a:r>
              <a:rPr lang="en-US" dirty="0"/>
              <a:t>Data Reporting: TME, APM, </a:t>
            </a:r>
            <a:r>
              <a:rPr lang="en-US" dirty="0" smtClean="0"/>
              <a:t>RP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</a:t>
            </a:r>
            <a:r>
              <a:rPr lang="en-US" dirty="0"/>
              <a:t>Premiums Data </a:t>
            </a:r>
            <a:r>
              <a:rPr lang="en-US" dirty="0" smtClean="0"/>
              <a:t>Request and Enrollment </a:t>
            </a:r>
            <a:r>
              <a:rPr lang="en-US" dirty="0"/>
              <a:t>Trends </a:t>
            </a:r>
            <a:r>
              <a:rPr lang="en-US" dirty="0" smtClean="0"/>
              <a:t>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</a:t>
            </a:r>
            <a:r>
              <a:rPr lang="en-US" dirty="0" smtClean="0"/>
              <a:t>APCD Version </a:t>
            </a:r>
            <a:r>
              <a:rPr lang="en-US" dirty="0"/>
              <a:t>6</a:t>
            </a:r>
            <a:r>
              <a:rPr lang="en-US" dirty="0" smtClean="0"/>
              <a:t>.0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929140"/>
              </p:ext>
            </p:extLst>
          </p:nvPr>
        </p:nvGraphicFramePr>
        <p:xfrm>
          <a:off x="726325" y="1892333"/>
          <a:ext cx="7506450" cy="3682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Process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100">
                          <a:effectLst/>
                        </a:rPr>
                        <a:t>Intake 6.0 Timeline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Proposals Shared/Discussed with Carriers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 2016/January 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sftp testing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2017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Draft Submission Guides published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January </a:t>
                      </a:r>
                      <a:r>
                        <a:rPr lang="en-US" sz="1100" dirty="0">
                          <a:effectLst/>
                        </a:rPr>
                        <a:t>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Guides Reviewed at Technical Advisory Group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January </a:t>
                      </a:r>
                      <a:r>
                        <a:rPr lang="en-US" sz="1100" dirty="0">
                          <a:effectLst/>
                        </a:rPr>
                        <a:t>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Comment Period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New </a:t>
                      </a:r>
                      <a:r>
                        <a:rPr lang="en-US" sz="1100" dirty="0" err="1">
                          <a:effectLst/>
                        </a:rPr>
                        <a:t>sftp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Pilot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April </a:t>
                      </a:r>
                      <a:r>
                        <a:rPr lang="en-US" sz="1100" dirty="0">
                          <a:effectLst/>
                        </a:rPr>
                        <a:t>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Administrative Bulletin and Guides Adopted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February </a:t>
                      </a:r>
                      <a:r>
                        <a:rPr lang="en-US" sz="1100" dirty="0">
                          <a:effectLst/>
                        </a:rPr>
                        <a:t>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100">
                          <a:effectLst/>
                        </a:rPr>
                        <a:t>Development/Testing	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February/June 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Carrier Testing – new guides and new transmission process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July 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Version 6  Production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August 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84" y="1447800"/>
            <a:ext cx="8192016" cy="4800600"/>
          </a:xfrm>
        </p:spPr>
        <p:txBody>
          <a:bodyPr>
            <a:normAutofit/>
          </a:bodyPr>
          <a:lstStyle/>
          <a:p>
            <a:pPr marL="285750" marR="0" indent="-28575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Arial Narrow"/>
              <a:ea typeface="Calibri"/>
              <a:cs typeface="Times New Roman"/>
            </a:endParaRPr>
          </a:p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Arial Narrow"/>
                <a:ea typeface="Calibri"/>
                <a:cs typeface="Times New Roman"/>
              </a:rPr>
              <a:t> </a:t>
            </a:r>
            <a:endParaRPr lang="en-US" dirty="0">
              <a:latin typeface="Arial Narrow"/>
              <a:ea typeface="Calibri"/>
              <a:cs typeface="Times New Roman"/>
            </a:endParaRPr>
          </a:p>
          <a:p>
            <a:pPr marL="0" indent="0" algn="l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1924" y="359703"/>
            <a:ext cx="7764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prstClr val="black"/>
                </a:solidFill>
              </a:rPr>
              <a:t>Payer Data Reporting: TME, APM, RP</a:t>
            </a:r>
          </a:p>
          <a:p>
            <a:r>
              <a:rPr lang="en-US" dirty="0" smtClean="0">
                <a:solidFill>
                  <a:srgbClr val="F79646">
                    <a:lumMod val="75000"/>
                  </a:srgbClr>
                </a:solidFill>
              </a:rPr>
              <a:t>D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</a:rPr>
              <a:t>eadlines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133947"/>
              </p:ext>
            </p:extLst>
          </p:nvPr>
        </p:nvGraphicFramePr>
        <p:xfrm>
          <a:off x="401122" y="1409703"/>
          <a:ext cx="7828478" cy="46225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94478"/>
                <a:gridCol w="5334000"/>
              </a:tblGrid>
              <a:tr h="5136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Deadline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Data File Due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36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Monday, May 1, 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2015 Final TME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136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kern="1200" dirty="0">
                          <a:effectLst/>
                        </a:rPr>
                        <a:t>2016 </a:t>
                      </a:r>
                      <a:r>
                        <a:rPr lang="en-US" sz="1600" u="none" strike="noStrike" kern="1200" dirty="0" smtClean="0">
                          <a:effectLst/>
                        </a:rPr>
                        <a:t>Preliminary </a:t>
                      </a:r>
                      <a:r>
                        <a:rPr lang="en-US" sz="1600" u="none" strike="noStrike" dirty="0" smtClean="0">
                          <a:effectLst/>
                        </a:rPr>
                        <a:t>TME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136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 June 2, 2017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2015 Final APM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36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effectLst/>
                        </a:rPr>
                        <a:t>CY 2016 Preliminary</a:t>
                      </a:r>
                      <a:r>
                        <a:rPr lang="en-US" sz="1600" u="none" strike="noStrike" kern="1200" baseline="0" dirty="0" smtClean="0">
                          <a:effectLst/>
                        </a:rPr>
                        <a:t> APM</a:t>
                      </a:r>
                      <a:endParaRPr lang="en-US" sz="16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3613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i="1" u="none" strike="noStrike" kern="1200" dirty="0" smtClean="0">
                          <a:effectLst/>
                        </a:rPr>
                        <a:t>Friday, June 16,</a:t>
                      </a:r>
                      <a:r>
                        <a:rPr lang="en-US" sz="1600" i="1" u="none" strike="noStrike" kern="1200" baseline="0" dirty="0" smtClean="0">
                          <a:effectLst/>
                        </a:rPr>
                        <a:t> 2017  (tentative)</a:t>
                      </a:r>
                      <a:endParaRPr lang="en-US" sz="1600" i="1" dirty="0"/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i="1" u="none" strike="noStrike" kern="1200" dirty="0" smtClean="0">
                          <a:effectLst/>
                        </a:rPr>
                        <a:t>Supplemental </a:t>
                      </a:r>
                      <a:r>
                        <a:rPr lang="en-US" sz="1600" i="1" u="none" strike="noStrike" kern="1200" dirty="0">
                          <a:effectLst/>
                        </a:rPr>
                        <a:t>Filing: </a:t>
                      </a:r>
                      <a:r>
                        <a:rPr lang="en-US" sz="1600" i="1" u="none" strike="noStrike" kern="1200" dirty="0" smtClean="0">
                          <a:effectLst/>
                        </a:rPr>
                        <a:t>CY 2014,</a:t>
                      </a:r>
                      <a:r>
                        <a:rPr lang="en-US" sz="1600" i="1" u="none" strike="noStrike" kern="1200" baseline="0" dirty="0" smtClean="0">
                          <a:effectLst/>
                        </a:rPr>
                        <a:t> 2015, 2016 </a:t>
                      </a:r>
                      <a:r>
                        <a:rPr lang="en-US" sz="1600" i="1" u="none" strike="noStrike" kern="1200" dirty="0" smtClean="0">
                          <a:effectLst/>
                        </a:rPr>
                        <a:t>Prescription </a:t>
                      </a:r>
                      <a:r>
                        <a:rPr lang="en-US" sz="1600" i="1" u="none" strike="noStrike" kern="1200" dirty="0">
                          <a:effectLst/>
                        </a:rPr>
                        <a:t>Drug </a:t>
                      </a:r>
                      <a:r>
                        <a:rPr lang="en-US" sz="1600" i="1" u="none" strike="noStrike" kern="1200" dirty="0" smtClean="0">
                          <a:effectLst/>
                        </a:rPr>
                        <a:t>Rebates</a:t>
                      </a:r>
                      <a:endParaRPr lang="en-US" sz="1600" i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136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 June 30,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CY 2016 Hospital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50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July 14, 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CY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2016 Other Provider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221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2015 Physician Group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74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84" y="1447800"/>
            <a:ext cx="8192016" cy="4800600"/>
          </a:xfrm>
        </p:spPr>
        <p:txBody>
          <a:bodyPr>
            <a:normAutofit/>
          </a:bodyPr>
          <a:lstStyle/>
          <a:p>
            <a:pPr marL="285750" marR="0" indent="-28575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Arial Narrow"/>
              <a:ea typeface="Calibri"/>
              <a:cs typeface="Times New Roman"/>
            </a:endParaRPr>
          </a:p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Arial Narrow"/>
                <a:ea typeface="Calibri"/>
                <a:cs typeface="Times New Roman"/>
              </a:rPr>
              <a:t> </a:t>
            </a:r>
            <a:endParaRPr lang="en-US" dirty="0">
              <a:latin typeface="Arial Narrow"/>
              <a:ea typeface="Calibri"/>
              <a:cs typeface="Times New Roman"/>
            </a:endParaRPr>
          </a:p>
          <a:p>
            <a:pPr marL="0" indent="0" algn="l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1924" y="359703"/>
            <a:ext cx="7764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prstClr val="black"/>
                </a:solidFill>
              </a:rPr>
              <a:t>Payer Data Reporting: TME, APM, RP</a:t>
            </a:r>
          </a:p>
          <a:p>
            <a:r>
              <a:rPr lang="en-US" dirty="0" smtClean="0">
                <a:solidFill>
                  <a:srgbClr val="F79646">
                    <a:lumMod val="75000"/>
                  </a:srgbClr>
                </a:solidFill>
              </a:rPr>
              <a:t>Next Steps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326800"/>
              </p:ext>
            </p:extLst>
          </p:nvPr>
        </p:nvGraphicFramePr>
        <p:xfrm>
          <a:off x="401122" y="1447799"/>
          <a:ext cx="7828478" cy="410891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95887"/>
                <a:gridCol w="5432591"/>
              </a:tblGrid>
              <a:tr h="51361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8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Timeline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8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3614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effectLst/>
                        </a:rPr>
                        <a:t>April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effectLst/>
                        </a:rPr>
                        <a:t>Issue final data specification: Drug Rebates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13614">
                <a:tc vMerge="1">
                  <a:txBody>
                    <a:bodyPr/>
                    <a:lstStyle/>
                    <a:p>
                      <a:pPr algn="l" fontAlgn="ctr"/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effectLst/>
                        </a:rPr>
                        <a:t>Host all-payer webinar</a:t>
                      </a:r>
                      <a:r>
                        <a:rPr lang="en-US" sz="1600" u="none" strike="noStrike" kern="1200" baseline="0" dirty="0" smtClean="0">
                          <a:effectLst/>
                        </a:rPr>
                        <a:t> on Drug Rebate data specifications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13614">
                <a:tc vMerge="1">
                  <a:txBody>
                    <a:bodyPr/>
                    <a:lstStyle/>
                    <a:p>
                      <a:pPr algn="l" fontAlgn="ctr"/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effectLst/>
                        </a:rPr>
                        <a:t>Individual</a:t>
                      </a:r>
                      <a:r>
                        <a:rPr lang="en-US" sz="1600" u="none" strike="noStrike" kern="1200" baseline="0" dirty="0" smtClean="0">
                          <a:effectLst/>
                        </a:rPr>
                        <a:t> calls with payers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136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Monday, May 1, 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2015 Final TME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36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kern="1200" dirty="0">
                          <a:effectLst/>
                        </a:rPr>
                        <a:t>2016 </a:t>
                      </a:r>
                      <a:r>
                        <a:rPr lang="en-US" sz="1600" u="none" strike="noStrike" kern="1200" dirty="0" smtClean="0">
                          <a:effectLst/>
                        </a:rPr>
                        <a:t>Preliminary </a:t>
                      </a:r>
                      <a:r>
                        <a:rPr lang="en-US" sz="1600" u="none" strike="noStrike" dirty="0" smtClean="0">
                          <a:effectLst/>
                        </a:rPr>
                        <a:t>TME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36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 June 2, 2017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2015 Final APM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136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effectLst/>
                        </a:rPr>
                        <a:t>CY 2016 Preliminary</a:t>
                      </a:r>
                      <a:r>
                        <a:rPr lang="en-US" sz="1600" u="none" strike="noStrike" kern="1200" baseline="0" dirty="0" smtClean="0">
                          <a:effectLst/>
                        </a:rPr>
                        <a:t> APM</a:t>
                      </a:r>
                      <a:endParaRPr lang="en-US" sz="16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37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444778"/>
            <a:ext cx="8039100" cy="4242958"/>
          </a:xfrm>
        </p:spPr>
        <p:txBody>
          <a:bodyPr>
            <a:normAutofit/>
          </a:bodyPr>
          <a:lstStyle/>
          <a:p>
            <a:pPr marL="0" indent="0" algn="l"/>
            <a:r>
              <a:rPr lang="en-US" sz="1800" b="1" dirty="0" smtClean="0">
                <a:solidFill>
                  <a:schemeClr val="accent1"/>
                </a:solidFill>
              </a:rPr>
              <a:t>Annual Premiums Data Request: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dirty="0"/>
              <a:t>Completed workbooks (one for each legal entity) should be submitted to Dianna Welch by </a:t>
            </a:r>
            <a:r>
              <a:rPr lang="en-US" sz="1800" b="1" dirty="0"/>
              <a:t>May 12th, </a:t>
            </a:r>
            <a:r>
              <a:rPr lang="en-US" sz="1800" b="1" dirty="0" smtClean="0"/>
              <a:t>2017</a:t>
            </a:r>
            <a:r>
              <a:rPr lang="en-US" sz="1800" dirty="0" smtClean="0"/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dirty="0" smtClean="0"/>
              <a:t>A smaller “3R Addendum” request will be distributed to payers in June to collect 2016 3R* amounts for merged market enrollees.</a:t>
            </a:r>
          </a:p>
          <a:p>
            <a:pPr marL="0" indent="0" algn="l"/>
            <a:endParaRPr lang="en-US" sz="1800" dirty="0" smtClean="0"/>
          </a:p>
          <a:p>
            <a:pPr marL="0" indent="0" algn="l"/>
            <a:r>
              <a:rPr lang="en-US" sz="1800" b="1" dirty="0" smtClean="0">
                <a:solidFill>
                  <a:schemeClr val="accent1"/>
                </a:solidFill>
              </a:rPr>
              <a:t>Enrollment Trends: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/>
              <a:t>Supplemental enrollment data is due </a:t>
            </a:r>
            <a:r>
              <a:rPr lang="en-US" sz="1800" b="1" dirty="0" smtClean="0"/>
              <a:t>May 22, 2017</a:t>
            </a:r>
            <a:r>
              <a:rPr lang="en-US" sz="1800" dirty="0" smtClean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/>
              <a:t>Lauren Almquist is the new project lead for Enrollment Trends.</a:t>
            </a:r>
          </a:p>
          <a:p>
            <a:pPr marL="0" indent="0" algn="l"/>
            <a:endParaRPr lang="en-US" sz="1800" dirty="0" smtClean="0"/>
          </a:p>
          <a:p>
            <a:pPr marL="0" indent="0" algn="l"/>
            <a:r>
              <a:rPr lang="en-US" sz="1800" b="1" dirty="0" smtClean="0">
                <a:solidFill>
                  <a:schemeClr val="accent1"/>
                </a:solidFill>
              </a:rPr>
              <a:t>Medical Expenditure Trends: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/>
              <a:t>No updates at this time.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436E"/>
                </a:solidFill>
              </a:rPr>
              <a:t>Health System Performance (HSP) Reporting Updates</a:t>
            </a:r>
            <a:endParaRPr lang="en-US" sz="2400" dirty="0">
              <a:solidFill>
                <a:srgbClr val="00436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1727" y="5752015"/>
            <a:ext cx="37659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*3Rs: Risk adjustment, risk corridors, reinsurance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24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736600"/>
            <a:ext cx="8174620" cy="641350"/>
          </a:xfrm>
        </p:spPr>
        <p:txBody>
          <a:bodyPr/>
          <a:lstStyle/>
          <a:p>
            <a:r>
              <a:rPr lang="en-US" sz="2400" dirty="0" smtClean="0">
                <a:solidFill>
                  <a:srgbClr val="00436E"/>
                </a:solidFill>
              </a:rPr>
              <a:t>Health System Performance (HSP) Contact Information</a:t>
            </a:r>
            <a:endParaRPr lang="en-US" sz="2400" dirty="0">
              <a:solidFill>
                <a:srgbClr val="00436E"/>
              </a:solidFill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89467" y="1695449"/>
            <a:ext cx="89408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Annual Premiums technical questions and data submission: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Dianna Welch 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dianna.welch@oliverwyman.com</a:t>
            </a:r>
            <a:endParaRPr lang="en-US" altLang="en-US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other questions about Annual Premiums or Medical Expenditure Trends: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US" altLang="en-US" sz="18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altLang="en-US" sz="18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liaison </a:t>
            </a: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Ashley Storms at </a:t>
            </a: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ashley.storms@state.ma.us</a:t>
            </a:r>
            <a:endParaRPr lang="en-US" altLang="en-US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questions about Enrollment Trends: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your </a:t>
            </a:r>
            <a:r>
              <a:rPr lang="en-US" altLang="en-US" sz="18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liaison</a:t>
            </a: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Lauren Almquist at </a:t>
            </a: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lauren.almquist@state.ma.us</a:t>
            </a:r>
            <a:endParaRPr lang="en-US" altLang="en-US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7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APCD files (through March 2017) for the Risk Adjustment final settlement must be in and passed intake edits by 4/30/2017.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DOI membership reporting: signoff for Q4 is </a:t>
            </a:r>
            <a:r>
              <a:rPr lang="en-US" smtClean="0"/>
              <a:t>due 4/15; </a:t>
            </a:r>
            <a:r>
              <a:rPr lang="en-US" dirty="0" smtClean="0"/>
              <a:t>signoff for Annual 2016 is due 5/15.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V6 submission guides go into effect in August for July 2017 data and any resubmissions back to October 2013.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May 9, 2017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June 13, 2017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asSP BBL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12212</TotalTime>
  <Words>514</Words>
  <Application>Microsoft Office PowerPoint</Application>
  <PresentationFormat>On-screen Show (4:3)</PresentationFormat>
  <Paragraphs>118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FINALPowerPointTEMPLATE</vt:lpstr>
      <vt:lpstr>MasSP BBL Template</vt:lpstr>
      <vt:lpstr>PowerPoint Presentation</vt:lpstr>
      <vt:lpstr>Agenda</vt:lpstr>
      <vt:lpstr>Intake APCD Version 6.0</vt:lpstr>
      <vt:lpstr>PowerPoint Presentation</vt:lpstr>
      <vt:lpstr>PowerPoint Presentation</vt:lpstr>
      <vt:lpstr>Health System Performance (HSP) Reporting Updates</vt:lpstr>
      <vt:lpstr>Health System Performance (HSP) Contact Information</vt:lpstr>
      <vt:lpstr>Housekeeping Items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681</cp:revision>
  <cp:lastPrinted>2017-01-10T14:05:56Z</cp:lastPrinted>
  <dcterms:created xsi:type="dcterms:W3CDTF">2014-02-09T20:57:02Z</dcterms:created>
  <dcterms:modified xsi:type="dcterms:W3CDTF">2017-04-11T18:49:13Z</dcterms:modified>
</cp:coreProperties>
</file>