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414" r:id="rId3"/>
    <p:sldId id="474"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499" r:id="rId26"/>
    <p:sldId id="362" r:id="rId27"/>
    <p:sldId id="451" r:id="rId2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398" autoAdjust="0"/>
  </p:normalViewPr>
  <p:slideViewPr>
    <p:cSldViewPr snapToGrid="0" snapToObjects="1" showGuides="1">
      <p:cViewPr>
        <p:scale>
          <a:sx n="82" d="100"/>
          <a:sy n="82" d="100"/>
        </p:scale>
        <p:origin x="-296" y="-188"/>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5/9/2017</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5/9/2017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6932" indent="-291127" eaLnBrk="0" hangingPunct="0">
              <a:defRPr sz="2400">
                <a:solidFill>
                  <a:schemeClr val="tx1"/>
                </a:solidFill>
                <a:latin typeface="Calibri" pitchFamily="34" charset="0"/>
                <a:ea typeface="ＭＳ Ｐゴシック" charset="-128"/>
              </a:defRPr>
            </a:lvl2pPr>
            <a:lvl3pPr marL="1164511" indent="-232902" eaLnBrk="0" hangingPunct="0">
              <a:defRPr sz="2400">
                <a:solidFill>
                  <a:schemeClr val="tx1"/>
                </a:solidFill>
                <a:latin typeface="Calibri" pitchFamily="34" charset="0"/>
                <a:ea typeface="ＭＳ Ｐゴシック" charset="-128"/>
              </a:defRPr>
            </a:lvl3pPr>
            <a:lvl4pPr marL="1630315" indent="-232902" eaLnBrk="0" hangingPunct="0">
              <a:defRPr sz="2400">
                <a:solidFill>
                  <a:schemeClr val="tx1"/>
                </a:solidFill>
                <a:latin typeface="Calibri" pitchFamily="34" charset="0"/>
                <a:ea typeface="ＭＳ Ｐゴシック" charset="-128"/>
              </a:defRPr>
            </a:lvl4pPr>
            <a:lvl5pPr marL="2096119" indent="-232902" eaLnBrk="0" hangingPunct="0">
              <a:defRPr sz="2400">
                <a:solidFill>
                  <a:schemeClr val="tx1"/>
                </a:solidFill>
                <a:latin typeface="Calibri" pitchFamily="34" charset="0"/>
                <a:ea typeface="ＭＳ Ｐゴシック" charset="-128"/>
              </a:defRPr>
            </a:lvl5pPr>
            <a:lvl6pPr marL="2561924"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6pPr>
            <a:lvl7pPr marL="302772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7pPr>
            <a:lvl8pPr marL="3493532"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8pPr>
            <a:lvl9pPr marL="395933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dirty="0"/>
          </a:p>
        </p:txBody>
      </p:sp>
    </p:spTree>
    <p:extLst>
      <p:ext uri="{BB962C8B-B14F-4D97-AF65-F5344CB8AC3E}">
        <p14:creationId xmlns:p14="http://schemas.microsoft.com/office/powerpoint/2010/main" val="95436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10</a:t>
            </a:fld>
            <a:endParaRPr lang="en-US" altLang="en-US"/>
          </a:p>
        </p:txBody>
      </p:sp>
    </p:spTree>
    <p:extLst>
      <p:ext uri="{BB962C8B-B14F-4D97-AF65-F5344CB8AC3E}">
        <p14:creationId xmlns:p14="http://schemas.microsoft.com/office/powerpoint/2010/main" val="346099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0CA50A-4583-453D-B781-415949AD5A4C}" type="slidenum">
              <a:rPr lang="en-US" altLang="en-US">
                <a:solidFill>
                  <a:prstClr val="black"/>
                </a:solidFill>
              </a:rPr>
              <a:pPr eaLnBrk="1" hangingPunct="1">
                <a:spcBef>
                  <a:spcPct val="0"/>
                </a:spcBef>
              </a:pPr>
              <a:t>11</a:t>
            </a:fld>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3F84D0-1CB7-4CA0-9B79-CB5FCD487120}" type="slidenum">
              <a:rPr lang="en-US" altLang="en-US">
                <a:solidFill>
                  <a:prstClr val="black"/>
                </a:solidFill>
              </a:rPr>
              <a:pPr eaLnBrk="1" hangingPunct="1">
                <a:spcBef>
                  <a:spcPct val="0"/>
                </a:spcBef>
              </a:pPr>
              <a:t>12</a:t>
            </a:fld>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7066" indent="-291179" eaLnBrk="0" hangingPunct="0">
              <a:defRPr sz="2400">
                <a:solidFill>
                  <a:schemeClr val="tx1"/>
                </a:solidFill>
                <a:latin typeface="Calibri" pitchFamily="34" charset="0"/>
                <a:ea typeface="ＭＳ Ｐゴシック" charset="-128"/>
              </a:defRPr>
            </a:lvl2pPr>
            <a:lvl3pPr marL="1164717" indent="-232943" eaLnBrk="0" hangingPunct="0">
              <a:defRPr sz="2400">
                <a:solidFill>
                  <a:schemeClr val="tx1"/>
                </a:solidFill>
                <a:latin typeface="Calibri" pitchFamily="34" charset="0"/>
                <a:ea typeface="ＭＳ Ｐゴシック" charset="-128"/>
              </a:defRPr>
            </a:lvl3pPr>
            <a:lvl4pPr marL="1630604" indent="-232943" eaLnBrk="0" hangingPunct="0">
              <a:defRPr sz="2400">
                <a:solidFill>
                  <a:schemeClr val="tx1"/>
                </a:solidFill>
                <a:latin typeface="Calibri" pitchFamily="34" charset="0"/>
                <a:ea typeface="ＭＳ Ｐゴシック" charset="-128"/>
              </a:defRPr>
            </a:lvl4pPr>
            <a:lvl5pPr marL="2096491" indent="-232943" eaLnBrk="0" hangingPunct="0">
              <a:defRPr sz="2400">
                <a:solidFill>
                  <a:schemeClr val="tx1"/>
                </a:solidFill>
                <a:latin typeface="Calibri" pitchFamily="34" charset="0"/>
                <a:ea typeface="ＭＳ Ｐゴシック"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ＭＳ Ｐゴシック"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ＭＳ Ｐゴシック"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ＭＳ Ｐゴシック"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13</a:t>
            </a:fld>
            <a:endParaRPr lang="en-US" altLang="en-US" sz="1200" dirty="0"/>
          </a:p>
        </p:txBody>
      </p:sp>
    </p:spTree>
    <p:extLst>
      <p:ext uri="{BB962C8B-B14F-4D97-AF65-F5344CB8AC3E}">
        <p14:creationId xmlns:p14="http://schemas.microsoft.com/office/powerpoint/2010/main" val="323380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14</a:t>
            </a:fld>
            <a:endParaRPr lang="en-US" altLang="en-US"/>
          </a:p>
        </p:txBody>
      </p:sp>
    </p:spTree>
    <p:extLst>
      <p:ext uri="{BB962C8B-B14F-4D97-AF65-F5344CB8AC3E}">
        <p14:creationId xmlns:p14="http://schemas.microsoft.com/office/powerpoint/2010/main" val="491340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15</a:t>
            </a:fld>
            <a:endParaRPr lang="en-US" altLang="en-US"/>
          </a:p>
        </p:txBody>
      </p:sp>
    </p:spTree>
    <p:extLst>
      <p:ext uri="{BB962C8B-B14F-4D97-AF65-F5344CB8AC3E}">
        <p14:creationId xmlns:p14="http://schemas.microsoft.com/office/powerpoint/2010/main" val="2018426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16</a:t>
            </a:fld>
            <a:endParaRPr lang="en-US" altLang="en-US"/>
          </a:p>
        </p:txBody>
      </p:sp>
    </p:spTree>
    <p:extLst>
      <p:ext uri="{BB962C8B-B14F-4D97-AF65-F5344CB8AC3E}">
        <p14:creationId xmlns:p14="http://schemas.microsoft.com/office/powerpoint/2010/main" val="135251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17</a:t>
            </a:fld>
            <a:endParaRPr lang="en-US" altLang="en-US"/>
          </a:p>
        </p:txBody>
      </p:sp>
    </p:spTree>
    <p:extLst>
      <p:ext uri="{BB962C8B-B14F-4D97-AF65-F5344CB8AC3E}">
        <p14:creationId xmlns:p14="http://schemas.microsoft.com/office/powerpoint/2010/main" val="136606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18</a:t>
            </a:fld>
            <a:endParaRPr lang="en-US" altLang="en-US"/>
          </a:p>
        </p:txBody>
      </p:sp>
    </p:spTree>
    <p:extLst>
      <p:ext uri="{BB962C8B-B14F-4D97-AF65-F5344CB8AC3E}">
        <p14:creationId xmlns:p14="http://schemas.microsoft.com/office/powerpoint/2010/main" val="3085053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19</a:t>
            </a:fld>
            <a:endParaRPr lang="en-US" altLang="en-US"/>
          </a:p>
        </p:txBody>
      </p:sp>
    </p:spTree>
    <p:extLst>
      <p:ext uri="{BB962C8B-B14F-4D97-AF65-F5344CB8AC3E}">
        <p14:creationId xmlns:p14="http://schemas.microsoft.com/office/powerpoint/2010/main" val="15577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a:p>
        </p:txBody>
      </p:sp>
    </p:spTree>
    <p:extLst>
      <p:ext uri="{BB962C8B-B14F-4D97-AF65-F5344CB8AC3E}">
        <p14:creationId xmlns:p14="http://schemas.microsoft.com/office/powerpoint/2010/main" val="1496452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20</a:t>
            </a:fld>
            <a:endParaRPr lang="en-US" altLang="en-US"/>
          </a:p>
        </p:txBody>
      </p:sp>
    </p:spTree>
    <p:extLst>
      <p:ext uri="{BB962C8B-B14F-4D97-AF65-F5344CB8AC3E}">
        <p14:creationId xmlns:p14="http://schemas.microsoft.com/office/powerpoint/2010/main" val="3880469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21</a:t>
            </a:fld>
            <a:endParaRPr lang="en-US" altLang="en-US"/>
          </a:p>
        </p:txBody>
      </p:sp>
    </p:spTree>
    <p:extLst>
      <p:ext uri="{BB962C8B-B14F-4D97-AF65-F5344CB8AC3E}">
        <p14:creationId xmlns:p14="http://schemas.microsoft.com/office/powerpoint/2010/main" val="4066449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22</a:t>
            </a:fld>
            <a:endParaRPr lang="en-US" altLang="en-US"/>
          </a:p>
        </p:txBody>
      </p:sp>
    </p:spTree>
    <p:extLst>
      <p:ext uri="{BB962C8B-B14F-4D97-AF65-F5344CB8AC3E}">
        <p14:creationId xmlns:p14="http://schemas.microsoft.com/office/powerpoint/2010/main" val="165288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23</a:t>
            </a:fld>
            <a:endParaRPr lang="en-US" altLang="en-US"/>
          </a:p>
        </p:txBody>
      </p:sp>
    </p:spTree>
    <p:extLst>
      <p:ext uri="{BB962C8B-B14F-4D97-AF65-F5344CB8AC3E}">
        <p14:creationId xmlns:p14="http://schemas.microsoft.com/office/powerpoint/2010/main" val="2734826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24</a:t>
            </a:fld>
            <a:endParaRPr lang="en-US" altLang="en-US"/>
          </a:p>
        </p:txBody>
      </p:sp>
    </p:spTree>
    <p:extLst>
      <p:ext uri="{BB962C8B-B14F-4D97-AF65-F5344CB8AC3E}">
        <p14:creationId xmlns:p14="http://schemas.microsoft.com/office/powerpoint/2010/main" val="294110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25</a:t>
            </a:fld>
            <a:endParaRPr lang="en-US" altLang="en-US"/>
          </a:p>
        </p:txBody>
      </p:sp>
    </p:spTree>
    <p:extLst>
      <p:ext uri="{BB962C8B-B14F-4D97-AF65-F5344CB8AC3E}">
        <p14:creationId xmlns:p14="http://schemas.microsoft.com/office/powerpoint/2010/main" val="204475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26</a:t>
            </a:fld>
            <a:endParaRPr lang="en-US" altLang="en-US"/>
          </a:p>
        </p:txBody>
      </p:sp>
    </p:spTree>
    <p:extLst>
      <p:ext uri="{BB962C8B-B14F-4D97-AF65-F5344CB8AC3E}">
        <p14:creationId xmlns:p14="http://schemas.microsoft.com/office/powerpoint/2010/main" val="55158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27</a:t>
            </a:fld>
            <a:endParaRPr lang="en-US" altLang="en-US"/>
          </a:p>
        </p:txBody>
      </p:sp>
    </p:spTree>
    <p:extLst>
      <p:ext uri="{BB962C8B-B14F-4D97-AF65-F5344CB8AC3E}">
        <p14:creationId xmlns:p14="http://schemas.microsoft.com/office/powerpoint/2010/main" val="186038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a:p>
        </p:txBody>
      </p:sp>
    </p:spTree>
    <p:extLst>
      <p:ext uri="{BB962C8B-B14F-4D97-AF65-F5344CB8AC3E}">
        <p14:creationId xmlns:p14="http://schemas.microsoft.com/office/powerpoint/2010/main" val="271175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5449" indent="-289562" eaLnBrk="0" hangingPunct="0">
              <a:spcBef>
                <a:spcPct val="30000"/>
              </a:spcBef>
              <a:defRPr sz="1200">
                <a:solidFill>
                  <a:schemeClr val="tx1"/>
                </a:solidFill>
                <a:latin typeface="Calibri" pitchFamily="34" charset="0"/>
              </a:defRPr>
            </a:lvl2pPr>
            <a:lvl3pPr marL="1163100" indent="-231326" eaLnBrk="0" hangingPunct="0">
              <a:spcBef>
                <a:spcPct val="30000"/>
              </a:spcBef>
              <a:defRPr sz="1200">
                <a:solidFill>
                  <a:schemeClr val="tx1"/>
                </a:solidFill>
                <a:latin typeface="Calibri" pitchFamily="34" charset="0"/>
              </a:defRPr>
            </a:lvl3pPr>
            <a:lvl4pPr marL="1628987" indent="-231326" eaLnBrk="0" hangingPunct="0">
              <a:spcBef>
                <a:spcPct val="30000"/>
              </a:spcBef>
              <a:defRPr sz="1200">
                <a:solidFill>
                  <a:schemeClr val="tx1"/>
                </a:solidFill>
                <a:latin typeface="Calibri" pitchFamily="34" charset="0"/>
              </a:defRPr>
            </a:lvl4pPr>
            <a:lvl5pPr marL="2094873" indent="-231326" eaLnBrk="0" hangingPunct="0">
              <a:spcBef>
                <a:spcPct val="30000"/>
              </a:spcBef>
              <a:defRPr sz="1200">
                <a:solidFill>
                  <a:schemeClr val="tx1"/>
                </a:solidFill>
                <a:latin typeface="Calibri" pitchFamily="34" charset="0"/>
              </a:defRPr>
            </a:lvl5pPr>
            <a:lvl6pPr marL="2560760" indent="-231326" eaLnBrk="0" fontAlgn="base" hangingPunct="0">
              <a:spcBef>
                <a:spcPct val="30000"/>
              </a:spcBef>
              <a:spcAft>
                <a:spcPct val="0"/>
              </a:spcAft>
              <a:defRPr sz="1200">
                <a:solidFill>
                  <a:schemeClr val="tx1"/>
                </a:solidFill>
                <a:latin typeface="Calibri" pitchFamily="34" charset="0"/>
              </a:defRPr>
            </a:lvl6pPr>
            <a:lvl7pPr marL="3026647" indent="-231326" eaLnBrk="0" fontAlgn="base" hangingPunct="0">
              <a:spcBef>
                <a:spcPct val="30000"/>
              </a:spcBef>
              <a:spcAft>
                <a:spcPct val="0"/>
              </a:spcAft>
              <a:defRPr sz="1200">
                <a:solidFill>
                  <a:schemeClr val="tx1"/>
                </a:solidFill>
                <a:latin typeface="Calibri" pitchFamily="34" charset="0"/>
              </a:defRPr>
            </a:lvl7pPr>
            <a:lvl8pPr marL="3492534" indent="-231326" eaLnBrk="0" fontAlgn="base" hangingPunct="0">
              <a:spcBef>
                <a:spcPct val="30000"/>
              </a:spcBef>
              <a:spcAft>
                <a:spcPct val="0"/>
              </a:spcAft>
              <a:defRPr sz="1200">
                <a:solidFill>
                  <a:schemeClr val="tx1"/>
                </a:solidFill>
                <a:latin typeface="Calibri" pitchFamily="34" charset="0"/>
              </a:defRPr>
            </a:lvl8pPr>
            <a:lvl9pPr marL="3958421" indent="-23132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EB6D7E-908F-40CE-800C-5C249A686E6D}" type="slidenum">
              <a:rPr lang="en-US" altLang="en-US">
                <a:solidFill>
                  <a:prstClr val="black"/>
                </a:solidFill>
                <a:ea typeface="ＭＳ Ｐゴシック" pitchFamily="34" charset="-128"/>
              </a:rPr>
              <a:pPr eaLnBrk="1" hangingPunct="1">
                <a:spcBef>
                  <a:spcPct val="0"/>
                </a:spcBef>
              </a:pPr>
              <a:t>4</a:t>
            </a:fld>
            <a:endParaRPr lang="en-US" altLang="en-US">
              <a:solidFill>
                <a:prstClr val="black"/>
              </a:solidFill>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a:t>
            </a:fld>
            <a:endParaRPr lang="en-US" altLang="en-US"/>
          </a:p>
        </p:txBody>
      </p:sp>
    </p:spTree>
    <p:extLst>
      <p:ext uri="{BB962C8B-B14F-4D97-AF65-F5344CB8AC3E}">
        <p14:creationId xmlns:p14="http://schemas.microsoft.com/office/powerpoint/2010/main" val="239732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27E585-00B2-4BB9-A31A-005B1A238703}" type="slidenum">
              <a:rPr lang="en-US" altLang="en-US">
                <a:solidFill>
                  <a:prstClr val="black"/>
                </a:solidFill>
              </a:rPr>
              <a:pPr eaLnBrk="1" hangingPunct="1">
                <a:spcBef>
                  <a:spcPct val="0"/>
                </a:spcBef>
              </a:pPr>
              <a:t>6</a:t>
            </a:fld>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27E585-00B2-4BB9-A31A-005B1A238703}" type="slidenum">
              <a:rPr lang="en-US" altLang="en-US">
                <a:solidFill>
                  <a:prstClr val="black"/>
                </a:solidFill>
              </a:rPr>
              <a:pPr eaLnBrk="1" hangingPunct="1">
                <a:spcBef>
                  <a:spcPct val="0"/>
                </a:spcBef>
              </a:pPr>
              <a:t>7</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056F31-54BE-43C3-98C0-9375C8A524D6}" type="slidenum">
              <a:rPr lang="en-US" altLang="en-US">
                <a:solidFill>
                  <a:prstClr val="black"/>
                </a:solidFill>
              </a:rPr>
              <a:pPr eaLnBrk="1" hangingPunct="1">
                <a:spcBef>
                  <a:spcPct val="0"/>
                </a:spcBef>
              </a:pPr>
              <a:t>8</a:t>
            </a:fld>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a:p>
        </p:txBody>
      </p:sp>
    </p:spTree>
    <p:extLst>
      <p:ext uri="{BB962C8B-B14F-4D97-AF65-F5344CB8AC3E}">
        <p14:creationId xmlns:p14="http://schemas.microsoft.com/office/powerpoint/2010/main" val="107022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5"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val="350676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736600"/>
            <a:ext cx="8039100" cy="641350"/>
          </a:xfrm>
        </p:spPr>
        <p:txBody>
          <a:bodyPr/>
          <a:lstStyle/>
          <a:p>
            <a:r>
              <a:rPr lang="en-US" smtClean="0"/>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smtClean="0"/>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smtClean="0"/>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2pPr marL="457200" indent="-457200">
              <a:buFont typeface="Wingdings" charset="2"/>
              <a:buChar char="§"/>
              <a:defRPr sz="2400" b="0"/>
            </a:lvl2pPr>
          </a:lstStyle>
          <a:p>
            <a:pPr lvl="0"/>
            <a:r>
              <a:rPr lang="en-US" noProof="0" smtClean="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419350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6" name="Title 1"/>
          <p:cNvSpPr>
            <a:spLocks noGrp="1"/>
          </p:cNvSpPr>
          <p:nvPr>
            <p:ph type="title"/>
          </p:nvPr>
        </p:nvSpPr>
        <p:spPr>
          <a:xfrm>
            <a:off x="449263" y="1065197"/>
            <a:ext cx="8039100" cy="641350"/>
          </a:xfrm>
        </p:spPr>
        <p:txBody>
          <a:bodyPr/>
          <a:lstStyle/>
          <a:p>
            <a:r>
              <a:rPr lang="en-US" smtClean="0"/>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smtClean="0"/>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val="6054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79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04E1F12-DA55-4829-9B73-16B585796C0C}" type="datetimeFigureOut">
              <a:rPr lang="en-US">
                <a:solidFill>
                  <a:prstClr val="black">
                    <a:tint val="75000"/>
                  </a:prstClr>
                </a:solidFill>
              </a:rPr>
              <a:pPr>
                <a:defRPr/>
              </a:pPr>
              <a:t>5/9/2017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DC404B-5055-4758-B2AF-AE5D50F061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872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1E49AAB-0DF0-468B-A451-D5BC661F1F6F}" type="datetimeFigureOut">
              <a:rPr lang="en-US">
                <a:solidFill>
                  <a:prstClr val="black">
                    <a:tint val="75000"/>
                  </a:prstClr>
                </a:solidFill>
              </a:rPr>
              <a:pPr>
                <a:defRPr/>
              </a:pPr>
              <a:t>5/9/2017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A0763-BAB8-4508-8171-8857D9486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662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10">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
            </a:r>
            <a:br>
              <a:rPr lang="en-US" altLang="en-US" smtClean="0"/>
            </a:br>
            <a:r>
              <a:rPr lang="en-US" altLang="en-US" smtClean="0"/>
              <a:t/>
            </a:r>
            <a:br>
              <a:rPr lang="en-US" altLang="en-US" smtClean="0"/>
            </a:br>
            <a:r>
              <a:rPr lang="en-US" altLang="en-US" smtClean="0"/>
              <a:t>Click to Edit Master Title Slide</a:t>
            </a:r>
            <a:br>
              <a:rPr lang="en-US" altLang="en-US" smtClean="0"/>
            </a:br>
            <a:r>
              <a:rPr lang="en-US" altLang="en-US" smtClean="0"/>
              <a:t/>
            </a:r>
            <a:br>
              <a:rPr lang="en-US" altLang="en-US" smtClean="0"/>
            </a:br>
            <a:endParaRPr lang="en-US" altLang="en-US" smtClean="0"/>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smtClean="0"/>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timing>
    <p:tnLst>
      <p:par>
        <p:cTn id="1" dur="indefinite" restart="never" nodeType="tmRoot"/>
      </p:par>
    </p:tnLst>
  </p:timing>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dianna.welch@oliverwyman.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mailto:lauren.almquist@state.ma.us" TargetMode="External"/><Relationship Id="rId4" Type="http://schemas.openxmlformats.org/officeDocument/2006/relationships/hyperlink" Target="mailto:ashley.storms@state.ma.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anf/budget-taxes-and-procurement/oversight-agencies/health-policy-commission/publications/2015-cost-trends-report.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malegislature.gov/Laws/GeneralLaws/PartI/TitleII/Chapter12C/Section1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hiamass.gov/assets/2016-annual-report/2016-Annual-Report-rev-1.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hiamass.gov/assets/docs/g/chia-ab/17-03.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mailto:Colin.Shannon@MassMail.State.MA.US" TargetMode="External"/><Relationship Id="rId4" Type="http://schemas.openxmlformats.org/officeDocument/2006/relationships/hyperlink" Target="http://www.chiamass.gov/prescription-drug-rebate-data-submiss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information-for-data-submitters-premiums-data"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val="0"/>
              </a:ext>
            </a:extLst>
          </a:blip>
          <a:srcRect l="4504"/>
          <a:stretch>
            <a:fillRect/>
          </a:stretch>
        </p:blipFill>
        <p:spPr bwMode="auto">
          <a:xfrm>
            <a:off x="-392113" y="-2746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85800" y="1403349"/>
            <a:ext cx="7772400" cy="1038225"/>
          </a:xfrm>
          <a:prstGeom prst="rect">
            <a:avLst/>
          </a:prstGeom>
        </p:spPr>
        <p:txBody>
          <a:bodyPr anchor="ctr">
            <a:normAutofit fontScale="82500" lnSpcReduction="1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4000" dirty="0" smtClean="0">
                <a:solidFill>
                  <a:schemeClr val="bg1"/>
                </a:solidFill>
                <a:latin typeface="+mn-lt"/>
              </a:rPr>
              <a:t>Massachusetts All-Payer Claims Database:</a:t>
            </a:r>
            <a:br>
              <a:rPr lang="en-US" sz="4000" dirty="0" smtClean="0">
                <a:solidFill>
                  <a:schemeClr val="bg1"/>
                </a:solidFill>
                <a:latin typeface="+mn-lt"/>
              </a:rPr>
            </a:br>
            <a:r>
              <a:rPr lang="en-US" sz="4000" dirty="0" smtClean="0">
                <a:solidFill>
                  <a:schemeClr val="bg1"/>
                </a:solidFill>
                <a:latin typeface="+mn-lt"/>
              </a:rPr>
              <a:t>Technical Assistance Group (TAG)</a:t>
            </a: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7" name="Subtitle 2"/>
          <p:cNvSpPr txBox="1">
            <a:spLocks/>
          </p:cNvSpPr>
          <p:nvPr/>
        </p:nvSpPr>
        <p:spPr>
          <a:xfrm>
            <a:off x="2057400" y="3660775"/>
            <a:ext cx="6400800" cy="401638"/>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smtClean="0">
                <a:solidFill>
                  <a:schemeClr val="bg1">
                    <a:lumMod val="65000"/>
                  </a:schemeClr>
                </a:solidFill>
                <a:latin typeface="Arial"/>
                <a:cs typeface="Times New Roman"/>
              </a:rPr>
              <a:t> May 9, 2017</a:t>
            </a:r>
            <a:endParaRPr lang="en-US" sz="1600" dirty="0">
              <a:solidFill>
                <a:schemeClr val="bg1">
                  <a:lumMod val="65000"/>
                </a:schemeClr>
              </a:solidFill>
              <a:latin typeface="Arial"/>
              <a:cs typeface="Times New Roman"/>
            </a:endParaRPr>
          </a:p>
        </p:txBody>
      </p:sp>
      <p:sp>
        <p:nvSpPr>
          <p:cNvPr id="8" name="Subtitle 2"/>
          <p:cNvSpPr txBox="1">
            <a:spLocks/>
          </p:cNvSpPr>
          <p:nvPr/>
        </p:nvSpPr>
        <p:spPr>
          <a:xfrm>
            <a:off x="2057400" y="3386138"/>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endParaRPr lang="en-US" sz="1600" i="1" dirty="0">
              <a:solidFill>
                <a:schemeClr val="bg1">
                  <a:lumMod val="65000"/>
                </a:schemeClr>
              </a:solidFill>
              <a:latin typeface="Arial"/>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8"/>
            <a:ext cx="8326967" cy="933816"/>
          </a:xfrm>
        </p:spPr>
        <p:txBody>
          <a:bodyPr/>
          <a:lstStyle/>
          <a:p>
            <a:pPr algn="l">
              <a:defRPr/>
            </a:pPr>
            <a:r>
              <a:rPr lang="en-US" sz="3000" b="1" dirty="0" smtClean="0">
                <a:latin typeface="+mn-lt"/>
              </a:rPr>
              <a:t>Enrollment Trends Update</a:t>
            </a:r>
            <a:endParaRPr lang="en-US" sz="3000" b="1" dirty="0">
              <a:latin typeface="+mn-lt"/>
            </a:endParaRPr>
          </a:p>
        </p:txBody>
      </p:sp>
      <p:sp>
        <p:nvSpPr>
          <p:cNvPr id="21507" name="Content Placeholder 2"/>
          <p:cNvSpPr>
            <a:spLocks noGrp="1"/>
          </p:cNvSpPr>
          <p:nvPr>
            <p:ph idx="1"/>
          </p:nvPr>
        </p:nvSpPr>
        <p:spPr>
          <a:xfrm>
            <a:off x="390525" y="1287463"/>
            <a:ext cx="8667751" cy="5160962"/>
          </a:xfrm>
        </p:spPr>
        <p:txBody>
          <a:bodyPr/>
          <a:lstStyle/>
          <a:p>
            <a:r>
              <a:rPr lang="en-US" altLang="en-US" sz="2000" dirty="0" smtClean="0"/>
              <a:t>Supplemental enrollment data (through March 2017) is due </a:t>
            </a:r>
            <a:r>
              <a:rPr lang="en-US" altLang="en-US" sz="2000" b="1" dirty="0" smtClean="0"/>
              <a:t>May 22, 2017</a:t>
            </a:r>
            <a:r>
              <a:rPr lang="en-US" altLang="en-US" sz="2000" dirty="0" smtClean="0"/>
              <a:t> for selected payers. Supplemental enrollment reporting is requested where populations cannot be accurately sourced from the MA APCD.</a:t>
            </a:r>
          </a:p>
          <a:p>
            <a:pPr marL="0" indent="0">
              <a:buNone/>
            </a:pPr>
            <a:endParaRPr lang="en-US" altLang="en-US" sz="2000" dirty="0" smtClean="0"/>
          </a:p>
          <a:p>
            <a:r>
              <a:rPr lang="en-US" altLang="en-US" sz="2000" dirty="0" smtClean="0"/>
              <a:t>Payers will receive aggregate Member Eligibility data (through March 2017) for review in early June.</a:t>
            </a:r>
          </a:p>
          <a:p>
            <a:endParaRPr lang="en-US" altLang="en-US" sz="2000" dirty="0" smtClean="0"/>
          </a:p>
          <a:p>
            <a:r>
              <a:rPr lang="en-US" altLang="en-US" sz="2000" dirty="0" smtClean="0"/>
              <a:t>Lauren Almquist is the new project lead for Enrollment Trends.</a:t>
            </a:r>
          </a:p>
          <a:p>
            <a:pPr marL="0" indent="0">
              <a:buNone/>
            </a:pPr>
            <a:endParaRPr lang="en-US" altLang="en-US" sz="2000" dirty="0" smtClean="0"/>
          </a:p>
          <a:p>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smtClean="0"/>
          </a:p>
          <a:p>
            <a:pPr marL="0" indent="0">
              <a:buFont typeface="Arial" charset="0"/>
              <a:buNone/>
            </a:pPr>
            <a:endParaRPr lang="en-US" altLang="en-US" sz="2000" dirty="0" smtClean="0"/>
          </a:p>
          <a:p>
            <a:pPr marL="0" indent="0">
              <a:buFont typeface="Arial" charset="0"/>
              <a:buNone/>
            </a:pPr>
            <a:endParaRPr lang="en-US" altLang="en-US" sz="2000" dirty="0" smtClean="0"/>
          </a:p>
          <a:p>
            <a:pPr marL="0" indent="0">
              <a:buFont typeface="Arial" charset="0"/>
              <a:buNone/>
            </a:pPr>
            <a:endParaRPr lang="en-US" altLang="en-US" sz="2000" dirty="0" smtClean="0"/>
          </a:p>
          <a:p>
            <a:pPr marL="0" indent="0">
              <a:buFont typeface="Arial" charset="0"/>
              <a:buNone/>
            </a:pPr>
            <a:endParaRPr lang="en-US" altLang="en-US" sz="2000" dirty="0" smtClean="0"/>
          </a:p>
        </p:txBody>
      </p:sp>
    </p:spTree>
    <p:extLst>
      <p:ext uri="{BB962C8B-B14F-4D97-AF65-F5344CB8AC3E}">
        <p14:creationId xmlns:p14="http://schemas.microsoft.com/office/powerpoint/2010/main" val="354803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457200" y="38100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smtClean="0">
                <a:solidFill>
                  <a:prstClr val="black"/>
                </a:solidFill>
                <a:ea typeface="+mn-ea"/>
                <a:cs typeface="Arial" charset="0"/>
              </a:rPr>
              <a:t>Enrollment Trends Timeline</a:t>
            </a:r>
          </a:p>
        </p:txBody>
      </p:sp>
      <p:graphicFrame>
        <p:nvGraphicFramePr>
          <p:cNvPr id="4" name="Content Placeholder 1"/>
          <p:cNvGraphicFramePr>
            <a:graphicFrameLocks/>
          </p:cNvGraphicFramePr>
          <p:nvPr>
            <p:extLst>
              <p:ext uri="{D42A27DB-BD31-4B8C-83A1-F6EECF244321}">
                <p14:modId xmlns:p14="http://schemas.microsoft.com/office/powerpoint/2010/main" val="2467687184"/>
              </p:ext>
            </p:extLst>
          </p:nvPr>
        </p:nvGraphicFramePr>
        <p:xfrm>
          <a:off x="533400" y="1371600"/>
          <a:ext cx="7581900" cy="4061476"/>
        </p:xfrm>
        <a:graphic>
          <a:graphicData uri="http://schemas.openxmlformats.org/drawingml/2006/table">
            <a:tbl>
              <a:tblPr firstRow="1" bandRow="1">
                <a:tableStyleId>{5940675A-B579-460E-94D1-54222C63F5DA}</a:tableStyleId>
              </a:tblPr>
              <a:tblGrid>
                <a:gridCol w="1516380">
                  <a:extLst>
                    <a:ext uri="{9D8B030D-6E8A-4147-A177-3AD203B41FA5}"/>
                  </a:extLst>
                </a:gridCol>
                <a:gridCol w="1516380">
                  <a:extLst>
                    <a:ext uri="{9D8B030D-6E8A-4147-A177-3AD203B41FA5}"/>
                  </a:extLst>
                </a:gridCol>
                <a:gridCol w="1516380"/>
                <a:gridCol w="1516380"/>
                <a:gridCol w="1516380"/>
              </a:tblGrid>
              <a:tr h="396303">
                <a:tc>
                  <a:txBody>
                    <a:bodyPr/>
                    <a:lstStyle/>
                    <a:p>
                      <a:pPr algn="ctr"/>
                      <a:r>
                        <a:rPr lang="en-US" sz="1800" b="1" dirty="0" smtClean="0">
                          <a:latin typeface="+mn-lt"/>
                          <a:cs typeface="Helvetica" panose="020B0604020202020204" pitchFamily="34" charset="0"/>
                        </a:rPr>
                        <a:t>Apr. 2017</a:t>
                      </a:r>
                      <a:endParaRPr lang="en-US" sz="1800" b="1" dirty="0">
                        <a:latin typeface="+mn-lt"/>
                        <a:cs typeface="Helvetica" panose="020B0604020202020204" pitchFamily="34" charset="0"/>
                      </a:endParaRPr>
                    </a:p>
                  </a:txBody>
                  <a:tcPr marT="45724" marB="45724"/>
                </a:tc>
                <a:tc>
                  <a:txBody>
                    <a:bodyPr/>
                    <a:lstStyle/>
                    <a:p>
                      <a:pPr algn="ctr"/>
                      <a:r>
                        <a:rPr lang="en-US" sz="1800" b="1" dirty="0" smtClean="0">
                          <a:latin typeface="+mn-lt"/>
                          <a:cs typeface="Helvetica" panose="020B0604020202020204" pitchFamily="34" charset="0"/>
                        </a:rPr>
                        <a:t>May 2017</a:t>
                      </a:r>
                      <a:endParaRPr lang="en-US" sz="1800" b="1" dirty="0">
                        <a:latin typeface="+mn-lt"/>
                        <a:cs typeface="Helvetica" panose="020B0604020202020204" pitchFamily="34" charset="0"/>
                      </a:endParaRPr>
                    </a:p>
                  </a:txBody>
                  <a:tcPr marT="45724" marB="45724"/>
                </a:tc>
                <a:tc>
                  <a:txBody>
                    <a:bodyPr/>
                    <a:lstStyle/>
                    <a:p>
                      <a:pPr algn="ctr"/>
                      <a:r>
                        <a:rPr lang="en-US" sz="1800" b="1" dirty="0" smtClean="0">
                          <a:latin typeface="+mn-lt"/>
                          <a:cs typeface="Helvetica" panose="020B0604020202020204" pitchFamily="34" charset="0"/>
                        </a:rPr>
                        <a:t>Jun. 2017</a:t>
                      </a:r>
                      <a:endParaRPr lang="en-US" sz="1800" b="1" dirty="0">
                        <a:latin typeface="+mn-lt"/>
                        <a:cs typeface="Helvetica" panose="020B0604020202020204" pitchFamily="34" charset="0"/>
                      </a:endParaRPr>
                    </a:p>
                  </a:txBody>
                  <a:tcPr marT="45724" marB="45724"/>
                </a:tc>
                <a:tc>
                  <a:txBody>
                    <a:bodyPr/>
                    <a:lstStyle/>
                    <a:p>
                      <a:pPr algn="ctr"/>
                      <a:r>
                        <a:rPr lang="en-US" sz="1800" b="1" dirty="0" smtClean="0">
                          <a:latin typeface="+mn-lt"/>
                          <a:cs typeface="Helvetica" panose="020B0604020202020204" pitchFamily="34" charset="0"/>
                        </a:rPr>
                        <a:t>Jul. 2017</a:t>
                      </a:r>
                      <a:endParaRPr lang="en-US" sz="1800" b="1" dirty="0">
                        <a:latin typeface="+mn-lt"/>
                        <a:cs typeface="Helvetica" panose="020B0604020202020204" pitchFamily="34" charset="0"/>
                      </a:endParaRPr>
                    </a:p>
                  </a:txBody>
                  <a:tcPr marT="45724" marB="45724"/>
                </a:tc>
                <a:tc>
                  <a:txBody>
                    <a:bodyPr/>
                    <a:lstStyle/>
                    <a:p>
                      <a:pPr algn="ctr"/>
                      <a:r>
                        <a:rPr lang="en-US" sz="1800" b="1" dirty="0" smtClean="0">
                          <a:latin typeface="+mn-lt"/>
                          <a:cs typeface="Helvetica" panose="020B0604020202020204" pitchFamily="34" charset="0"/>
                        </a:rPr>
                        <a:t>Aug.</a:t>
                      </a:r>
                      <a:r>
                        <a:rPr lang="en-US" sz="1800" b="1" baseline="0" dirty="0" smtClean="0">
                          <a:latin typeface="+mn-lt"/>
                          <a:cs typeface="Helvetica" panose="020B0604020202020204" pitchFamily="34" charset="0"/>
                        </a:rPr>
                        <a:t> </a:t>
                      </a:r>
                      <a:r>
                        <a:rPr lang="en-US" sz="1800" b="1" dirty="0" smtClean="0">
                          <a:latin typeface="+mn-lt"/>
                          <a:cs typeface="Helvetica" panose="020B0604020202020204" pitchFamily="34" charset="0"/>
                        </a:rPr>
                        <a:t>2017</a:t>
                      </a:r>
                      <a:endParaRPr lang="en-US" sz="1800" b="1" dirty="0">
                        <a:latin typeface="+mn-lt"/>
                        <a:cs typeface="Helvetica" panose="020B0604020202020204" pitchFamily="34" charset="0"/>
                      </a:endParaRPr>
                    </a:p>
                  </a:txBody>
                  <a:tcPr marT="45724" marB="45724"/>
                </a:tc>
                <a:extLst>
                  <a:ext uri="{0D108BD9-81ED-4DB2-BD59-A6C34878D82A}"/>
                </a:extLst>
              </a:tr>
              <a:tr h="467297">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a:latin typeface="+mn-lt"/>
                      </a:endParaRPr>
                    </a:p>
                  </a:txBody>
                  <a:tcPr marT="45724" marB="45724" anchor="ctr"/>
                </a:tc>
                <a:extLst>
                  <a:ext uri="{0D108BD9-81ED-4DB2-BD59-A6C34878D82A}"/>
                </a:extLst>
              </a:tr>
              <a:tr h="799964">
                <a:tc>
                  <a:txBody>
                    <a:bodyPr/>
                    <a:lstStyle/>
                    <a:p>
                      <a:pPr algn="ctr"/>
                      <a:r>
                        <a:rPr lang="en-US" sz="1400" b="0" dirty="0" smtClean="0">
                          <a:latin typeface="+mn-lt"/>
                          <a:cs typeface="Helvetica" panose="020B0604020202020204" pitchFamily="34" charset="0"/>
                        </a:rPr>
                        <a:t>Payers</a:t>
                      </a:r>
                      <a:r>
                        <a:rPr lang="en-US" sz="1400" b="0" baseline="0" dirty="0" smtClean="0">
                          <a:latin typeface="+mn-lt"/>
                          <a:cs typeface="Helvetica" panose="020B0604020202020204" pitchFamily="34" charset="0"/>
                        </a:rPr>
                        <a:t> submit March 2017 MA APCD files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extLst>
              </a:tr>
              <a:tr h="914555">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b="1" dirty="0" smtClean="0">
                          <a:latin typeface="+mn-lt"/>
                          <a:cs typeface="Helvetica" panose="020B0604020202020204" pitchFamily="34" charset="0"/>
                        </a:rPr>
                        <a:t>Supplemental</a:t>
                      </a:r>
                      <a:r>
                        <a:rPr lang="en-US" sz="1400" b="1" baseline="0" dirty="0" smtClean="0">
                          <a:latin typeface="+mn-lt"/>
                          <a:cs typeface="Helvetica" panose="020B0604020202020204" pitchFamily="34" charset="0"/>
                        </a:rPr>
                        <a:t> enrollment reports due </a:t>
                      </a:r>
                      <a:r>
                        <a:rPr lang="en-US" sz="1400" b="0" baseline="0" dirty="0" smtClean="0">
                          <a:latin typeface="+mn-lt"/>
                          <a:cs typeface="Helvetica" panose="020B0604020202020204" pitchFamily="34" charset="0"/>
                        </a:rPr>
                        <a:t>(select payers)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extLst>
              </a:tr>
              <a:tr h="833112">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dirty="0" smtClean="0">
                          <a:latin typeface="+mn-lt"/>
                          <a:cs typeface="Helvetica" panose="020B0604020202020204" pitchFamily="34" charset="0"/>
                        </a:rPr>
                        <a:t>MA</a:t>
                      </a:r>
                      <a:r>
                        <a:rPr lang="en-US" sz="1400" baseline="0" dirty="0" smtClean="0">
                          <a:latin typeface="+mn-lt"/>
                          <a:cs typeface="Helvetica" panose="020B0604020202020204" pitchFamily="34" charset="0"/>
                        </a:rPr>
                        <a:t> APCD enrollment counts sent to payers for review</a:t>
                      </a:r>
                      <a:endParaRPr lang="en-US" sz="1400" dirty="0">
                        <a:latin typeface="+mn-lt"/>
                        <a:cs typeface="Helvetica" panose="020B0604020202020204" pitchFamily="34" charset="0"/>
                      </a:endParaRPr>
                    </a:p>
                  </a:txBody>
                  <a:tcPr marT="45724" marB="45724" anchor="ctr">
                    <a:solidFill>
                      <a:schemeClr val="accent1">
                        <a:lumMod val="20000"/>
                        <a:lumOff val="80000"/>
                      </a:schemeClr>
                    </a:solidFill>
                  </a:tcP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extLst>
              </a:tr>
              <a:tr h="508136">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gridSpan="2">
                  <a:txBody>
                    <a:bodyPr/>
                    <a:lstStyle/>
                    <a:p>
                      <a:pPr algn="ctr"/>
                      <a:r>
                        <a:rPr lang="en-US" sz="1400" b="1" dirty="0" smtClean="0">
                          <a:solidFill>
                            <a:schemeClr val="bg1"/>
                          </a:solidFill>
                          <a:latin typeface="+mn-lt"/>
                          <a:cs typeface="Helvetica" panose="020B0604020202020204" pitchFamily="34" charset="0"/>
                        </a:rPr>
                        <a:t>Reporting</a:t>
                      </a:r>
                      <a:endParaRPr lang="en-US" sz="1400" b="1" dirty="0">
                        <a:solidFill>
                          <a:schemeClr val="bg1"/>
                        </a:solidFill>
                        <a:latin typeface="+mn-lt"/>
                        <a:cs typeface="Helvetica" panose="020B0604020202020204" pitchFamily="34" charset="0"/>
                      </a:endParaRPr>
                    </a:p>
                  </a:txBody>
                  <a:tcPr marT="45724" marB="45724" anchor="ctr">
                    <a:solidFill>
                      <a:srgbClr val="0070C0"/>
                    </a:solidFill>
                  </a:tcPr>
                </a:tc>
                <a:tc hMerge="1">
                  <a:txBody>
                    <a:bodyPr/>
                    <a:lstStyle/>
                    <a:p>
                      <a:pPr algn="ctr"/>
                      <a:endParaRPr lang="en-US" sz="1400" b="1" dirty="0">
                        <a:solidFill>
                          <a:schemeClr val="bg1"/>
                        </a:solidFill>
                        <a:latin typeface="Helvetica" panose="020B0604020202020204" pitchFamily="34" charset="0"/>
                        <a:cs typeface="Helvetica" panose="020B0604020202020204" pitchFamily="34" charset="0"/>
                      </a:endParaRPr>
                    </a:p>
                  </a:txBody>
                  <a:tcPr marT="45724" marB="45724" anchor="ctr">
                    <a:solidFill>
                      <a:srgbClr val="0070C0"/>
                    </a:solidFill>
                  </a:tcPr>
                </a:tc>
              </a:tr>
            </a:tbl>
          </a:graphicData>
        </a:graphic>
      </p:graphicFrame>
    </p:spTree>
    <p:extLst>
      <p:ext uri="{BB962C8B-B14F-4D97-AF65-F5344CB8AC3E}">
        <p14:creationId xmlns:p14="http://schemas.microsoft.com/office/powerpoint/2010/main" val="1330465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457199" y="561975"/>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smtClean="0">
                <a:solidFill>
                  <a:prstClr val="black"/>
                </a:solidFill>
                <a:ea typeface="+mn-ea"/>
                <a:cs typeface="Arial" charset="0"/>
              </a:rPr>
              <a:t>Contact Information</a:t>
            </a:r>
          </a:p>
        </p:txBody>
      </p:sp>
      <p:sp>
        <p:nvSpPr>
          <p:cNvPr id="35843" name="TextBox 2"/>
          <p:cNvSpPr txBox="1">
            <a:spLocks noChangeArrowheads="1"/>
          </p:cNvSpPr>
          <p:nvPr/>
        </p:nvSpPr>
        <p:spPr bwMode="auto">
          <a:xfrm>
            <a:off x="457199" y="1695449"/>
            <a:ext cx="84486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2000" b="1" dirty="0" smtClean="0">
                <a:solidFill>
                  <a:prstClr val="black"/>
                </a:solidFill>
                <a:ea typeface="+mn-ea"/>
                <a:cs typeface="Arial" charset="0"/>
              </a:rPr>
              <a:t>For Annual Premiums technical questions and data submission:</a:t>
            </a:r>
          </a:p>
          <a:p>
            <a:pPr defTabSz="914400" eaLnBrk="1" hangingPunct="1">
              <a:spcBef>
                <a:spcPct val="0"/>
              </a:spcBef>
              <a:buFontTx/>
              <a:buNone/>
            </a:pPr>
            <a:r>
              <a:rPr lang="en-US" altLang="en-US" sz="2000" dirty="0" smtClean="0">
                <a:solidFill>
                  <a:prstClr val="black"/>
                </a:solidFill>
                <a:ea typeface="+mn-ea"/>
                <a:cs typeface="Arial" charset="0"/>
              </a:rPr>
              <a:t>Contact Dianna Welch </a:t>
            </a:r>
            <a:r>
              <a:rPr lang="en-US" altLang="en-US" sz="2000" dirty="0">
                <a:solidFill>
                  <a:prstClr val="black"/>
                </a:solidFill>
                <a:ea typeface="+mn-ea"/>
                <a:cs typeface="Arial" charset="0"/>
              </a:rPr>
              <a:t>at </a:t>
            </a:r>
            <a:r>
              <a:rPr lang="en-US" altLang="en-US" sz="2000" dirty="0" smtClean="0">
                <a:solidFill>
                  <a:prstClr val="black"/>
                </a:solidFill>
                <a:ea typeface="+mn-ea"/>
                <a:cs typeface="Arial" charset="0"/>
                <a:hlinkClick r:id="rId3"/>
              </a:rPr>
              <a:t>dianna.welch@oliverwyman.com</a:t>
            </a:r>
            <a:endParaRPr lang="en-US" altLang="en-US" sz="2000" dirty="0" smtClean="0">
              <a:solidFill>
                <a:prstClr val="black"/>
              </a:solidFill>
              <a:ea typeface="+mn-ea"/>
              <a:cs typeface="Arial" charset="0"/>
            </a:endParaRPr>
          </a:p>
          <a:p>
            <a:pPr defTabSz="914400" eaLnBrk="1" hangingPunct="1">
              <a:spcBef>
                <a:spcPct val="0"/>
              </a:spcBef>
              <a:buFontTx/>
              <a:buNone/>
            </a:pPr>
            <a:endParaRPr lang="en-US" altLang="en-US" sz="2000" b="1" dirty="0">
              <a:solidFill>
                <a:prstClr val="black"/>
              </a:solidFill>
              <a:ea typeface="+mn-ea"/>
              <a:cs typeface="Arial" charset="0"/>
            </a:endParaRPr>
          </a:p>
          <a:p>
            <a:pPr defTabSz="914400" eaLnBrk="1" hangingPunct="1">
              <a:spcBef>
                <a:spcPct val="0"/>
              </a:spcBef>
              <a:buFontTx/>
              <a:buNone/>
            </a:pPr>
            <a:r>
              <a:rPr lang="en-US" altLang="en-US" sz="2000" b="1" dirty="0" smtClean="0">
                <a:solidFill>
                  <a:prstClr val="black"/>
                </a:solidFill>
                <a:ea typeface="+mn-ea"/>
                <a:cs typeface="Arial" charset="0"/>
              </a:rPr>
              <a:t>For Annual Premiums reporting and general questions:</a:t>
            </a:r>
          </a:p>
          <a:p>
            <a:pPr defTabSz="914400" eaLnBrk="1" hangingPunct="1">
              <a:spcBef>
                <a:spcPct val="0"/>
              </a:spcBef>
              <a:buFontTx/>
              <a:buNone/>
            </a:pPr>
            <a:r>
              <a:rPr lang="en-US" altLang="en-US" sz="2000" dirty="0" smtClean="0">
                <a:solidFill>
                  <a:prstClr val="black"/>
                </a:solidFill>
                <a:ea typeface="+mn-ea"/>
                <a:cs typeface="Arial" charset="0"/>
              </a:rPr>
              <a:t>Contact</a:t>
            </a:r>
            <a:r>
              <a:rPr lang="en-US" altLang="en-US" sz="2000" i="1" dirty="0" smtClean="0">
                <a:solidFill>
                  <a:prstClr val="black"/>
                </a:solidFill>
                <a:ea typeface="+mn-ea"/>
                <a:cs typeface="Arial" charset="0"/>
              </a:rPr>
              <a:t> </a:t>
            </a:r>
            <a:r>
              <a:rPr lang="en-US" altLang="en-US" sz="2000" dirty="0" smtClean="0">
                <a:solidFill>
                  <a:prstClr val="black"/>
                </a:solidFill>
                <a:ea typeface="+mn-ea"/>
                <a:cs typeface="Arial" charset="0"/>
              </a:rPr>
              <a:t>your </a:t>
            </a:r>
            <a:r>
              <a:rPr lang="en-US" altLang="en-US" sz="2000" u="sng" dirty="0" smtClean="0">
                <a:solidFill>
                  <a:prstClr val="black"/>
                </a:solidFill>
                <a:ea typeface="+mn-ea"/>
                <a:cs typeface="Arial" charset="0"/>
              </a:rPr>
              <a:t>CHIA liaison </a:t>
            </a:r>
            <a:r>
              <a:rPr lang="en-US" altLang="en-US" sz="2000" dirty="0" smtClean="0">
                <a:solidFill>
                  <a:prstClr val="black"/>
                </a:solidFill>
                <a:ea typeface="+mn-ea"/>
                <a:cs typeface="Arial" charset="0"/>
              </a:rPr>
              <a:t>and </a:t>
            </a:r>
            <a:r>
              <a:rPr lang="en-US" altLang="en-US" sz="2000" dirty="0">
                <a:solidFill>
                  <a:prstClr val="black"/>
                </a:solidFill>
                <a:cs typeface="Arial" charset="0"/>
              </a:rPr>
              <a:t>Ashley Storms at </a:t>
            </a:r>
            <a:r>
              <a:rPr lang="en-US" altLang="en-US" sz="2000" dirty="0" smtClean="0">
                <a:solidFill>
                  <a:prstClr val="black"/>
                </a:solidFill>
                <a:cs typeface="Arial" charset="0"/>
                <a:hlinkClick r:id="rId4"/>
              </a:rPr>
              <a:t>ashley.storms@state.ma.us</a:t>
            </a:r>
            <a:endParaRPr lang="en-US" altLang="en-US" sz="2000" b="1" dirty="0" smtClean="0">
              <a:solidFill>
                <a:prstClr val="black"/>
              </a:solidFill>
              <a:ea typeface="+mn-ea"/>
              <a:cs typeface="Arial" charset="0"/>
            </a:endParaRPr>
          </a:p>
          <a:p>
            <a:pPr defTabSz="914400" eaLnBrk="1" hangingPunct="1">
              <a:spcBef>
                <a:spcPct val="0"/>
              </a:spcBef>
              <a:buFontTx/>
              <a:buNone/>
            </a:pPr>
            <a:endParaRPr lang="en-US" altLang="en-US" sz="2000" dirty="0" smtClean="0">
              <a:solidFill>
                <a:prstClr val="black"/>
              </a:solidFill>
              <a:ea typeface="+mn-ea"/>
              <a:cs typeface="Arial" charset="0"/>
            </a:endParaRPr>
          </a:p>
          <a:p>
            <a:pPr defTabSz="914400" eaLnBrk="1" hangingPunct="1">
              <a:spcBef>
                <a:spcPct val="0"/>
              </a:spcBef>
              <a:buNone/>
            </a:pPr>
            <a:r>
              <a:rPr lang="en-US" altLang="en-US" sz="2000" b="1" dirty="0">
                <a:solidFill>
                  <a:prstClr val="black"/>
                </a:solidFill>
                <a:cs typeface="Arial" charset="0"/>
              </a:rPr>
              <a:t>For </a:t>
            </a:r>
            <a:r>
              <a:rPr lang="en-US" altLang="en-US" sz="2000" b="1" dirty="0" smtClean="0">
                <a:solidFill>
                  <a:prstClr val="black"/>
                </a:solidFill>
                <a:cs typeface="Arial" charset="0"/>
              </a:rPr>
              <a:t>Enrollment Trends questions:</a:t>
            </a:r>
          </a:p>
          <a:p>
            <a:pPr defTabSz="914400" eaLnBrk="1" hangingPunct="1">
              <a:spcBef>
                <a:spcPct val="0"/>
              </a:spcBef>
              <a:buNone/>
            </a:pPr>
            <a:r>
              <a:rPr lang="en-US" altLang="en-US" sz="2000" dirty="0" smtClean="0">
                <a:solidFill>
                  <a:prstClr val="black"/>
                </a:solidFill>
                <a:latin typeface="+mn-lt"/>
                <a:cs typeface="Arial" panose="020B0604020202020204" pitchFamily="34" charset="0"/>
              </a:rPr>
              <a:t>Contact </a:t>
            </a:r>
            <a:r>
              <a:rPr lang="en-US" altLang="en-US" sz="2000" dirty="0">
                <a:solidFill>
                  <a:prstClr val="black"/>
                </a:solidFill>
                <a:latin typeface="+mn-lt"/>
                <a:cs typeface="Arial" panose="020B0604020202020204" pitchFamily="34" charset="0"/>
              </a:rPr>
              <a:t>your </a:t>
            </a:r>
            <a:r>
              <a:rPr lang="en-US" altLang="en-US" sz="2000" u="sng" dirty="0">
                <a:solidFill>
                  <a:prstClr val="black"/>
                </a:solidFill>
                <a:latin typeface="+mn-lt"/>
                <a:cs typeface="Arial" panose="020B0604020202020204" pitchFamily="34" charset="0"/>
              </a:rPr>
              <a:t>CHIA liaison</a:t>
            </a:r>
            <a:r>
              <a:rPr lang="en-US" altLang="en-US" sz="2000" dirty="0">
                <a:solidFill>
                  <a:prstClr val="black"/>
                </a:solidFill>
                <a:latin typeface="+mn-lt"/>
                <a:cs typeface="Arial" panose="020B0604020202020204" pitchFamily="34" charset="0"/>
              </a:rPr>
              <a:t> and Lauren Almquist at </a:t>
            </a:r>
            <a:r>
              <a:rPr lang="en-US" altLang="en-US" sz="2000" dirty="0">
                <a:solidFill>
                  <a:prstClr val="black"/>
                </a:solidFill>
                <a:latin typeface="+mn-lt"/>
                <a:cs typeface="Arial" panose="020B0604020202020204" pitchFamily="34" charset="0"/>
                <a:hlinkClick r:id="rId5"/>
              </a:rPr>
              <a:t>lauren.almquist@state.ma.us</a:t>
            </a:r>
            <a:endParaRPr lang="en-US" altLang="en-US" sz="2000" dirty="0">
              <a:solidFill>
                <a:prstClr val="black"/>
              </a:solidFill>
              <a:latin typeface="+mn-lt"/>
              <a:cs typeface="Arial" panose="020B0604020202020204" pitchFamily="34" charset="0"/>
            </a:endParaRPr>
          </a:p>
          <a:p>
            <a:pPr defTabSz="914400" eaLnBrk="1" hangingPunct="1">
              <a:spcBef>
                <a:spcPct val="0"/>
              </a:spcBef>
              <a:buFontTx/>
              <a:buNone/>
            </a:pPr>
            <a:endParaRPr lang="en-US" altLang="en-US" sz="2000" b="1" dirty="0">
              <a:solidFill>
                <a:prstClr val="black"/>
              </a:solidFill>
              <a:cs typeface="Arial" charset="0"/>
            </a:endParaRPr>
          </a:p>
        </p:txBody>
      </p:sp>
    </p:spTree>
    <p:extLst>
      <p:ext uri="{BB962C8B-B14F-4D97-AF65-F5344CB8AC3E}">
        <p14:creationId xmlns:p14="http://schemas.microsoft.com/office/powerpoint/2010/main" val="3669985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val="0"/>
              </a:ext>
            </a:extLst>
          </a:blip>
          <a:srcRect l="4504"/>
          <a:stretch>
            <a:fillRect/>
          </a:stretch>
        </p:blipFill>
        <p:spPr bwMode="auto">
          <a:xfrm>
            <a:off x="-347663"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85800" y="1317625"/>
            <a:ext cx="8242540" cy="837406"/>
          </a:xfrm>
          <a:prstGeom prst="rect">
            <a:avLst/>
          </a:prstGeom>
        </p:spPr>
        <p:txBody>
          <a:bodyPr anchor="ctr">
            <a:noAutofit/>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2400" b="0" cap="all" spc="300" dirty="0" smtClean="0">
                <a:solidFill>
                  <a:schemeClr val="bg1"/>
                </a:solidFill>
                <a:latin typeface="Arial"/>
                <a:cs typeface="Arial"/>
              </a:rPr>
              <a:t>Prescription drug rebate data collection</a:t>
            </a:r>
            <a:endParaRPr lang="en-US" sz="2400" b="0" cap="all" spc="300" dirty="0">
              <a:solidFill>
                <a:schemeClr val="bg1"/>
              </a:solidFill>
              <a:latin typeface="+mn-lt"/>
              <a:cs typeface="Arial"/>
            </a:endParaRP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7" name="Subtitle 2"/>
          <p:cNvSpPr txBox="1">
            <a:spLocks/>
          </p:cNvSpPr>
          <p:nvPr/>
        </p:nvSpPr>
        <p:spPr>
          <a:xfrm>
            <a:off x="1304924" y="2115343"/>
            <a:ext cx="7515585" cy="475457"/>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800" dirty="0" smtClean="0">
                <a:solidFill>
                  <a:schemeClr val="bg1">
                    <a:lumMod val="65000"/>
                  </a:schemeClr>
                </a:solidFill>
                <a:latin typeface="Arial" panose="020B0604020202020204" pitchFamily="34" charset="0"/>
                <a:cs typeface="Arial" panose="020B0604020202020204" pitchFamily="34" charset="0"/>
              </a:rPr>
              <a:t>Updated May 2017</a:t>
            </a:r>
            <a:endParaRPr lang="en-US" sz="1800" dirty="0">
              <a:solidFill>
                <a:schemeClr val="bg1">
                  <a:lumMod val="65000"/>
                </a:schemeClr>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2527540" y="2039938"/>
            <a:ext cx="6400800" cy="781050"/>
          </a:xfrm>
          <a:prstGeom prst="rect">
            <a:avLst/>
          </a:prstGeom>
        </p:spPr>
        <p:txBody>
          <a:bodyPr>
            <a:normAutofit/>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2" name="TextBox 1"/>
          <p:cNvSpPr txBox="1"/>
          <p:nvPr/>
        </p:nvSpPr>
        <p:spPr>
          <a:xfrm>
            <a:off x="3609975" y="2667000"/>
            <a:ext cx="5086709" cy="2456057"/>
          </a:xfrm>
          <a:prstGeom prst="rect">
            <a:avLst/>
          </a:prstGeom>
          <a:noFill/>
        </p:spPr>
        <p:txBody>
          <a:bodyPr wrap="square" rtlCol="0">
            <a:spAutoFit/>
          </a:bodyPr>
          <a:lstStyle/>
          <a:p>
            <a:pPr algn="r">
              <a:spcBef>
                <a:spcPct val="20000"/>
              </a:spcBef>
              <a:defRPr/>
            </a:pPr>
            <a:endParaRPr lang="en-US" dirty="0" smtClean="0">
              <a:solidFill>
                <a:schemeClr val="bg1">
                  <a:lumMod val="65000"/>
                </a:schemeClr>
              </a:solidFill>
              <a:latin typeface="Arial" panose="020B0604020202020204" pitchFamily="34" charset="0"/>
              <a:ea typeface="+mn-ea"/>
              <a:cs typeface="Arial" panose="020B0604020202020204" pitchFamily="34" charset="0"/>
            </a:endParaRPr>
          </a:p>
          <a:p>
            <a:pPr algn="r">
              <a:spcBef>
                <a:spcPct val="20000"/>
              </a:spcBef>
              <a:defRPr/>
            </a:pPr>
            <a:r>
              <a:rPr lang="en-US" dirty="0" smtClean="0">
                <a:solidFill>
                  <a:schemeClr val="bg1">
                    <a:lumMod val="65000"/>
                  </a:schemeClr>
                </a:solidFill>
                <a:latin typeface="Arial" panose="020B0604020202020204" pitchFamily="34" charset="0"/>
                <a:ea typeface="+mn-ea"/>
                <a:cs typeface="Arial" panose="020B0604020202020204" pitchFamily="34" charset="0"/>
              </a:rPr>
              <a:t>For </a:t>
            </a:r>
            <a:r>
              <a:rPr lang="en-US" dirty="0">
                <a:solidFill>
                  <a:schemeClr val="bg1">
                    <a:lumMod val="65000"/>
                  </a:schemeClr>
                </a:solidFill>
                <a:latin typeface="Arial" panose="020B0604020202020204" pitchFamily="34" charset="0"/>
                <a:ea typeface="+mn-ea"/>
                <a:cs typeface="Arial" panose="020B0604020202020204" pitchFamily="34" charset="0"/>
              </a:rPr>
              <a:t>audio, please call:</a:t>
            </a:r>
          </a:p>
          <a:p>
            <a:pPr algn="r"/>
            <a:r>
              <a:rPr lang="en-US" dirty="0" smtClean="0">
                <a:solidFill>
                  <a:schemeClr val="bg1"/>
                </a:solidFill>
                <a:latin typeface="Arial" panose="020B0604020202020204" pitchFamily="34" charset="0"/>
                <a:cs typeface="Arial" panose="020B0604020202020204" pitchFamily="34" charset="0"/>
              </a:rPr>
              <a:t>1-888-710-9336</a:t>
            </a:r>
          </a:p>
          <a:p>
            <a:pPr algn="r"/>
            <a:endParaRPr lang="en-US" dirty="0" smtClean="0">
              <a:solidFill>
                <a:schemeClr val="bg1"/>
              </a:solidFill>
              <a:latin typeface="Arial" panose="020B0604020202020204" pitchFamily="34" charset="0"/>
              <a:cs typeface="Arial" panose="020B0604020202020204" pitchFamily="34" charset="0"/>
            </a:endParaRPr>
          </a:p>
          <a:p>
            <a:pPr algn="r">
              <a:spcBef>
                <a:spcPct val="20000"/>
              </a:spcBef>
              <a:defRPr/>
            </a:pPr>
            <a:r>
              <a:rPr lang="en-US" dirty="0" smtClean="0">
                <a:solidFill>
                  <a:schemeClr val="bg1">
                    <a:lumMod val="65000"/>
                  </a:schemeClr>
                </a:solidFill>
                <a:latin typeface="Arial" panose="020B0604020202020204" pitchFamily="34" charset="0"/>
                <a:ea typeface="+mn-ea"/>
                <a:cs typeface="Arial" panose="020B0604020202020204" pitchFamily="34" charset="0"/>
              </a:rPr>
              <a:t>Participant </a:t>
            </a:r>
            <a:r>
              <a:rPr lang="en-US" dirty="0">
                <a:solidFill>
                  <a:schemeClr val="bg1">
                    <a:lumMod val="65000"/>
                  </a:schemeClr>
                </a:solidFill>
                <a:latin typeface="Arial" panose="020B0604020202020204" pitchFamily="34" charset="0"/>
                <a:ea typeface="+mn-ea"/>
                <a:cs typeface="Arial" panose="020B0604020202020204" pitchFamily="34" charset="0"/>
              </a:rPr>
              <a:t>Code: </a:t>
            </a:r>
          </a:p>
          <a:p>
            <a:pPr algn="r"/>
            <a:r>
              <a:rPr lang="en-US" dirty="0" smtClean="0">
                <a:solidFill>
                  <a:schemeClr val="bg1"/>
                </a:solidFill>
                <a:latin typeface="Arial" panose="020B0604020202020204" pitchFamily="34" charset="0"/>
                <a:cs typeface="Arial" panose="020B0604020202020204" pitchFamily="34" charset="0"/>
              </a:rPr>
              <a:t>330 6530</a:t>
            </a:r>
            <a:endParaRPr lang="en-US" dirty="0">
              <a:solidFill>
                <a:schemeClr val="bg1"/>
              </a:solidFill>
            </a:endParaRPr>
          </a:p>
        </p:txBody>
      </p:sp>
    </p:spTree>
    <p:extLst>
      <p:ext uri="{BB962C8B-B14F-4D97-AF65-F5344CB8AC3E}">
        <p14:creationId xmlns:p14="http://schemas.microsoft.com/office/powerpoint/2010/main" val="1196180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84" y="1447800"/>
            <a:ext cx="8192016" cy="4800600"/>
          </a:xfrm>
        </p:spPr>
        <p:txBody>
          <a:bodyPr>
            <a:normAutofit/>
          </a:bodyPr>
          <a:lstStyle/>
          <a:p>
            <a:pPr marL="0" indent="0" algn="l"/>
            <a:r>
              <a:rPr lang="en-US" dirty="0"/>
              <a:t>There </a:t>
            </a:r>
            <a:r>
              <a:rPr lang="en-US" dirty="0" smtClean="0"/>
              <a:t>has been </a:t>
            </a:r>
            <a:r>
              <a:rPr lang="en-US" dirty="0"/>
              <a:t>growing interest in </a:t>
            </a:r>
            <a:r>
              <a:rPr lang="en-US" dirty="0" smtClean="0"/>
              <a:t>better understanding how drug </a:t>
            </a:r>
            <a:r>
              <a:rPr lang="en-US" dirty="0"/>
              <a:t>rebates impact </a:t>
            </a:r>
            <a:r>
              <a:rPr lang="en-US" dirty="0" smtClean="0"/>
              <a:t>health care </a:t>
            </a:r>
            <a:r>
              <a:rPr lang="en-US" dirty="0"/>
              <a:t>spending in Massachusetts. </a:t>
            </a:r>
            <a:endParaRPr lang="en-US" dirty="0" smtClean="0"/>
          </a:p>
          <a:p>
            <a:pPr marL="0" indent="0" algn="l"/>
            <a:endParaRPr lang="en-US" dirty="0"/>
          </a:p>
          <a:p>
            <a:pPr marL="0" indent="0" algn="l"/>
            <a:r>
              <a:rPr lang="en-US" dirty="0" smtClean="0"/>
              <a:t>In </a:t>
            </a:r>
            <a:r>
              <a:rPr lang="en-US" dirty="0"/>
              <a:t>January 2016, the Health Policy Commission (HPC) stated </a:t>
            </a:r>
            <a:r>
              <a:rPr lang="en-US" dirty="0" smtClean="0"/>
              <a:t>that incorporating </a:t>
            </a:r>
            <a:r>
              <a:rPr lang="en-US" dirty="0"/>
              <a:t>drug rebate information </a:t>
            </a:r>
            <a:r>
              <a:rPr lang="en-US" dirty="0" smtClean="0"/>
              <a:t>in cost trend analyses is</a:t>
            </a:r>
            <a:r>
              <a:rPr lang="en-US" dirty="0"/>
              <a:t>, “crucial for accuracy in </a:t>
            </a:r>
            <a:r>
              <a:rPr lang="en-US" dirty="0" smtClean="0"/>
              <a:t>tracking </a:t>
            </a:r>
            <a:r>
              <a:rPr lang="en-US" dirty="0"/>
              <a:t>drug spending</a:t>
            </a:r>
            <a:r>
              <a:rPr lang="en-US" dirty="0" smtClean="0"/>
              <a:t>.”</a:t>
            </a:r>
            <a:r>
              <a:rPr lang="en-US" baseline="30000" dirty="0" smtClean="0">
                <a:latin typeface="Arial" panose="020B0604020202020204" pitchFamily="34" charset="0"/>
                <a:cs typeface="Arial" panose="020B0604020202020204" pitchFamily="34" charset="0"/>
              </a:rPr>
              <a:t>1</a:t>
            </a:r>
            <a:endParaRPr lang="en-US" dirty="0" smtClean="0"/>
          </a:p>
          <a:p>
            <a:pPr marL="0" indent="0" algn="l"/>
            <a:endParaRPr lang="en-US" dirty="0"/>
          </a:p>
          <a:p>
            <a:pPr marL="0" indent="0" algn="l"/>
            <a:r>
              <a:rPr lang="en-US" dirty="0" smtClean="0"/>
              <a:t>Effective July 1, 2016, the Massachusetts Legislature amended M.G.L. c. 12C such that, when </a:t>
            </a:r>
            <a:r>
              <a:rPr lang="en-US" dirty="0"/>
              <a:t>detailing cost growth trends in its annual </a:t>
            </a:r>
            <a:r>
              <a:rPr lang="en-US" dirty="0" smtClean="0"/>
              <a:t>report, CHIA is required to:</a:t>
            </a:r>
          </a:p>
          <a:p>
            <a:pPr marL="457200" lvl="2" indent="0">
              <a:buNone/>
            </a:pPr>
            <a:r>
              <a:rPr lang="en-US" sz="1800" i="1" dirty="0" smtClean="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consider the effect of drug rebates and other price concessions </a:t>
            </a:r>
            <a:r>
              <a:rPr lang="en-US" sz="1800" i="1" dirty="0" smtClean="0">
                <a:latin typeface="Arial" panose="020B0604020202020204" pitchFamily="34" charset="0"/>
                <a:cs typeface="Arial" panose="020B0604020202020204" pitchFamily="34" charset="0"/>
              </a:rPr>
              <a:t>in the aggregate </a:t>
            </a:r>
            <a:r>
              <a:rPr lang="en-US" sz="1800" i="1" dirty="0">
                <a:latin typeface="Arial" panose="020B0604020202020204" pitchFamily="34" charset="0"/>
                <a:cs typeface="Arial" panose="020B0604020202020204" pitchFamily="34" charset="0"/>
              </a:rPr>
              <a:t>without disclosure of any product or </a:t>
            </a:r>
            <a:r>
              <a:rPr lang="en-US" sz="1800" i="1" dirty="0" smtClean="0">
                <a:latin typeface="Arial" panose="020B0604020202020204" pitchFamily="34" charset="0"/>
                <a:cs typeface="Arial" panose="020B0604020202020204" pitchFamily="34" charset="0"/>
              </a:rPr>
              <a:t>manufacturer-specific rebate or price </a:t>
            </a:r>
            <a:r>
              <a:rPr lang="en-US" sz="1800" i="1" dirty="0">
                <a:latin typeface="Arial" panose="020B0604020202020204" pitchFamily="34" charset="0"/>
                <a:cs typeface="Arial" panose="020B0604020202020204" pitchFamily="34" charset="0"/>
              </a:rPr>
              <a:t>concession information, and without </a:t>
            </a:r>
            <a:r>
              <a:rPr lang="en-US" sz="1800" i="1" dirty="0" smtClean="0">
                <a:latin typeface="Arial" panose="020B0604020202020204" pitchFamily="34" charset="0"/>
                <a:cs typeface="Arial" panose="020B0604020202020204" pitchFamily="34" charset="0"/>
              </a:rPr>
              <a:t>limiting or otherwise affecting </a:t>
            </a:r>
            <a:r>
              <a:rPr lang="en-US" sz="1800" i="1" dirty="0">
                <a:latin typeface="Arial" panose="020B0604020202020204" pitchFamily="34" charset="0"/>
                <a:cs typeface="Arial" panose="020B0604020202020204" pitchFamily="34" charset="0"/>
              </a:rPr>
              <a:t>the </a:t>
            </a:r>
            <a:r>
              <a:rPr lang="en-US" sz="1800" i="1" dirty="0" smtClean="0">
                <a:latin typeface="Arial" panose="020B0604020202020204" pitchFamily="34" charset="0"/>
                <a:cs typeface="Arial" panose="020B0604020202020204" pitchFamily="34" charset="0"/>
              </a:rPr>
              <a:t>confidential </a:t>
            </a:r>
            <a:r>
              <a:rPr lang="en-US" sz="1800" i="1" dirty="0">
                <a:latin typeface="Arial" panose="020B0604020202020204" pitchFamily="34" charset="0"/>
                <a:cs typeface="Arial" panose="020B0604020202020204" pitchFamily="34" charset="0"/>
              </a:rPr>
              <a:t>or proprietary nature of </a:t>
            </a:r>
            <a:r>
              <a:rPr lang="en-US" sz="1800" i="1" dirty="0" smtClean="0">
                <a:latin typeface="Arial" panose="020B0604020202020204" pitchFamily="34" charset="0"/>
                <a:cs typeface="Arial" panose="020B0604020202020204" pitchFamily="34" charset="0"/>
              </a:rPr>
              <a:t>any rebate or price.”</a:t>
            </a:r>
            <a:r>
              <a:rPr lang="en-US" sz="1800" i="1" baseline="30000" dirty="0" smtClean="0">
                <a:latin typeface="Arial" panose="020B0604020202020204" pitchFamily="34" charset="0"/>
                <a:cs typeface="Arial" panose="020B0604020202020204" pitchFamily="34" charset="0"/>
              </a:rPr>
              <a:t>1</a:t>
            </a:r>
            <a:r>
              <a:rPr lang="en-US" sz="1800" i="1" dirty="0" smtClean="0">
                <a:latin typeface="Arial" panose="020B0604020202020204" pitchFamily="34" charset="0"/>
                <a:cs typeface="Arial" panose="020B0604020202020204" pitchFamily="34" charset="0"/>
              </a:rPr>
              <a:t>  </a:t>
            </a:r>
          </a:p>
          <a:p>
            <a:pPr marL="114300" lvl="1" indent="0">
              <a:buNone/>
            </a:pPr>
            <a:endParaRPr lang="en-US" sz="18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14</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In 2016, the Legislature Required CHIA to Consider Rebates in Cost Trend Analyses</a:t>
            </a:r>
            <a:endParaRPr lang="en-US" dirty="0"/>
          </a:p>
        </p:txBody>
      </p:sp>
      <p:sp>
        <p:nvSpPr>
          <p:cNvPr id="6" name="TextBox 5"/>
          <p:cNvSpPr txBox="1"/>
          <p:nvPr/>
        </p:nvSpPr>
        <p:spPr>
          <a:xfrm>
            <a:off x="369125" y="6360225"/>
            <a:ext cx="8241475" cy="383182"/>
          </a:xfrm>
          <a:prstGeom prst="rect">
            <a:avLst/>
          </a:prstGeom>
          <a:noFill/>
        </p:spPr>
        <p:txBody>
          <a:bodyPr wrap="square" lIns="0" rtlCol="0">
            <a:spAutoFit/>
          </a:bodyPr>
          <a:lstStyle/>
          <a:p>
            <a:pPr>
              <a:lnSpc>
                <a:spcPct val="90000"/>
              </a:lnSpc>
            </a:pPr>
            <a:r>
              <a:rPr lang="en-US" sz="700" dirty="0" smtClean="0">
                <a:latin typeface="Arial" panose="020B0604020202020204" pitchFamily="34" charset="0"/>
                <a:cs typeface="Arial" panose="020B0604020202020204" pitchFamily="34" charset="0"/>
              </a:rPr>
              <a:t>CHIA: Center for Health Information and Analysis</a:t>
            </a:r>
          </a:p>
          <a:p>
            <a:pPr>
              <a:lnSpc>
                <a:spcPct val="90000"/>
              </a:lnSpc>
            </a:pPr>
            <a:r>
              <a:rPr lang="en-US" sz="700" dirty="0" smtClean="0">
                <a:latin typeface="Arial" panose="020B0604020202020204" pitchFamily="34" charset="0"/>
                <a:cs typeface="Arial" panose="020B0604020202020204" pitchFamily="34" charset="0"/>
              </a:rPr>
              <a:t>1. Health Policy Commission. 2015 </a:t>
            </a:r>
            <a:r>
              <a:rPr lang="en-US" sz="700" dirty="0">
                <a:latin typeface="Arial" panose="020B0604020202020204" pitchFamily="34" charset="0"/>
                <a:cs typeface="Arial" panose="020B0604020202020204" pitchFamily="34" charset="0"/>
              </a:rPr>
              <a:t>Cost Trends Report. </a:t>
            </a:r>
            <a:r>
              <a:rPr lang="en-US" sz="700" dirty="0">
                <a:latin typeface="Arial" panose="020B0604020202020204" pitchFamily="34" charset="0"/>
                <a:cs typeface="Arial" panose="020B0604020202020204" pitchFamily="34" charset="0"/>
                <a:hlinkClick r:id="rId3"/>
              </a:rPr>
              <a:t>http://</a:t>
            </a:r>
            <a:r>
              <a:rPr lang="en-US" sz="700" dirty="0" smtClean="0">
                <a:latin typeface="Arial" panose="020B0604020202020204" pitchFamily="34" charset="0"/>
                <a:cs typeface="Arial" panose="020B0604020202020204" pitchFamily="34" charset="0"/>
                <a:hlinkClick r:id="rId3"/>
              </a:rPr>
              <a:t>www.mass.gov/anf/budget-taxes-and-procurement/oversight-agencies/health-policy-commission/publications/2015-cost-trends-report.pdf</a:t>
            </a:r>
            <a:r>
              <a:rPr lang="en-US" sz="700" dirty="0" smtClean="0">
                <a:latin typeface="Arial" panose="020B0604020202020204" pitchFamily="34" charset="0"/>
                <a:cs typeface="Arial" panose="020B0604020202020204" pitchFamily="34" charset="0"/>
              </a:rPr>
              <a:t>. </a:t>
            </a:r>
          </a:p>
          <a:p>
            <a:pPr>
              <a:lnSpc>
                <a:spcPct val="90000"/>
              </a:lnSpc>
            </a:pPr>
            <a:r>
              <a:rPr lang="en-US" sz="700" dirty="0">
                <a:latin typeface="Arial" panose="020B0604020202020204" pitchFamily="34" charset="0"/>
                <a:cs typeface="Arial" panose="020B0604020202020204" pitchFamily="34" charset="0"/>
              </a:rPr>
              <a:t>2</a:t>
            </a:r>
            <a:r>
              <a:rPr lang="en-US" sz="700" dirty="0" smtClean="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M.G.L. c. 12C, § </a:t>
            </a:r>
            <a:r>
              <a:rPr lang="en-US" sz="700" dirty="0" smtClean="0">
                <a:latin typeface="Arial" panose="020B0604020202020204" pitchFamily="34" charset="0"/>
                <a:cs typeface="Arial" panose="020B0604020202020204" pitchFamily="34" charset="0"/>
              </a:rPr>
              <a:t>16(a</a:t>
            </a:r>
            <a:r>
              <a:rPr lang="en-US" sz="70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hlinkClick r:id="rId4"/>
              </a:rPr>
              <a:t>https://</a:t>
            </a:r>
            <a:r>
              <a:rPr lang="en-US" sz="700" dirty="0" smtClean="0">
                <a:latin typeface="Arial" panose="020B0604020202020204" pitchFamily="34" charset="0"/>
                <a:cs typeface="Arial" panose="020B0604020202020204" pitchFamily="34" charset="0"/>
                <a:hlinkClick r:id="rId4"/>
              </a:rPr>
              <a:t>malegislature.gov/Laws/GeneralLaws/PartI/TitleII/Chapter12C/Section16</a:t>
            </a:r>
            <a:r>
              <a:rPr lang="en-US" sz="7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997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84" y="1447800"/>
            <a:ext cx="8161337" cy="4800600"/>
          </a:xfrm>
        </p:spPr>
        <p:txBody>
          <a:bodyPr>
            <a:noAutofit/>
          </a:bodyPr>
          <a:lstStyle/>
          <a:p>
            <a:pPr marL="0" indent="0" algn="l">
              <a:spcBef>
                <a:spcPts val="0"/>
              </a:spcBef>
            </a:pPr>
            <a:r>
              <a:rPr lang="en-US" dirty="0" smtClean="0"/>
              <a:t>In 2016, CHIA </a:t>
            </a:r>
            <a:r>
              <a:rPr lang="en-US" dirty="0"/>
              <a:t>attempted to estimate rebate Massachusetts-specific rebates </a:t>
            </a:r>
            <a:r>
              <a:rPr lang="en-US" dirty="0" smtClean="0"/>
              <a:t>for commercial </a:t>
            </a:r>
            <a:r>
              <a:rPr lang="en-US" dirty="0"/>
              <a:t>members </a:t>
            </a:r>
            <a:r>
              <a:rPr lang="en-US" dirty="0" smtClean="0"/>
              <a:t>using SHCE and MLR reports.</a:t>
            </a:r>
          </a:p>
          <a:p>
            <a:pPr marL="0" indent="0" algn="l">
              <a:spcBef>
                <a:spcPts val="0"/>
              </a:spcBef>
            </a:pPr>
            <a:endParaRPr lang="en-US" dirty="0"/>
          </a:p>
          <a:p>
            <a:pPr marL="0" indent="0" algn="l">
              <a:spcBef>
                <a:spcPts val="0"/>
              </a:spcBef>
            </a:pPr>
            <a:r>
              <a:rPr lang="en-US" dirty="0" smtClean="0"/>
              <a:t>However, these reports exclude member cost sharing and data for self-insured members, and do not provide a robust definition of rebates.</a:t>
            </a:r>
          </a:p>
          <a:p>
            <a:pPr marL="0" indent="0" algn="l">
              <a:spcBef>
                <a:spcPts val="0"/>
              </a:spcBef>
            </a:pPr>
            <a:endParaRPr lang="en-US" dirty="0"/>
          </a:p>
          <a:p>
            <a:pPr marL="0" indent="0" algn="l">
              <a:spcBef>
                <a:spcPts val="0"/>
              </a:spcBef>
            </a:pPr>
            <a:r>
              <a:rPr lang="en-US" dirty="0"/>
              <a:t>As a result of these limitations, the reported share of rebates as a proportion of </a:t>
            </a:r>
            <a:r>
              <a:rPr lang="en-US" dirty="0" smtClean="0"/>
              <a:t>pharmacy spending varied </a:t>
            </a:r>
            <a:r>
              <a:rPr lang="en-US" dirty="0"/>
              <a:t>widely across </a:t>
            </a:r>
            <a:r>
              <a:rPr lang="en-US" dirty="0" smtClean="0"/>
              <a:t>payers and was considered unreliable.</a:t>
            </a:r>
          </a:p>
          <a:p>
            <a:pPr marL="0" indent="0" algn="l">
              <a:spcBef>
                <a:spcPts val="0"/>
              </a:spcBef>
            </a:pPr>
            <a:endParaRPr lang="en-US" dirty="0" smtClean="0"/>
          </a:p>
          <a:p>
            <a:pPr marL="0" indent="0" algn="l">
              <a:spcBef>
                <a:spcPts val="0"/>
              </a:spcBef>
            </a:pPr>
            <a:r>
              <a:rPr lang="en-US" dirty="0"/>
              <a:t>For instance, rebates reported by Massachusetts health insurers </a:t>
            </a:r>
            <a:r>
              <a:rPr lang="en-US" dirty="0" smtClean="0"/>
              <a:t>for </a:t>
            </a:r>
            <a:r>
              <a:rPr lang="en-US" dirty="0"/>
              <a:t>the commercial market from 2013-2015 </a:t>
            </a:r>
            <a:r>
              <a:rPr lang="en-US" dirty="0" smtClean="0"/>
              <a:t>ranged </a:t>
            </a:r>
            <a:r>
              <a:rPr lang="en-US" dirty="0"/>
              <a:t>from 0.0% to </a:t>
            </a:r>
            <a:r>
              <a:rPr lang="en-US" dirty="0" smtClean="0"/>
              <a:t>91.3% </a:t>
            </a:r>
            <a:r>
              <a:rPr lang="en-US" dirty="0"/>
              <a:t>of the insurer pharmacy claim </a:t>
            </a:r>
            <a:r>
              <a:rPr lang="en-US" dirty="0" smtClean="0"/>
              <a:t>liability.</a:t>
            </a:r>
            <a:endParaRPr lang="en-US" dirty="0"/>
          </a:p>
          <a:p>
            <a:pPr marL="0" indent="0" algn="l">
              <a:spcBef>
                <a:spcPts val="0"/>
              </a:spcBef>
            </a:pPr>
            <a:endParaRPr lang="en-US"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15</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Prior Efforts to Obtain Prescription Drug Rebate Data Were Unsuccessful</a:t>
            </a:r>
          </a:p>
        </p:txBody>
      </p:sp>
      <p:sp>
        <p:nvSpPr>
          <p:cNvPr id="6" name="TextBox 5"/>
          <p:cNvSpPr txBox="1"/>
          <p:nvPr/>
        </p:nvSpPr>
        <p:spPr>
          <a:xfrm>
            <a:off x="369125" y="6360225"/>
            <a:ext cx="8241475" cy="286232"/>
          </a:xfrm>
          <a:prstGeom prst="rect">
            <a:avLst/>
          </a:prstGeom>
          <a:noFill/>
        </p:spPr>
        <p:txBody>
          <a:bodyPr wrap="square" lIns="0" rtlCol="0">
            <a:spAutoFit/>
          </a:bodyPr>
          <a:lstStyle/>
          <a:p>
            <a:pPr>
              <a:lnSpc>
                <a:spcPct val="90000"/>
              </a:lnSpc>
            </a:pPr>
            <a:r>
              <a:rPr lang="en-US" sz="700" dirty="0" smtClean="0">
                <a:latin typeface="Arial" panose="020B0604020202020204" pitchFamily="34" charset="0"/>
                <a:cs typeface="Arial" panose="020B0604020202020204" pitchFamily="34" charset="0"/>
              </a:rPr>
              <a:t>SHCE: Supplemental Health Care Exhibit (on file with the National Association of Insurance Commissioners); MLR: Medical Loss Ratio (on file with the Centers for Medicare &amp; Medicare Services)</a:t>
            </a:r>
          </a:p>
          <a:p>
            <a:pPr>
              <a:lnSpc>
                <a:spcPct val="90000"/>
              </a:lnSpc>
            </a:pPr>
            <a:r>
              <a:rPr lang="en-US" sz="700" dirty="0" smtClean="0">
                <a:latin typeface="Arial" panose="020B0604020202020204" pitchFamily="34" charset="0"/>
                <a:cs typeface="Arial" panose="020B0604020202020204" pitchFamily="34" charset="0"/>
              </a:rPr>
              <a:t>Source: CHIA </a:t>
            </a:r>
            <a:r>
              <a:rPr lang="en-US" sz="700" dirty="0">
                <a:latin typeface="Arial" panose="020B0604020202020204" pitchFamily="34" charset="0"/>
                <a:cs typeface="Arial" panose="020B0604020202020204" pitchFamily="34" charset="0"/>
              </a:rPr>
              <a:t>2016 Annual Report. </a:t>
            </a:r>
            <a:r>
              <a:rPr lang="en-US" sz="700" dirty="0">
                <a:latin typeface="Arial" panose="020B0604020202020204" pitchFamily="34" charset="0"/>
                <a:cs typeface="Arial" panose="020B0604020202020204" pitchFamily="34" charset="0"/>
                <a:hlinkClick r:id="rId3"/>
              </a:rPr>
              <a:t>http://</a:t>
            </a:r>
            <a:r>
              <a:rPr lang="en-US" sz="700" dirty="0" smtClean="0">
                <a:latin typeface="Arial" panose="020B0604020202020204" pitchFamily="34" charset="0"/>
                <a:cs typeface="Arial" panose="020B0604020202020204" pitchFamily="34" charset="0"/>
                <a:hlinkClick r:id="rId3"/>
              </a:rPr>
              <a:t>www.chiamass.gov/assets/2016-annual-report/2016-Annual-Report-rev-1.pdf</a:t>
            </a:r>
            <a:r>
              <a:rPr lang="en-US" sz="700" dirty="0" smtClean="0">
                <a:latin typeface="Arial" panose="020B0604020202020204" pitchFamily="34" charset="0"/>
                <a:cs typeface="Arial" panose="020B0604020202020204" pitchFamily="34" charset="0"/>
              </a:rPr>
              <a:t>. </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59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84" y="1295400"/>
            <a:ext cx="8161337" cy="4800600"/>
          </a:xfrm>
        </p:spPr>
        <p:txBody>
          <a:bodyPr>
            <a:noAutofit/>
          </a:bodyPr>
          <a:lstStyle/>
          <a:p>
            <a:pPr marL="0" indent="0" algn="l">
              <a:spcBef>
                <a:spcPts val="1600"/>
              </a:spcBef>
              <a:spcAft>
                <a:spcPts val="0"/>
              </a:spcAft>
            </a:pPr>
            <a:r>
              <a:rPr lang="en-US" sz="1800" dirty="0" smtClean="0"/>
              <a:t>In 2016 and 2017, CHIA conducted outreach stakeholders to obtain input on a potential prescription drug rebate data collection request, including:</a:t>
            </a:r>
          </a:p>
          <a:p>
            <a:pPr lvl="0" algn="l">
              <a:buFont typeface="Arial" panose="020B0604020202020204" pitchFamily="34" charset="0"/>
              <a:buChar char="•"/>
            </a:pPr>
            <a:r>
              <a:rPr lang="en-US" sz="1800" dirty="0" smtClean="0"/>
              <a:t>Health Plans Required to Submit TME Data</a:t>
            </a:r>
          </a:p>
          <a:p>
            <a:pPr lvl="0" algn="l">
              <a:buFont typeface="Arial" panose="020B0604020202020204" pitchFamily="34" charset="0"/>
              <a:buChar char="•"/>
            </a:pPr>
            <a:r>
              <a:rPr lang="en-US" sz="1800" dirty="0" smtClean="0"/>
              <a:t>Pharmacy Benefit Managers (PBMs) for Mass. Health Plans</a:t>
            </a:r>
          </a:p>
          <a:p>
            <a:pPr lvl="0" algn="l">
              <a:buFont typeface="Arial" panose="020B0604020202020204" pitchFamily="34" charset="0"/>
              <a:buChar char="•"/>
            </a:pPr>
            <a:r>
              <a:rPr lang="en-US" sz="1800" dirty="0" smtClean="0"/>
              <a:t>Massachusetts </a:t>
            </a:r>
            <a:r>
              <a:rPr lang="en-US" sz="1800" dirty="0"/>
              <a:t>Association of Health Plans </a:t>
            </a:r>
            <a:r>
              <a:rPr lang="en-US" sz="1800" dirty="0" smtClean="0"/>
              <a:t>(MAHP)</a:t>
            </a:r>
            <a:endParaRPr lang="en-US" sz="1800" dirty="0"/>
          </a:p>
          <a:p>
            <a:pPr lvl="0" algn="l">
              <a:buFont typeface="Arial" panose="020B0604020202020204" pitchFamily="34" charset="0"/>
              <a:buChar char="•"/>
            </a:pPr>
            <a:r>
              <a:rPr lang="en-US" sz="1800" dirty="0" smtClean="0"/>
              <a:t>Pharmaceutical </a:t>
            </a:r>
            <a:r>
              <a:rPr lang="en-US" sz="1800" dirty="0"/>
              <a:t>Research and Manufacturers of America (PhRMA)</a:t>
            </a:r>
          </a:p>
          <a:p>
            <a:pPr lvl="0" algn="l">
              <a:buFont typeface="Arial" panose="020B0604020202020204" pitchFamily="34" charset="0"/>
              <a:buChar char="•"/>
            </a:pPr>
            <a:r>
              <a:rPr lang="en-US" sz="1800" dirty="0" smtClean="0"/>
              <a:t>Attorney General’s Office (AGO)</a:t>
            </a:r>
            <a:endParaRPr lang="en-US" sz="1800" dirty="0"/>
          </a:p>
          <a:p>
            <a:pPr lvl="0" algn="l">
              <a:buFont typeface="Arial" panose="020B0604020202020204" pitchFamily="34" charset="0"/>
              <a:buChar char="•"/>
            </a:pPr>
            <a:r>
              <a:rPr lang="en-US" sz="1800" dirty="0"/>
              <a:t>Health Policy </a:t>
            </a:r>
            <a:r>
              <a:rPr lang="en-US" sz="1800" dirty="0" smtClean="0"/>
              <a:t>Commission (HPC)</a:t>
            </a:r>
            <a:endParaRPr lang="en-US" sz="1800" dirty="0"/>
          </a:p>
          <a:p>
            <a:pPr lvl="0" algn="l">
              <a:buFont typeface="Arial" panose="020B0604020202020204" pitchFamily="34" charset="0"/>
              <a:buChar char="•"/>
            </a:pPr>
            <a:r>
              <a:rPr lang="en-US" sz="1800" dirty="0"/>
              <a:t>Group Insurance </a:t>
            </a:r>
            <a:r>
              <a:rPr lang="en-US" sz="1800" dirty="0" smtClean="0"/>
              <a:t>Commission (GIC)</a:t>
            </a:r>
          </a:p>
          <a:p>
            <a:pPr lvl="0" algn="l">
              <a:buFont typeface="Arial" panose="020B0604020202020204" pitchFamily="34" charset="0"/>
              <a:buChar char="•"/>
            </a:pPr>
            <a:r>
              <a:rPr lang="en-US" sz="1800" dirty="0" smtClean="0"/>
              <a:t>Executive Office of Health and Human Services (EOHHS)</a:t>
            </a:r>
            <a:endParaRPr lang="en-US" sz="1800" dirty="0"/>
          </a:p>
          <a:p>
            <a:pPr marL="0" indent="0" algn="l">
              <a:spcBef>
                <a:spcPts val="0"/>
              </a:spcBef>
            </a:pPr>
            <a:endParaRPr lang="en-US" sz="1200" dirty="0" smtClean="0"/>
          </a:p>
          <a:p>
            <a:pPr marL="0" indent="0" algn="l">
              <a:spcBef>
                <a:spcPts val="0"/>
              </a:spcBef>
            </a:pPr>
            <a:r>
              <a:rPr lang="en-US" sz="1800" dirty="0" smtClean="0"/>
              <a:t>On </a:t>
            </a:r>
            <a:r>
              <a:rPr lang="en-US" sz="1800" dirty="0"/>
              <a:t>March 22, 2017, CHIA issued draft prescription drug rebate data collection specifications, submission templates, and submission examples and requested </a:t>
            </a:r>
            <a:r>
              <a:rPr lang="en-US" sz="1800" dirty="0" smtClean="0"/>
              <a:t>comments </a:t>
            </a:r>
            <a:r>
              <a:rPr lang="en-US" sz="1800" dirty="0"/>
              <a:t>from </a:t>
            </a:r>
            <a:r>
              <a:rPr lang="en-US" sz="1800" dirty="0" smtClean="0"/>
              <a:t>stakeholders. The </a:t>
            </a:r>
            <a:r>
              <a:rPr lang="en-US" sz="1800" dirty="0"/>
              <a:t>deadline for providing comments was 5:00pm EDT on </a:t>
            </a:r>
            <a:r>
              <a:rPr lang="en-US" sz="1800" dirty="0" smtClean="0"/>
              <a:t>April </a:t>
            </a:r>
            <a:r>
              <a:rPr lang="en-US" sz="1800" dirty="0"/>
              <a:t>10, 2017. </a:t>
            </a:r>
            <a:endParaRPr lang="en-US" sz="1800" dirty="0" smtClean="0"/>
          </a:p>
          <a:p>
            <a:pPr marL="0" indent="0" algn="l">
              <a:spcBef>
                <a:spcPts val="0"/>
              </a:spcBef>
            </a:pPr>
            <a:endParaRPr lang="en-US" sz="1200" dirty="0"/>
          </a:p>
          <a:p>
            <a:pPr marL="0" indent="0" algn="l">
              <a:spcBef>
                <a:spcPts val="0"/>
              </a:spcBef>
            </a:pPr>
            <a:r>
              <a:rPr lang="en-US" sz="1800" dirty="0"/>
              <a:t>CHIA published </a:t>
            </a:r>
            <a:r>
              <a:rPr lang="en-US" sz="1800" dirty="0" smtClean="0"/>
              <a:t> </a:t>
            </a:r>
            <a:r>
              <a:rPr lang="en-US" sz="1800" dirty="0"/>
              <a:t>final data collection documents on May 9</a:t>
            </a:r>
            <a:r>
              <a:rPr lang="en-US" sz="1800" dirty="0" smtClean="0"/>
              <a:t>, </a:t>
            </a:r>
            <a:r>
              <a:rPr lang="en-US" sz="1800" dirty="0"/>
              <a:t>2017.</a:t>
            </a:r>
            <a:endParaRPr lang="en-US" sz="1800" dirty="0" smtClean="0"/>
          </a:p>
          <a:p>
            <a:pPr marL="0" indent="0" algn="l">
              <a:spcBef>
                <a:spcPts val="0"/>
              </a:spcBef>
            </a:pPr>
            <a:endParaRPr lang="en-US" sz="10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16</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CHIA Engaged in a Robust Data Collection Request Development Process</a:t>
            </a:r>
          </a:p>
        </p:txBody>
      </p:sp>
    </p:spTree>
    <p:extLst>
      <p:ext uri="{BB962C8B-B14F-4D97-AF65-F5344CB8AC3E}">
        <p14:creationId xmlns:p14="http://schemas.microsoft.com/office/powerpoint/2010/main" val="262315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408002828"/>
              </p:ext>
            </p:extLst>
          </p:nvPr>
        </p:nvGraphicFramePr>
        <p:xfrm>
          <a:off x="161924" y="1295400"/>
          <a:ext cx="8829676" cy="4881880"/>
        </p:xfrm>
        <a:graphic>
          <a:graphicData uri="http://schemas.openxmlformats.org/drawingml/2006/table">
            <a:tbl>
              <a:tblPr firstRow="1" bandRow="1">
                <a:tableStyleId>{5C22544A-7EE6-4342-B048-85BDC9FD1C3A}</a:tableStyleId>
              </a:tblPr>
              <a:tblGrid>
                <a:gridCol w="1104900"/>
                <a:gridCol w="1552576"/>
                <a:gridCol w="6172200"/>
              </a:tblGrid>
              <a:tr h="370840">
                <a:tc>
                  <a:txBody>
                    <a:bodyPr/>
                    <a:lstStyle/>
                    <a:p>
                      <a:r>
                        <a:rPr lang="en-US" sz="1600" dirty="0" smtClean="0">
                          <a:latin typeface="Arial" panose="020B0604020202020204" pitchFamily="34" charset="0"/>
                          <a:cs typeface="Arial" panose="020B0604020202020204" pitchFamily="34" charset="0"/>
                        </a:rPr>
                        <a:t>Category</a:t>
                      </a:r>
                      <a:endParaRPr lang="en-US" sz="1600" dirty="0">
                        <a:latin typeface="Arial" panose="020B0604020202020204" pitchFamily="34" charset="0"/>
                        <a:cs typeface="Arial" panose="020B0604020202020204" pitchFamily="34" charset="0"/>
                      </a:endParaRPr>
                    </a:p>
                  </a:txBody>
                  <a:tcPr>
                    <a:solidFill>
                      <a:schemeClr val="tx2"/>
                    </a:solidFill>
                  </a:tcPr>
                </a:tc>
                <a:tc>
                  <a:txBody>
                    <a:bodyPr/>
                    <a:lstStyle/>
                    <a:p>
                      <a:r>
                        <a:rPr lang="en-US" sz="1600" dirty="0" smtClean="0">
                          <a:latin typeface="Arial" panose="020B0604020202020204" pitchFamily="34" charset="0"/>
                          <a:cs typeface="Arial" panose="020B0604020202020204" pitchFamily="34" charset="0"/>
                        </a:rPr>
                        <a:t>Sub-Category</a:t>
                      </a:r>
                      <a:endParaRPr lang="en-US" sz="1600" dirty="0">
                        <a:latin typeface="Arial" panose="020B0604020202020204" pitchFamily="34" charset="0"/>
                        <a:cs typeface="Arial" panose="020B0604020202020204" pitchFamily="34" charset="0"/>
                      </a:endParaRPr>
                    </a:p>
                  </a:txBody>
                  <a:tcPr>
                    <a:solidFill>
                      <a:schemeClr val="tx2"/>
                    </a:solidFill>
                  </a:tcPr>
                </a:tc>
                <a:tc>
                  <a:txBody>
                    <a:bodyPr/>
                    <a:lstStyle/>
                    <a:p>
                      <a:r>
                        <a:rPr lang="en-US" sz="1600" dirty="0" smtClean="0">
                          <a:latin typeface="Arial" panose="020B0604020202020204" pitchFamily="34" charset="0"/>
                          <a:cs typeface="Arial" panose="020B0604020202020204" pitchFamily="34" charset="0"/>
                        </a:rPr>
                        <a:t>Description</a:t>
                      </a:r>
                      <a:endParaRPr lang="en-US" sz="1600" dirty="0">
                        <a:latin typeface="Arial" panose="020B0604020202020204" pitchFamily="34" charset="0"/>
                        <a:cs typeface="Arial" panose="020B0604020202020204" pitchFamily="34" charset="0"/>
                      </a:endParaRPr>
                    </a:p>
                  </a:txBody>
                  <a:tcPr>
                    <a:solidFill>
                      <a:schemeClr val="tx2"/>
                    </a:solidFill>
                  </a:tcPr>
                </a:tc>
              </a:tr>
              <a:tr h="370840">
                <a:tc rowSpan="4">
                  <a:txBody>
                    <a:bodyPr/>
                    <a:lstStyle/>
                    <a:p>
                      <a:r>
                        <a:rPr lang="en-US" sz="1600" dirty="0" smtClean="0">
                          <a:latin typeface="Arial" panose="020B0604020202020204" pitchFamily="34" charset="0"/>
                          <a:cs typeface="Arial" panose="020B0604020202020204" pitchFamily="34" charset="0"/>
                        </a:rPr>
                        <a:t>Insurance</a:t>
                      </a:r>
                      <a:r>
                        <a:rPr lang="en-US" sz="1600" baseline="0" dirty="0" smtClean="0">
                          <a:latin typeface="Arial" panose="020B0604020202020204" pitchFamily="34" charset="0"/>
                          <a:cs typeface="Arial" panose="020B0604020202020204" pitchFamily="34" charset="0"/>
                        </a:rPr>
                        <a:t> Category</a:t>
                      </a:r>
                      <a:endParaRPr lang="en-US" sz="1600" dirty="0">
                        <a:latin typeface="Arial" panose="020B0604020202020204" pitchFamily="34" charset="0"/>
                        <a:cs typeface="Arial" panose="020B0604020202020204" pitchFamily="34" charset="0"/>
                      </a:endParaRPr>
                    </a:p>
                  </a:txBody>
                  <a:tcPr anchor="ctr">
                    <a:solidFill>
                      <a:srgbClr val="E9EDF4"/>
                    </a:solidFill>
                  </a:tcPr>
                </a:tc>
                <a:tc rowSpan="2">
                  <a:txBody>
                    <a:bodyPr/>
                    <a:lstStyle/>
                    <a:p>
                      <a:r>
                        <a:rPr lang="en-US" sz="1600" dirty="0" smtClean="0">
                          <a:latin typeface="Arial" panose="020B0604020202020204" pitchFamily="34" charset="0"/>
                          <a:cs typeface="Arial" panose="020B0604020202020204" pitchFamily="34" charset="0"/>
                        </a:rPr>
                        <a:t>Commercial</a:t>
                      </a:r>
                      <a:endParaRPr lang="en-US" sz="1600" dirty="0">
                        <a:latin typeface="Arial" panose="020B0604020202020204" pitchFamily="34" charset="0"/>
                        <a:cs typeface="Arial" panose="020B0604020202020204" pitchFamily="34" charset="0"/>
                      </a:endParaRPr>
                    </a:p>
                  </a:txBody>
                  <a:tcPr anchor="ctr">
                    <a:noFill/>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The Commercial insurance category is being collapsed into a single required insurance category. Payers will not be required to report Commercial Full-Claim and Commercial-Partial Claim members separately and similarly will not be required to report separate Commercial fully and self-insured observations.</a:t>
                      </a:r>
                    </a:p>
                  </a:txBody>
                  <a:tcPr>
                    <a:noFill/>
                  </a:tcPr>
                </a:tc>
              </a:tr>
              <a:tr h="370840">
                <a:tc vMerge="1">
                  <a:txBody>
                    <a:bodyPr/>
                    <a:lstStyle/>
                    <a:p>
                      <a:endParaRPr lang="en-US" dirty="0"/>
                    </a:p>
                  </a:txBody>
                  <a:tcPr/>
                </a:tc>
                <a:tc vMerge="1">
                  <a:txBody>
                    <a:bodyPr/>
                    <a:lstStyle/>
                    <a:p>
                      <a:endParaRPr lang="en-US" dirty="0"/>
                    </a:p>
                  </a:txBody>
                  <a:tcPr/>
                </a:tc>
                <a:tc>
                  <a:txBody>
                    <a:bodyPr/>
                    <a:lstStyle/>
                    <a:p>
                      <a:r>
                        <a:rPr lang="en-US" sz="1600" dirty="0" smtClean="0">
                          <a:latin typeface="Arial" panose="020B0604020202020204" pitchFamily="34" charset="0"/>
                          <a:cs typeface="Arial" panose="020B0604020202020204" pitchFamily="34" charset="0"/>
                        </a:rPr>
                        <a:t>In addition, CHIA adopted new guidance regarding Commercial members requiring that payers only report data for Commercial members for whom they have complete pharmacy expenditure and prescription drug rebate data.</a:t>
                      </a:r>
                      <a:endParaRPr lang="en-US" sz="1600" dirty="0">
                        <a:latin typeface="Arial" panose="020B0604020202020204" pitchFamily="34" charset="0"/>
                        <a:cs typeface="Arial" panose="020B0604020202020204" pitchFamily="34" charset="0"/>
                      </a:endParaRPr>
                    </a:p>
                  </a:txBody>
                  <a:tcPr>
                    <a:noFill/>
                  </a:tcPr>
                </a:tc>
              </a:tr>
              <a:tr h="370840">
                <a:tc vMerge="1">
                  <a:txBody>
                    <a:bodyPr/>
                    <a:lstStyle/>
                    <a:p>
                      <a:endParaRPr lang="en-US" dirty="0"/>
                    </a:p>
                  </a:txBody>
                  <a:tcPr/>
                </a:tc>
                <a:tc rowSpan="2">
                  <a:txBody>
                    <a:bodyPr/>
                    <a:lstStyle/>
                    <a:p>
                      <a:r>
                        <a:rPr lang="en-US" sz="1600" dirty="0" smtClean="0">
                          <a:latin typeface="Arial" panose="020B0604020202020204" pitchFamily="34" charset="0"/>
                          <a:cs typeface="Arial" panose="020B0604020202020204" pitchFamily="34" charset="0"/>
                        </a:rPr>
                        <a:t>Medicare</a:t>
                      </a:r>
                      <a:endParaRPr lang="en-US" sz="1600" dirty="0">
                        <a:latin typeface="Arial" panose="020B0604020202020204" pitchFamily="34" charset="0"/>
                        <a:cs typeface="Arial" panose="020B0604020202020204" pitchFamily="34" charset="0"/>
                      </a:endParaRPr>
                    </a:p>
                  </a:txBody>
                  <a:tcPr anchor="ctr">
                    <a:solidFill>
                      <a:srgbClr val="E9EDF4"/>
                    </a:solidFill>
                  </a:tcPr>
                </a:tc>
                <a:tc>
                  <a:txBody>
                    <a:bodyPr/>
                    <a:lstStyle/>
                    <a:p>
                      <a:r>
                        <a:rPr lang="en-US" sz="1600" dirty="0" smtClean="0">
                          <a:latin typeface="Arial" panose="020B0604020202020204" pitchFamily="34" charset="0"/>
                          <a:cs typeface="Arial" panose="020B0604020202020204" pitchFamily="34" charset="0"/>
                        </a:rPr>
                        <a:t>A  “Standalone Medicare Prescription Drug Plan” insurance category was added separate from the Medicare Advantage insurance category.</a:t>
                      </a:r>
                      <a:endParaRPr lang="en-US" sz="1600" dirty="0">
                        <a:latin typeface="Arial" panose="020B0604020202020204" pitchFamily="34" charset="0"/>
                        <a:cs typeface="Arial" panose="020B0604020202020204" pitchFamily="34" charset="0"/>
                      </a:endParaRPr>
                    </a:p>
                  </a:txBody>
                  <a:tcPr>
                    <a:solidFill>
                      <a:srgbClr val="E9EDF4"/>
                    </a:solidFill>
                  </a:tcPr>
                </a:tc>
              </a:tr>
              <a:tr h="370840">
                <a:tc vMerge="1">
                  <a:txBody>
                    <a:bodyPr/>
                    <a:lstStyle/>
                    <a:p>
                      <a:endParaRPr lang="en-US" dirty="0"/>
                    </a:p>
                  </a:txBody>
                  <a:tcPr/>
                </a:tc>
                <a:tc vMerge="1">
                  <a:txBody>
                    <a:bodyPr/>
                    <a:lstStyle/>
                    <a:p>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Payers should report data on members for whom they only provide coverage through a standalone Medicare Part D plan in this new category. Data on members that obtain both Medicare Advantage (Part C) and Medicare Part D from the payer should continue to be reported in the Medicare Advantage category.</a:t>
                      </a:r>
                    </a:p>
                  </a:txBody>
                  <a:tcPr>
                    <a:solidFill>
                      <a:srgbClr val="E9EDF4"/>
                    </a:solidFill>
                  </a:tcPr>
                </a:tc>
              </a:tr>
            </a:tbl>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17</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Summary of Changes (1 of 3)</a:t>
            </a:r>
          </a:p>
        </p:txBody>
      </p:sp>
    </p:spTree>
    <p:extLst>
      <p:ext uri="{BB962C8B-B14F-4D97-AF65-F5344CB8AC3E}">
        <p14:creationId xmlns:p14="http://schemas.microsoft.com/office/powerpoint/2010/main" val="347621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80611641"/>
              </p:ext>
            </p:extLst>
          </p:nvPr>
        </p:nvGraphicFramePr>
        <p:xfrm>
          <a:off x="161924" y="1295400"/>
          <a:ext cx="8753476" cy="4165600"/>
        </p:xfrm>
        <a:graphic>
          <a:graphicData uri="http://schemas.openxmlformats.org/drawingml/2006/table">
            <a:tbl>
              <a:tblPr firstRow="1" bandRow="1">
                <a:tableStyleId>{5C22544A-7EE6-4342-B048-85BDC9FD1C3A}</a:tableStyleId>
              </a:tblPr>
              <a:tblGrid>
                <a:gridCol w="1104900"/>
                <a:gridCol w="7648576"/>
              </a:tblGrid>
              <a:tr h="370840">
                <a:tc>
                  <a:txBody>
                    <a:bodyPr/>
                    <a:lstStyle/>
                    <a:p>
                      <a:r>
                        <a:rPr lang="en-US" sz="1600" dirty="0" smtClean="0">
                          <a:latin typeface="Arial" panose="020B0604020202020204" pitchFamily="34" charset="0"/>
                          <a:cs typeface="Arial" panose="020B0604020202020204" pitchFamily="34" charset="0"/>
                        </a:rPr>
                        <a:t>Category</a:t>
                      </a:r>
                      <a:endParaRPr lang="en-US" sz="1600" dirty="0">
                        <a:latin typeface="Arial" panose="020B0604020202020204" pitchFamily="34" charset="0"/>
                        <a:cs typeface="Arial" panose="020B0604020202020204" pitchFamily="34" charset="0"/>
                      </a:endParaRPr>
                    </a:p>
                  </a:txBody>
                  <a:tcPr>
                    <a:solidFill>
                      <a:schemeClr val="tx2"/>
                    </a:solidFill>
                  </a:tcPr>
                </a:tc>
                <a:tc>
                  <a:txBody>
                    <a:bodyPr/>
                    <a:lstStyle/>
                    <a:p>
                      <a:r>
                        <a:rPr lang="en-US" sz="1600" dirty="0" smtClean="0">
                          <a:latin typeface="Arial" panose="020B0604020202020204" pitchFamily="34" charset="0"/>
                          <a:cs typeface="Arial" panose="020B0604020202020204" pitchFamily="34" charset="0"/>
                        </a:rPr>
                        <a:t>Description</a:t>
                      </a:r>
                      <a:endParaRPr lang="en-US" sz="1600" dirty="0">
                        <a:latin typeface="Arial" panose="020B0604020202020204" pitchFamily="34" charset="0"/>
                        <a:cs typeface="Arial" panose="020B0604020202020204" pitchFamily="34" charset="0"/>
                      </a:endParaRPr>
                    </a:p>
                  </a:txBody>
                  <a:tcPr>
                    <a:solidFill>
                      <a:schemeClr val="tx2"/>
                    </a:solidFill>
                  </a:tcPr>
                </a:tc>
              </a:tr>
              <a:tr h="1325880">
                <a:tc>
                  <a:txBody>
                    <a:bodyPr/>
                    <a:lstStyle/>
                    <a:p>
                      <a:r>
                        <a:rPr lang="en-US" sz="1600" dirty="0" smtClean="0">
                          <a:latin typeface="Arial" panose="020B0604020202020204" pitchFamily="34" charset="0"/>
                          <a:cs typeface="Arial" panose="020B0604020202020204" pitchFamily="34" charset="0"/>
                        </a:rPr>
                        <a:t>Brand Status</a:t>
                      </a:r>
                      <a:endParaRPr lang="en-US" sz="1600" dirty="0">
                        <a:latin typeface="Arial" panose="020B0604020202020204" pitchFamily="34" charset="0"/>
                        <a:cs typeface="Arial" panose="020B0604020202020204" pitchFamily="34" charset="0"/>
                      </a:endParaRPr>
                    </a:p>
                  </a:txBody>
                  <a:tcPr anchor="ctr">
                    <a:noFill/>
                  </a:tcPr>
                </a:tc>
                <a:tc>
                  <a:txBody>
                    <a:bodyPr/>
                    <a:lstStyle/>
                    <a:p>
                      <a:pPr lvl="0"/>
                      <a:r>
                        <a:rPr lang="en-US" sz="1600" dirty="0" smtClean="0">
                          <a:latin typeface="Arial" panose="020B0604020202020204" pitchFamily="34" charset="0"/>
                          <a:cs typeface="Arial" panose="020B0604020202020204" pitchFamily="34" charset="0"/>
                        </a:rPr>
                        <a:t>As previously noted, expenditure and rebate data will be broken out in the following categories, consistent with payers’ own rebate contracts: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Specialty drugs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Non-specialty brand drugs</a:t>
                      </a: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Non-specialty generic drugs</a:t>
                      </a:r>
                      <a:endParaRPr lang="en-US" sz="1600" dirty="0">
                        <a:latin typeface="Arial" panose="020B0604020202020204" pitchFamily="34" charset="0"/>
                        <a:cs typeface="Arial" panose="020B0604020202020204" pitchFamily="34" charset="0"/>
                      </a:endParaRPr>
                    </a:p>
                  </a:txBody>
                  <a:tcPr>
                    <a:noFill/>
                  </a:tcPr>
                </a:tc>
              </a:tr>
              <a:tr h="370840">
                <a:tc rowSpan="3">
                  <a:txBody>
                    <a:bodyPr/>
                    <a:lstStyle/>
                    <a:p>
                      <a:pPr marL="0" algn="l" defTabSz="457200" rtl="0" eaLnBrk="1" latinLnBrk="0" hangingPunct="1"/>
                      <a:r>
                        <a:rPr lang="en-US" sz="1600" kern="1200" dirty="0" smtClean="0">
                          <a:solidFill>
                            <a:schemeClr val="dk1"/>
                          </a:solidFill>
                          <a:latin typeface="Arial" panose="020B0604020202020204" pitchFamily="34" charset="0"/>
                          <a:ea typeface="+mn-ea"/>
                          <a:cs typeface="Arial" panose="020B0604020202020204" pitchFamily="34" charset="0"/>
                        </a:rPr>
                        <a:t>PBM Contract Summary Data</a:t>
                      </a:r>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r>
                        <a:rPr lang="en-US" sz="1600" dirty="0" smtClean="0">
                          <a:latin typeface="Arial" panose="020B0604020202020204" pitchFamily="34" charset="0"/>
                          <a:cs typeface="Arial" panose="020B0604020202020204" pitchFamily="34" charset="0"/>
                        </a:rPr>
                        <a:t>A new “PBM Contract” data submission template and accompanying data specifications was added to the data reporting requirements. </a:t>
                      </a:r>
                    </a:p>
                  </a:txBody>
                  <a:tcPr>
                    <a:solidFill>
                      <a:srgbClr val="E9EDF4"/>
                    </a:solidFill>
                  </a:tcPr>
                </a:tc>
              </a:tr>
              <a:tr h="370840">
                <a:tc vMerge="1">
                  <a:txBody>
                    <a:bodyPr/>
                    <a:lstStyle/>
                    <a:p>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As part of this requirement, payers shall indicate which PBMs they contracted with in a given insurance category and calendar year and note whether they provided all, some, or none of the payer’s claims processing, formulary management, and rebate contracting  services.</a:t>
                      </a:r>
                    </a:p>
                  </a:txBody>
                  <a:tcPr>
                    <a:solidFill>
                      <a:srgbClr val="E9EDF4"/>
                    </a:solidFill>
                  </a:tcPr>
                </a:tc>
              </a:tr>
              <a:tr h="370840">
                <a:tc vMerge="1">
                  <a:txBody>
                    <a:bodyPr/>
                    <a:lstStyle/>
                    <a:p>
                      <a:pPr marL="0" algn="l" defTabSz="4572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This requirement is intended to accommodate circumstances in which a payer contracts with multiple PBMs for the services essential to managing members’ prescription drug benefits, including rebate contracting.</a:t>
                      </a:r>
                    </a:p>
                  </a:txBody>
                  <a:tcPr>
                    <a:solidFill>
                      <a:srgbClr val="E9EDF4"/>
                    </a:solidFill>
                  </a:tcPr>
                </a:tc>
              </a:tr>
            </a:tbl>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18</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Summary of Changes (2 of 3)</a:t>
            </a:r>
          </a:p>
        </p:txBody>
      </p:sp>
    </p:spTree>
    <p:extLst>
      <p:ext uri="{BB962C8B-B14F-4D97-AF65-F5344CB8AC3E}">
        <p14:creationId xmlns:p14="http://schemas.microsoft.com/office/powerpoint/2010/main" val="183431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634338706"/>
              </p:ext>
            </p:extLst>
          </p:nvPr>
        </p:nvGraphicFramePr>
        <p:xfrm>
          <a:off x="161924" y="1295400"/>
          <a:ext cx="8753476" cy="4988560"/>
        </p:xfrm>
        <a:graphic>
          <a:graphicData uri="http://schemas.openxmlformats.org/drawingml/2006/table">
            <a:tbl>
              <a:tblPr firstRow="1" bandRow="1">
                <a:tableStyleId>{5C22544A-7EE6-4342-B048-85BDC9FD1C3A}</a:tableStyleId>
              </a:tblPr>
              <a:tblGrid>
                <a:gridCol w="1209676"/>
                <a:gridCol w="7543800"/>
              </a:tblGrid>
              <a:tr h="370840">
                <a:tc>
                  <a:txBody>
                    <a:bodyPr/>
                    <a:lstStyle/>
                    <a:p>
                      <a:r>
                        <a:rPr lang="en-US" sz="1600" dirty="0" smtClean="0">
                          <a:latin typeface="Arial" panose="020B0604020202020204" pitchFamily="34" charset="0"/>
                          <a:cs typeface="Arial" panose="020B0604020202020204" pitchFamily="34" charset="0"/>
                        </a:rPr>
                        <a:t>Category</a:t>
                      </a:r>
                      <a:endParaRPr lang="en-US" sz="1600" dirty="0">
                        <a:latin typeface="Arial" panose="020B0604020202020204" pitchFamily="34" charset="0"/>
                        <a:cs typeface="Arial" panose="020B0604020202020204" pitchFamily="34" charset="0"/>
                      </a:endParaRPr>
                    </a:p>
                  </a:txBody>
                  <a:tcPr>
                    <a:solidFill>
                      <a:schemeClr val="tx2"/>
                    </a:solidFill>
                  </a:tcPr>
                </a:tc>
                <a:tc>
                  <a:txBody>
                    <a:bodyPr/>
                    <a:lstStyle/>
                    <a:p>
                      <a:r>
                        <a:rPr lang="en-US" sz="1600" dirty="0" smtClean="0">
                          <a:latin typeface="Arial" panose="020B0604020202020204" pitchFamily="34" charset="0"/>
                          <a:cs typeface="Arial" panose="020B0604020202020204" pitchFamily="34" charset="0"/>
                        </a:rPr>
                        <a:t>Description</a:t>
                      </a:r>
                      <a:endParaRPr lang="en-US" sz="1600" dirty="0">
                        <a:latin typeface="Arial" panose="020B0604020202020204" pitchFamily="34" charset="0"/>
                        <a:cs typeface="Arial" panose="020B0604020202020204" pitchFamily="34" charset="0"/>
                      </a:endParaRPr>
                    </a:p>
                  </a:txBody>
                  <a:tcPr>
                    <a:solidFill>
                      <a:schemeClr val="tx2"/>
                    </a:solidFill>
                  </a:tcPr>
                </a:tc>
              </a:tr>
              <a:tr h="619760">
                <a:tc rowSpan="2">
                  <a:txBody>
                    <a:bodyPr/>
                    <a:lstStyle/>
                    <a:p>
                      <a:r>
                        <a:rPr lang="en-US" sz="1600" dirty="0" smtClean="0">
                          <a:latin typeface="Arial" panose="020B0604020202020204" pitchFamily="34" charset="0"/>
                          <a:cs typeface="Arial" panose="020B0604020202020204" pitchFamily="34" charset="0"/>
                        </a:rPr>
                        <a:t>Medicare Coverage Gap Discounts</a:t>
                      </a:r>
                    </a:p>
                  </a:txBody>
                  <a:tcPr anchor="ctr">
                    <a:noFill/>
                  </a:tcPr>
                </a:tc>
                <a:tc>
                  <a:txBody>
                    <a:bodyPr/>
                    <a:lstStyle/>
                    <a:p>
                      <a:pPr lvl="0"/>
                      <a:r>
                        <a:rPr lang="en-US" sz="1600" dirty="0" smtClean="0">
                          <a:latin typeface="Arial" panose="020B0604020202020204" pitchFamily="34" charset="0"/>
                          <a:cs typeface="Arial" panose="020B0604020202020204" pitchFamily="34" charset="0"/>
                        </a:rPr>
                        <a:t>Data specifications updated to clarify that Medicare Part D coverage gap discounts should be treated in the same way as they are treated in payers' TME data</a:t>
                      </a:r>
                      <a:r>
                        <a:rPr lang="en-US" sz="1600" baseline="0" dirty="0" smtClean="0">
                          <a:latin typeface="Arial" panose="020B0604020202020204" pitchFamily="34" charset="0"/>
                          <a:cs typeface="Arial" panose="020B0604020202020204" pitchFamily="34" charset="0"/>
                        </a:rPr>
                        <a:t>. If coverage gap discounts are excluded from TME data, they should be excluded from pharmacy expenditures. If coverage gap discounts are included in TME data, they should be included in pharmacy expenditures.</a:t>
                      </a:r>
                      <a:endParaRPr lang="en-US" sz="1600" dirty="0" smtClean="0">
                        <a:latin typeface="Arial" panose="020B0604020202020204" pitchFamily="34" charset="0"/>
                        <a:cs typeface="Arial" panose="020B0604020202020204" pitchFamily="34" charset="0"/>
                      </a:endParaRPr>
                    </a:p>
                  </a:txBody>
                  <a:tcPr anchor="ctr">
                    <a:noFill/>
                  </a:tcPr>
                </a:tc>
              </a:tr>
              <a:tr h="1325880">
                <a:tc vMerge="1">
                  <a:txBody>
                    <a:bodyPr/>
                    <a:lstStyle/>
                    <a:p>
                      <a:endParaRPr lang="en-US" sz="1600" dirty="0" smtClean="0">
                        <a:latin typeface="Arial" panose="020B0604020202020204" pitchFamily="34" charset="0"/>
                        <a:cs typeface="Arial" panose="020B0604020202020204" pitchFamily="34" charset="0"/>
                      </a:endParaRPr>
                    </a:p>
                  </a:txBody>
                  <a:tcPr anchor="c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In addition, coverage gap discounts should be treated in the same manner for rebates as they are treated for pharmacy expenditures. If coverage gap discounts are excluded from pharmacy expenditures, they should be excluded from rebates. Similarly, if coverage gap discounts are included in pharmacy expenditures, they should be included in rebates.</a:t>
                      </a:r>
                      <a:endParaRPr lang="en-US" sz="1600" dirty="0" smtClean="0">
                        <a:latin typeface="Arial" panose="020B0604020202020204" pitchFamily="34" charset="0"/>
                        <a:cs typeface="Arial" panose="020B0604020202020204" pitchFamily="34" charset="0"/>
                      </a:endParaRPr>
                    </a:p>
                  </a:txBody>
                  <a:tcPr anchor="ctr">
                    <a:noFill/>
                  </a:tcPr>
                </a:tc>
              </a:tr>
              <a:tr h="370840">
                <a:tc rowSpan="3">
                  <a:txBody>
                    <a:bodyPr/>
                    <a:lstStyle/>
                    <a:p>
                      <a:pPr marL="0" algn="l" defTabSz="457200" rtl="0" eaLnBrk="1" latinLnBrk="0" hangingPunct="1"/>
                      <a:r>
                        <a:rPr lang="en-US" sz="1600" kern="1200" dirty="0" smtClean="0">
                          <a:solidFill>
                            <a:schemeClr val="dk1"/>
                          </a:solidFill>
                          <a:latin typeface="Arial" panose="020B0604020202020204" pitchFamily="34" charset="0"/>
                          <a:ea typeface="+mn-ea"/>
                          <a:cs typeface="Arial" panose="020B0604020202020204" pitchFamily="34" charset="0"/>
                        </a:rPr>
                        <a:t>Notice of Reporting Limitations</a:t>
                      </a:r>
                    </a:p>
                  </a:txBody>
                  <a:tcPr anchor="ctr"/>
                </a:tc>
                <a:tc>
                  <a:txBody>
                    <a:bodyPr/>
                    <a:lstStyle/>
                    <a:p>
                      <a:r>
                        <a:rPr lang="en-US" sz="1600" dirty="0" smtClean="0">
                          <a:latin typeface="Arial" panose="020B0604020202020204" pitchFamily="34" charset="0"/>
                          <a:cs typeface="Arial" panose="020B0604020202020204" pitchFamily="34" charset="0"/>
                        </a:rPr>
                        <a:t>A new requirement for payers to notify CHIA in writing if they are unable to report any data elements was added to the data specification. </a:t>
                      </a:r>
                    </a:p>
                  </a:txBody>
                  <a:tcPr>
                    <a:solidFill>
                      <a:srgbClr val="E9EDF4"/>
                    </a:solidFill>
                  </a:tcPr>
                </a:tc>
              </a:tr>
              <a:tr h="370840">
                <a:tc vMerge="1">
                  <a:txBody>
                    <a:bodyPr/>
                    <a:lstStyle/>
                    <a:p>
                      <a:endParaRPr lang="en-US" dirty="0"/>
                    </a:p>
                  </a:txBody>
                  <a:tcP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Payers should exhaust all opportunities to obtain the required data elements from their pharmacy benefit manager (PBM) before submitting notification to CHIA. </a:t>
                      </a:r>
                    </a:p>
                  </a:txBody>
                  <a:tcPr>
                    <a:solidFill>
                      <a:srgbClr val="E9EDF4"/>
                    </a:solidFill>
                  </a:tcPr>
                </a:tc>
              </a:tr>
              <a:tr h="370840">
                <a:tc vMerge="1">
                  <a:txBody>
                    <a:bodyPr/>
                    <a:lstStyle/>
                    <a:p>
                      <a:pPr marL="0" algn="l" defTabSz="457200" rtl="0" eaLnBrk="1" latinLnBrk="0" hangingPunct="1"/>
                      <a:endParaRPr lang="en-US"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In such instances, CHIA will work with the payer to develop modified data specifications that accommodate the payer’s data limitations and allow CHIA to fulfill its statutory obligations.</a:t>
                      </a:r>
                    </a:p>
                  </a:txBody>
                  <a:tcPr>
                    <a:solidFill>
                      <a:srgbClr val="E9EDF4"/>
                    </a:solidFill>
                  </a:tcPr>
                </a:tc>
              </a:tr>
            </a:tbl>
          </a:graphicData>
        </a:graphic>
      </p:graphicFrame>
      <p:sp>
        <p:nvSpPr>
          <p:cNvPr id="4" name="Slide Number Placeholder 3"/>
          <p:cNvSpPr>
            <a:spLocks noGrp="1"/>
          </p:cNvSpPr>
          <p:nvPr>
            <p:ph type="sldNum" sz="quarter" idx="11"/>
          </p:nvPr>
        </p:nvSpPr>
        <p:spPr/>
        <p:txBody>
          <a:bodyPr/>
          <a:lstStyle/>
          <a:p>
            <a:fld id="{6A4B19A9-79AC-44A8-B774-53CFB0574B6A}" type="slidenum">
              <a:rPr lang="en-US" altLang="en-US" smtClean="0"/>
              <a:pPr/>
              <a:t>19</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Summary of Changes (3 of 3)</a:t>
            </a:r>
          </a:p>
        </p:txBody>
      </p:sp>
    </p:spTree>
    <p:extLst>
      <p:ext uri="{BB962C8B-B14F-4D97-AF65-F5344CB8AC3E}">
        <p14:creationId xmlns:p14="http://schemas.microsoft.com/office/powerpoint/2010/main" val="15604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Subtitle 2"/>
          <p:cNvSpPr>
            <a:spLocks noGrp="1"/>
          </p:cNvSpPr>
          <p:nvPr>
            <p:ph type="subTitle" idx="1"/>
          </p:nvPr>
        </p:nvSpPr>
        <p:spPr>
          <a:xfrm>
            <a:off x="485415" y="1759352"/>
            <a:ext cx="7761815" cy="4254951"/>
          </a:xfrm>
        </p:spPr>
        <p:txBody>
          <a:bodyPr/>
          <a:lstStyle/>
          <a:p>
            <a:pPr marL="342900" indent="-342900">
              <a:buFont typeface="Arial" pitchFamily="34" charset="0"/>
              <a:buChar char="•"/>
            </a:pPr>
            <a:r>
              <a:rPr lang="en-US" dirty="0" smtClean="0"/>
              <a:t>APCD </a:t>
            </a:r>
            <a:r>
              <a:rPr lang="en-US" sz="2000" dirty="0" smtClean="0">
                <a:solidFill>
                  <a:schemeClr val="tx2"/>
                </a:solidFill>
              </a:rPr>
              <a:t>Version 6.0</a:t>
            </a:r>
          </a:p>
          <a:p>
            <a:pPr marL="342900" indent="-342900">
              <a:buFont typeface="Arial" pitchFamily="34" charset="0"/>
              <a:buChar char="•"/>
            </a:pPr>
            <a:endParaRPr lang="en-US" dirty="0" smtClean="0">
              <a:solidFill>
                <a:schemeClr val="tx2"/>
              </a:solidFill>
            </a:endParaRPr>
          </a:p>
          <a:p>
            <a:pPr marL="342900" indent="-342900">
              <a:buFont typeface="Arial" pitchFamily="34" charset="0"/>
              <a:buChar char="•"/>
            </a:pPr>
            <a:r>
              <a:rPr lang="en-US" dirty="0" smtClean="0"/>
              <a:t>Annual </a:t>
            </a:r>
            <a:r>
              <a:rPr lang="en-US" dirty="0"/>
              <a:t>Premiums Data </a:t>
            </a:r>
            <a:r>
              <a:rPr lang="en-US" dirty="0" smtClean="0"/>
              <a:t>Request and Enrollment </a:t>
            </a:r>
            <a:r>
              <a:rPr lang="en-US" dirty="0"/>
              <a:t>Trends </a:t>
            </a:r>
            <a:r>
              <a:rPr lang="en-US" dirty="0" smtClean="0"/>
              <a:t>Updates</a:t>
            </a:r>
          </a:p>
          <a:p>
            <a:pPr marL="342900" indent="-342900">
              <a:buFont typeface="Arial" pitchFamily="34" charset="0"/>
              <a:buChar char="•"/>
            </a:pPr>
            <a:endParaRPr lang="en-US" dirty="0" smtClean="0"/>
          </a:p>
          <a:p>
            <a:pPr marL="342900" indent="-342900">
              <a:buFont typeface="Arial" pitchFamily="34" charset="0"/>
              <a:buChar char="•"/>
            </a:pPr>
            <a:r>
              <a:rPr lang="en-US" dirty="0" smtClean="0"/>
              <a:t>Prescription Drug Rebate Data Collection</a:t>
            </a:r>
          </a:p>
          <a:p>
            <a:pPr marL="342900" indent="-342900">
              <a:buFont typeface="Arial" pitchFamily="34" charset="0"/>
              <a:buChar char="•"/>
            </a:pPr>
            <a:endParaRPr lang="en-US" dirty="0"/>
          </a:p>
          <a:p>
            <a:pPr marL="342900" indent="-342900">
              <a:buFont typeface="Arial" pitchFamily="34" charset="0"/>
              <a:buChar char="•"/>
            </a:pPr>
            <a:r>
              <a:rPr lang="en-US" dirty="0" smtClean="0"/>
              <a:t>Housekeeping Items</a:t>
            </a:r>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r>
              <a:rPr lang="en-US" dirty="0" smtClean="0"/>
              <a:t>Wrap Up</a:t>
            </a:r>
            <a:endParaRPr lang="en-US" dirty="0"/>
          </a:p>
        </p:txBody>
      </p:sp>
    </p:spTree>
    <p:extLst>
      <p:ext uri="{BB962C8B-B14F-4D97-AF65-F5344CB8AC3E}">
        <p14:creationId xmlns:p14="http://schemas.microsoft.com/office/powerpoint/2010/main" val="296990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54" r="43831" b="3727"/>
          <a:stretch/>
        </p:blipFill>
        <p:spPr bwMode="auto">
          <a:xfrm>
            <a:off x="161924" y="1296328"/>
            <a:ext cx="8848686" cy="495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18584" y="1447800"/>
            <a:ext cx="8161337" cy="4800600"/>
          </a:xfrm>
        </p:spPr>
        <p:txBody>
          <a:bodyPr>
            <a:noAutofit/>
          </a:bodyPr>
          <a:lstStyle/>
          <a:p>
            <a:pPr marL="0" indent="0" algn="l">
              <a:spcBef>
                <a:spcPts val="0"/>
              </a:spcBef>
            </a:pPr>
            <a:endParaRPr lang="en-US" dirty="0"/>
          </a:p>
          <a:p>
            <a:pPr marL="0" indent="0" algn="l">
              <a:spcBef>
                <a:spcPts val="0"/>
              </a:spcBef>
            </a:pPr>
            <a:endParaRPr lang="en-US"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20</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Rebate Data Submission Template</a:t>
            </a:r>
          </a:p>
        </p:txBody>
      </p:sp>
    </p:spTree>
    <p:extLst>
      <p:ext uri="{BB962C8B-B14F-4D97-AF65-F5344CB8AC3E}">
        <p14:creationId xmlns:p14="http://schemas.microsoft.com/office/powerpoint/2010/main" val="28930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684" r="71923" b="4231"/>
          <a:stretch/>
        </p:blipFill>
        <p:spPr bwMode="auto">
          <a:xfrm>
            <a:off x="161923" y="1304925"/>
            <a:ext cx="8815937" cy="490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18584" y="1447800"/>
            <a:ext cx="8161337" cy="4800600"/>
          </a:xfrm>
        </p:spPr>
        <p:txBody>
          <a:bodyPr>
            <a:noAutofit/>
          </a:bodyPr>
          <a:lstStyle/>
          <a:p>
            <a:pPr marL="0" indent="0" algn="l">
              <a:spcBef>
                <a:spcPts val="0"/>
              </a:spcBef>
            </a:pPr>
            <a:endParaRPr lang="en-US" dirty="0"/>
          </a:p>
          <a:p>
            <a:pPr marL="0" indent="0" algn="l">
              <a:spcBef>
                <a:spcPts val="0"/>
              </a:spcBef>
            </a:pPr>
            <a:endParaRPr lang="en-US"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21</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PBM Contract Data Submission Template</a:t>
            </a:r>
          </a:p>
        </p:txBody>
      </p:sp>
    </p:spTree>
    <p:extLst>
      <p:ext uri="{BB962C8B-B14F-4D97-AF65-F5344CB8AC3E}">
        <p14:creationId xmlns:p14="http://schemas.microsoft.com/office/powerpoint/2010/main" val="181919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4800600"/>
          </a:xfrm>
        </p:spPr>
        <p:txBody>
          <a:bodyPr>
            <a:noAutofit/>
          </a:bodyPr>
          <a:lstStyle/>
          <a:p>
            <a:pPr algn="l">
              <a:spcBef>
                <a:spcPts val="0"/>
              </a:spcBef>
              <a:spcAft>
                <a:spcPts val="300"/>
              </a:spcAft>
              <a:buFont typeface="Arial" panose="020B0604020202020204" pitchFamily="34" charset="0"/>
              <a:buChar char="•"/>
            </a:pPr>
            <a:r>
              <a:rPr lang="en-US" sz="1500" b="1" dirty="0" smtClean="0"/>
              <a:t>Performance Years: </a:t>
            </a:r>
            <a:r>
              <a:rPr lang="en-US" sz="1500" dirty="0" smtClean="0"/>
              <a:t>Payers must report for 2014, 2015, and 2016.</a:t>
            </a:r>
          </a:p>
          <a:p>
            <a:pPr algn="l">
              <a:spcBef>
                <a:spcPts val="0"/>
              </a:spcBef>
              <a:spcAft>
                <a:spcPts val="300"/>
              </a:spcAft>
              <a:buFont typeface="Arial" panose="020B0604020202020204" pitchFamily="34" charset="0"/>
              <a:buChar char="•"/>
            </a:pPr>
            <a:r>
              <a:rPr lang="en-US" sz="1500" b="1" dirty="0" smtClean="0"/>
              <a:t>IBNR Factors: </a:t>
            </a:r>
            <a:r>
              <a:rPr lang="en-US" sz="1500" dirty="0" smtClean="0"/>
              <a:t>Payers must apply IBNR factors to both their 2016 pharmacy expenditures and prescription drug rebate data.</a:t>
            </a:r>
          </a:p>
          <a:p>
            <a:pPr algn="l">
              <a:spcBef>
                <a:spcPts val="0"/>
              </a:spcBef>
              <a:spcAft>
                <a:spcPts val="300"/>
              </a:spcAft>
              <a:buFont typeface="Arial" panose="020B0604020202020204" pitchFamily="34" charset="0"/>
              <a:buChar char="•"/>
            </a:pPr>
            <a:r>
              <a:rPr lang="en-US" sz="1500" b="1" dirty="0" smtClean="0"/>
              <a:t>Pharmacy Expenditures: </a:t>
            </a:r>
            <a:r>
              <a:rPr lang="en-US" sz="1500" dirty="0" smtClean="0"/>
              <a:t>Pharmacy expenditures include member cost sharing and exclude rebates.</a:t>
            </a:r>
          </a:p>
          <a:p>
            <a:pPr algn="l">
              <a:spcBef>
                <a:spcPts val="0"/>
              </a:spcBef>
              <a:spcAft>
                <a:spcPts val="300"/>
              </a:spcAft>
              <a:buFont typeface="Arial" panose="020B0604020202020204" pitchFamily="34" charset="0"/>
              <a:buChar char="•"/>
            </a:pPr>
            <a:r>
              <a:rPr lang="en-US" sz="1500" b="1" dirty="0" smtClean="0"/>
              <a:t>Calendar Year Attribution:</a:t>
            </a:r>
            <a:r>
              <a:rPr lang="en-US" sz="1500" dirty="0" smtClean="0"/>
              <a:t> Payers must attribute expenditures and rebates to a calendar year based on a prescription’s date of fill.</a:t>
            </a:r>
            <a:endParaRPr lang="en-US" sz="1500" b="1" dirty="0" smtClean="0"/>
          </a:p>
          <a:p>
            <a:pPr algn="l">
              <a:spcBef>
                <a:spcPts val="0"/>
              </a:spcBef>
              <a:spcAft>
                <a:spcPts val="300"/>
              </a:spcAft>
              <a:buFont typeface="Arial" panose="020B0604020202020204" pitchFamily="34" charset="0"/>
              <a:buChar char="•"/>
            </a:pPr>
            <a:r>
              <a:rPr lang="en-US" sz="1500" b="1" dirty="0" smtClean="0"/>
              <a:t>Drug Rebates: </a:t>
            </a:r>
            <a:r>
              <a:rPr lang="en-US" sz="1500" dirty="0" smtClean="0"/>
              <a:t>Includes </a:t>
            </a:r>
            <a:r>
              <a:rPr lang="en-US" sz="1500" dirty="0"/>
              <a:t>PBM rebate guarantee amounts </a:t>
            </a:r>
            <a:r>
              <a:rPr lang="en-US" sz="1500" dirty="0" smtClean="0"/>
              <a:t>and </a:t>
            </a:r>
            <a:r>
              <a:rPr lang="en-US" sz="1500" dirty="0"/>
              <a:t>any additional rebate </a:t>
            </a:r>
            <a:r>
              <a:rPr lang="en-US" sz="1500" dirty="0" smtClean="0"/>
              <a:t>amounts. Includes </a:t>
            </a:r>
            <a:r>
              <a:rPr lang="en-US" sz="1500" dirty="0"/>
              <a:t>the total amount of </a:t>
            </a:r>
            <a:r>
              <a:rPr lang="en-US" sz="1500" dirty="0" smtClean="0"/>
              <a:t>rebates, </a:t>
            </a:r>
            <a:r>
              <a:rPr lang="en-US" sz="1500" dirty="0"/>
              <a:t>regardless of whether they are conferred to the payer directly by the manufacturer, a PBM, or any other entity. </a:t>
            </a:r>
            <a:r>
              <a:rPr lang="en-US" sz="1500" dirty="0" smtClean="0"/>
              <a:t>Includes </a:t>
            </a:r>
            <a:r>
              <a:rPr lang="en-US" sz="1500" dirty="0"/>
              <a:t>the total amount of </a:t>
            </a:r>
            <a:r>
              <a:rPr lang="en-US" sz="1500" dirty="0" smtClean="0"/>
              <a:t>rebates</a:t>
            </a:r>
            <a:r>
              <a:rPr lang="en-US" sz="1500" dirty="0"/>
              <a:t>, </a:t>
            </a:r>
            <a:r>
              <a:rPr lang="en-US" sz="1500" dirty="0" smtClean="0"/>
              <a:t>regardless </a:t>
            </a:r>
            <a:r>
              <a:rPr lang="en-US" sz="1500" dirty="0"/>
              <a:t>of whether the they are conferred to the payer through regular aggregate payments, on a claim-by-claim basis at the point-of-sale, as part of retrospective financial reconciliations (including reconciliations that also reflect other contractual arrangements), or by any other method</a:t>
            </a:r>
            <a:r>
              <a:rPr lang="en-US" sz="1500" dirty="0" smtClean="0"/>
              <a:t>.</a:t>
            </a:r>
          </a:p>
          <a:p>
            <a:pPr algn="l">
              <a:spcBef>
                <a:spcPts val="0"/>
              </a:spcBef>
              <a:spcAft>
                <a:spcPts val="300"/>
              </a:spcAft>
              <a:buFont typeface="Arial" panose="020B0604020202020204" pitchFamily="34" charset="0"/>
              <a:buChar char="•"/>
            </a:pPr>
            <a:r>
              <a:rPr lang="en-US" sz="1500" b="1" dirty="0" smtClean="0"/>
              <a:t>Combined Rebate Identifier: </a:t>
            </a:r>
            <a:r>
              <a:rPr lang="en-US" sz="1500" dirty="0" smtClean="0"/>
              <a:t>Payers must include a combined rebate identifier in field DR017 to indicate which observations contain combined rebate data because the payer was unable to split out rebates for certain insurance categories (e.g., insert rebate identifier A for Medicare Advantage and SCO data). </a:t>
            </a:r>
          </a:p>
          <a:p>
            <a:pPr algn="l">
              <a:spcBef>
                <a:spcPts val="0"/>
              </a:spcBef>
              <a:spcAft>
                <a:spcPts val="300"/>
              </a:spcAft>
              <a:buFont typeface="Arial" panose="020B0604020202020204" pitchFamily="34" charset="0"/>
              <a:buChar char="•"/>
            </a:pPr>
            <a:r>
              <a:rPr lang="en-US" sz="1500" b="1" dirty="0" smtClean="0"/>
              <a:t>Member Population: </a:t>
            </a:r>
            <a:r>
              <a:rPr lang="en-US" sz="1500" dirty="0" smtClean="0"/>
              <a:t>Payers must contact CHIA if they are unable to report for Massachusetts residents; CHIA will work with payers to approve alternative populations. Suggestions in the data spec include (a) members with policies </a:t>
            </a:r>
            <a:r>
              <a:rPr lang="en-US" sz="1500" dirty="0" err="1" smtClean="0"/>
              <a:t>sitused</a:t>
            </a:r>
            <a:r>
              <a:rPr lang="en-US" sz="1500" dirty="0" smtClean="0"/>
              <a:t> in MA or (b) all covered members.</a:t>
            </a:r>
            <a:endParaRPr lang="en-US" sz="1500" dirty="0"/>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22</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Data Submission Best Practices and Reminders</a:t>
            </a:r>
          </a:p>
        </p:txBody>
      </p:sp>
      <p:sp>
        <p:nvSpPr>
          <p:cNvPr id="7" name="TextBox 6"/>
          <p:cNvSpPr txBox="1"/>
          <p:nvPr/>
        </p:nvSpPr>
        <p:spPr>
          <a:xfrm>
            <a:off x="369125" y="6360225"/>
            <a:ext cx="8241475" cy="286232"/>
          </a:xfrm>
          <a:prstGeom prst="rect">
            <a:avLst/>
          </a:prstGeom>
          <a:noFill/>
        </p:spPr>
        <p:txBody>
          <a:bodyPr wrap="square" lIns="0" rtlCol="0">
            <a:spAutoFit/>
          </a:bodyPr>
          <a:lstStyle/>
          <a:p>
            <a:pPr>
              <a:lnSpc>
                <a:spcPct val="90000"/>
              </a:lnSpc>
            </a:pPr>
            <a:r>
              <a:rPr lang="en-US" sz="700" dirty="0" smtClean="0">
                <a:latin typeface="Arial" panose="020B0604020202020204" pitchFamily="34" charset="0"/>
                <a:cs typeface="Arial" panose="020B0604020202020204" pitchFamily="34" charset="0"/>
              </a:rPr>
              <a:t>IBNR: Incurred But Not Reported</a:t>
            </a:r>
          </a:p>
          <a:p>
            <a:pPr>
              <a:lnSpc>
                <a:spcPct val="90000"/>
              </a:lnSpc>
            </a:pPr>
            <a:r>
              <a:rPr lang="en-US" sz="700" dirty="0" smtClean="0">
                <a:latin typeface="Arial" panose="020B0604020202020204" pitchFamily="34" charset="0"/>
                <a:cs typeface="Arial" panose="020B0604020202020204" pitchFamily="34" charset="0"/>
              </a:rPr>
              <a:t>SCO: Senior Care Options</a:t>
            </a:r>
            <a:endParaRPr 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84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584" y="1447800"/>
            <a:ext cx="8161337" cy="4800600"/>
          </a:xfrm>
        </p:spPr>
        <p:txBody>
          <a:bodyPr>
            <a:noAutofit/>
          </a:bodyPr>
          <a:lstStyle/>
          <a:p>
            <a:pPr marL="0" indent="0" algn="l">
              <a:spcBef>
                <a:spcPts val="0"/>
              </a:spcBef>
            </a:pPr>
            <a:r>
              <a:rPr lang="en-US" sz="1600" dirty="0"/>
              <a:t>CHIA published </a:t>
            </a:r>
            <a:r>
              <a:rPr lang="en-US" sz="1600" dirty="0" smtClean="0"/>
              <a:t>Administrative Bulletin (AB) 17-03 </a:t>
            </a:r>
            <a:r>
              <a:rPr lang="en-US" sz="1600" dirty="0"/>
              <a:t>and final data collection documents on May 9</a:t>
            </a:r>
            <a:r>
              <a:rPr lang="en-US" sz="1600" dirty="0" smtClean="0"/>
              <a:t>, </a:t>
            </a:r>
            <a:r>
              <a:rPr lang="en-US" sz="1600" dirty="0"/>
              <a:t>2017. </a:t>
            </a:r>
            <a:r>
              <a:rPr lang="en-US" sz="1600" dirty="0" smtClean="0"/>
              <a:t>The AB can be found </a:t>
            </a:r>
            <a:r>
              <a:rPr lang="en-US" sz="1600" dirty="0" smtClean="0">
                <a:hlinkClick r:id="rId3"/>
              </a:rPr>
              <a:t>here</a:t>
            </a:r>
            <a:r>
              <a:rPr lang="en-US" sz="1600" dirty="0" smtClean="0"/>
              <a:t> and the final data collection documents can be found </a:t>
            </a:r>
            <a:r>
              <a:rPr lang="en-US" sz="1600" dirty="0" smtClean="0">
                <a:hlinkClick r:id="rId4"/>
              </a:rPr>
              <a:t>here</a:t>
            </a:r>
            <a:r>
              <a:rPr lang="en-US" sz="1600" dirty="0" smtClean="0"/>
              <a:t>.</a:t>
            </a:r>
          </a:p>
          <a:p>
            <a:pPr marL="0" indent="0" algn="l">
              <a:spcBef>
                <a:spcPts val="0"/>
              </a:spcBef>
            </a:pPr>
            <a:endParaRPr lang="en-US" sz="1400" b="1" dirty="0">
              <a:solidFill>
                <a:schemeClr val="accent6">
                  <a:lumMod val="75000"/>
                </a:schemeClr>
              </a:solidFill>
            </a:endParaRPr>
          </a:p>
          <a:p>
            <a:pPr marL="0" indent="0" algn="l">
              <a:spcBef>
                <a:spcPts val="0"/>
              </a:spcBef>
            </a:pPr>
            <a:r>
              <a:rPr lang="en-US" sz="1600" b="1" dirty="0" smtClean="0">
                <a:solidFill>
                  <a:schemeClr val="accent6">
                    <a:lumMod val="75000"/>
                  </a:schemeClr>
                </a:solidFill>
              </a:rPr>
              <a:t>Rebate </a:t>
            </a:r>
            <a:r>
              <a:rPr lang="en-US" sz="1600" b="1" dirty="0">
                <a:solidFill>
                  <a:schemeClr val="accent6">
                    <a:lumMod val="75000"/>
                  </a:schemeClr>
                </a:solidFill>
              </a:rPr>
              <a:t>submissions </a:t>
            </a:r>
            <a:r>
              <a:rPr lang="en-US" sz="1600" b="1" dirty="0" smtClean="0">
                <a:solidFill>
                  <a:schemeClr val="accent6">
                    <a:lumMod val="75000"/>
                  </a:schemeClr>
                </a:solidFill>
              </a:rPr>
              <a:t>for calendar years 2014, 2015, and 2016 are </a:t>
            </a:r>
            <a:r>
              <a:rPr lang="en-US" sz="1600" b="1" dirty="0">
                <a:solidFill>
                  <a:schemeClr val="accent6">
                    <a:lumMod val="75000"/>
                  </a:schemeClr>
                </a:solidFill>
              </a:rPr>
              <a:t>due by June 30, 2017</a:t>
            </a:r>
            <a:r>
              <a:rPr lang="en-US" sz="1600" b="1" dirty="0" smtClean="0">
                <a:solidFill>
                  <a:schemeClr val="accent6">
                    <a:lumMod val="75000"/>
                  </a:schemeClr>
                </a:solidFill>
              </a:rPr>
              <a:t>. </a:t>
            </a:r>
          </a:p>
          <a:p>
            <a:pPr marL="0" indent="0" algn="l">
              <a:spcBef>
                <a:spcPts val="0"/>
              </a:spcBef>
            </a:pPr>
            <a:endParaRPr lang="en-US" sz="1400" b="1" dirty="0"/>
          </a:p>
          <a:p>
            <a:pPr marL="0" indent="0" algn="l">
              <a:spcBef>
                <a:spcPts val="0"/>
              </a:spcBef>
            </a:pPr>
            <a:r>
              <a:rPr lang="en-US" sz="1600" dirty="0" smtClean="0"/>
              <a:t>Please </a:t>
            </a:r>
            <a:r>
              <a:rPr lang="en-US" sz="1600" dirty="0"/>
              <a:t>submit data to </a:t>
            </a:r>
            <a:r>
              <a:rPr lang="en-US" sz="1600" dirty="0" smtClean="0">
                <a:hlinkClick r:id="rId5"/>
              </a:rPr>
              <a:t>Colin.Shannon@MassMail.State.MA.US</a:t>
            </a:r>
            <a:r>
              <a:rPr lang="en-US" sz="1600" dirty="0" smtClean="0"/>
              <a:t> and </a:t>
            </a:r>
            <a:r>
              <a:rPr lang="en-US" sz="1600" dirty="0"/>
              <a:t>copy your regular CHIA contact for TME data </a:t>
            </a:r>
            <a:r>
              <a:rPr lang="en-US" sz="1600" dirty="0" smtClean="0"/>
              <a:t>submissions.</a:t>
            </a:r>
          </a:p>
          <a:p>
            <a:pPr marL="0" indent="0" algn="l">
              <a:spcBef>
                <a:spcPts val="0"/>
              </a:spcBef>
            </a:pPr>
            <a:endParaRPr lang="en-US" sz="1400" dirty="0"/>
          </a:p>
          <a:p>
            <a:pPr marL="0" indent="0" algn="l">
              <a:spcBef>
                <a:spcPts val="0"/>
              </a:spcBef>
            </a:pPr>
            <a:r>
              <a:rPr lang="en-US" sz="1600" dirty="0" smtClean="0"/>
              <a:t>Prescription drug rebate data reporting is supplemental to TME reporting and does not impact instructions for reporting TME. Payers should continue to consult the TME data specification for guidance on how to submit TME data. </a:t>
            </a:r>
          </a:p>
          <a:p>
            <a:pPr marL="0" indent="0" algn="l">
              <a:spcBef>
                <a:spcPts val="0"/>
              </a:spcBef>
            </a:pPr>
            <a:endParaRPr lang="en-US" sz="1400" dirty="0"/>
          </a:p>
          <a:p>
            <a:pPr marL="0" indent="0" algn="l">
              <a:spcBef>
                <a:spcPts val="0"/>
              </a:spcBef>
            </a:pPr>
            <a:r>
              <a:rPr lang="en-US" sz="1600" dirty="0" smtClean="0"/>
              <a:t>For </a:t>
            </a:r>
            <a:r>
              <a:rPr lang="en-US" sz="1600" dirty="0"/>
              <a:t>the first year of data reporting, CHIA will publish </a:t>
            </a:r>
            <a:r>
              <a:rPr lang="en-US" sz="1600" dirty="0" smtClean="0"/>
              <a:t>rebate </a:t>
            </a:r>
            <a:r>
              <a:rPr lang="en-US" sz="1600" dirty="0"/>
              <a:t>data at the aggregate level (e.g., total by brand status and insurance category) and will not publish </a:t>
            </a:r>
            <a:r>
              <a:rPr lang="en-US" sz="1600" dirty="0" smtClean="0"/>
              <a:t>rebate </a:t>
            </a:r>
            <a:r>
              <a:rPr lang="en-US" sz="1600" dirty="0"/>
              <a:t>data at the payer or </a:t>
            </a:r>
            <a:r>
              <a:rPr lang="en-US" sz="1600" dirty="0" smtClean="0"/>
              <a:t>PBM </a:t>
            </a:r>
            <a:r>
              <a:rPr lang="en-US" sz="1600" dirty="0"/>
              <a:t>level</a:t>
            </a:r>
            <a:r>
              <a:rPr lang="en-US" sz="1600" dirty="0" smtClean="0"/>
              <a:t>.</a:t>
            </a:r>
          </a:p>
          <a:p>
            <a:pPr marL="0" indent="0" algn="l">
              <a:spcBef>
                <a:spcPts val="0"/>
              </a:spcBef>
            </a:pPr>
            <a:endParaRPr lang="en-US" sz="1400" dirty="0" smtClean="0"/>
          </a:p>
          <a:p>
            <a:pPr marL="0" indent="0" algn="l">
              <a:spcBef>
                <a:spcPts val="0"/>
              </a:spcBef>
            </a:pPr>
            <a:r>
              <a:rPr lang="en-US" sz="1600" dirty="0"/>
              <a:t>Please contact Colin Shannon at 617-701-8249 </a:t>
            </a:r>
            <a:r>
              <a:rPr lang="en-US" sz="1600" dirty="0" smtClean="0"/>
              <a:t>or </a:t>
            </a:r>
            <a:r>
              <a:rPr lang="en-US" sz="1600" dirty="0" smtClean="0">
                <a:hlinkClick r:id="rId5"/>
              </a:rPr>
              <a:t>Colin.Shannon@MassMail.State.MA.US</a:t>
            </a:r>
            <a:r>
              <a:rPr lang="en-US" sz="1600" dirty="0" smtClean="0"/>
              <a:t> with </a:t>
            </a:r>
            <a:r>
              <a:rPr lang="en-US" sz="1600" dirty="0"/>
              <a:t>questions.</a:t>
            </a:r>
          </a:p>
        </p:txBody>
      </p:sp>
      <p:sp>
        <p:nvSpPr>
          <p:cNvPr id="4" name="Slide Number Placeholder 3"/>
          <p:cNvSpPr>
            <a:spLocks noGrp="1"/>
          </p:cNvSpPr>
          <p:nvPr>
            <p:ph type="sldNum" sz="quarter" idx="11"/>
          </p:nvPr>
        </p:nvSpPr>
        <p:spPr/>
        <p:txBody>
          <a:bodyPr/>
          <a:lstStyle/>
          <a:p>
            <a:fld id="{6A4B19A9-79AC-44A8-B774-53CFB0574B6A}" type="slidenum">
              <a:rPr lang="en-US" altLang="en-US" smtClean="0"/>
              <a:pPr/>
              <a:t>23</a:t>
            </a:fld>
            <a:endParaRPr lang="en-US" altLang="en-US" dirty="0"/>
          </a:p>
        </p:txBody>
      </p:sp>
      <p:sp>
        <p:nvSpPr>
          <p:cNvPr id="5" name="Title 1"/>
          <p:cNvSpPr txBox="1">
            <a:spLocks/>
          </p:cNvSpPr>
          <p:nvPr/>
        </p:nvSpPr>
        <p:spPr bwMode="auto">
          <a:xfrm>
            <a:off x="161924" y="359703"/>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r>
              <a:rPr lang="en-US" dirty="0" smtClean="0"/>
              <a:t>Next Steps</a:t>
            </a:r>
            <a:endParaRPr lang="en-US" dirty="0"/>
          </a:p>
        </p:txBody>
      </p:sp>
    </p:spTree>
    <p:extLst>
      <p:ext uri="{BB962C8B-B14F-4D97-AF65-F5344CB8AC3E}">
        <p14:creationId xmlns:p14="http://schemas.microsoft.com/office/powerpoint/2010/main" val="1165168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A4B19A9-79AC-44A8-B774-53CFB0574B6A}" type="slidenum">
              <a:rPr lang="en-US" altLang="en-US" smtClean="0"/>
              <a:pPr/>
              <a:t>24</a:t>
            </a:fld>
            <a:endParaRPr lang="en-US" altLang="en-US" dirty="0"/>
          </a:p>
        </p:txBody>
      </p:sp>
      <p:sp>
        <p:nvSpPr>
          <p:cNvPr id="5" name="Title 1"/>
          <p:cNvSpPr txBox="1">
            <a:spLocks/>
          </p:cNvSpPr>
          <p:nvPr/>
        </p:nvSpPr>
        <p:spPr bwMode="auto">
          <a:xfrm>
            <a:off x="689769" y="3108325"/>
            <a:ext cx="7764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ctr"/>
            <a:r>
              <a:rPr lang="en-US" dirty="0" smtClean="0"/>
              <a:t>Questions?</a:t>
            </a:r>
            <a:endParaRPr lang="en-US" dirty="0"/>
          </a:p>
        </p:txBody>
      </p:sp>
    </p:spTree>
    <p:extLst>
      <p:ext uri="{BB962C8B-B14F-4D97-AF65-F5344CB8AC3E}">
        <p14:creationId xmlns:p14="http://schemas.microsoft.com/office/powerpoint/2010/main" val="310665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smtClean="0"/>
              <a:t>Housekeeping Items</a:t>
            </a:r>
            <a:endParaRPr lang="en-US" sz="3100"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dirty="0" smtClean="0"/>
              <a:t>Thank you to all carriers involved in Risk Adjustment for the timely submission of your APCD files needed by the Connector for final settlement.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DOI membership reporting: signoff for Annual 2016 is due 5/15.</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V6 submission guides go into effect in August for July 2017 data and any resubmissions back to October 2013.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637633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Meetings</a:t>
            </a:r>
            <a:endParaRPr lang="en-US" dirty="0"/>
          </a:p>
        </p:txBody>
      </p:sp>
      <p:sp>
        <p:nvSpPr>
          <p:cNvPr id="3" name="Subtitle 2"/>
          <p:cNvSpPr>
            <a:spLocks noGrp="1"/>
          </p:cNvSpPr>
          <p:nvPr>
            <p:ph type="subTitle" idx="1"/>
          </p:nvPr>
        </p:nvSpPr>
        <p:spPr/>
        <p:txBody>
          <a:bodyPr/>
          <a:lstStyle/>
          <a:p>
            <a:pPr algn="ctr"/>
            <a:endParaRPr lang="en-US" sz="4000" dirty="0" smtClean="0"/>
          </a:p>
          <a:p>
            <a:pPr algn="ctr"/>
            <a:r>
              <a:rPr lang="en-US" sz="4000" dirty="0" smtClean="0"/>
              <a:t>June 13, 2017 </a:t>
            </a:r>
            <a:r>
              <a:rPr lang="en-US" sz="4000" dirty="0"/>
              <a:t>@ 2:00 pm</a:t>
            </a:r>
          </a:p>
          <a:p>
            <a:pPr algn="ctr"/>
            <a:endParaRPr lang="en-US" sz="4000" dirty="0" smtClean="0"/>
          </a:p>
          <a:p>
            <a:pPr algn="ctr"/>
            <a:r>
              <a:rPr lang="en-US" sz="4000" dirty="0" smtClean="0"/>
              <a:t>July 11, 2017 @ 2:00 pm</a:t>
            </a:r>
            <a:endParaRPr lang="en-US" sz="4000" dirty="0"/>
          </a:p>
        </p:txBody>
      </p:sp>
    </p:spTree>
    <p:extLst>
      <p:ext uri="{BB962C8B-B14F-4D97-AF65-F5344CB8AC3E}">
        <p14:creationId xmlns:p14="http://schemas.microsoft.com/office/powerpoint/2010/main" val="1937674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a:p>
            <a:endParaRPr lang="en-US" dirty="0" smtClean="0"/>
          </a:p>
          <a:p>
            <a:endParaRPr lang="en-US" dirty="0"/>
          </a:p>
          <a:p>
            <a:pPr lvl="0" algn="ctr"/>
            <a:r>
              <a:rPr lang="en-US" sz="4800" dirty="0" smtClean="0"/>
              <a:t>Questions?</a:t>
            </a:r>
            <a:endParaRPr lang="en-US" dirty="0" smtClean="0"/>
          </a:p>
          <a:p>
            <a:endParaRPr lang="en-US" dirty="0"/>
          </a:p>
        </p:txBody>
      </p:sp>
    </p:spTree>
    <p:extLst>
      <p:ext uri="{BB962C8B-B14F-4D97-AF65-F5344CB8AC3E}">
        <p14:creationId xmlns:p14="http://schemas.microsoft.com/office/powerpoint/2010/main" val="400458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Intake </a:t>
            </a:r>
            <a:r>
              <a:rPr lang="en-US" dirty="0" smtClean="0"/>
              <a:t>APCD Version </a:t>
            </a:r>
            <a:r>
              <a:rPr lang="en-US" dirty="0"/>
              <a:t>6</a:t>
            </a:r>
            <a:r>
              <a:rPr lang="en-US" dirty="0" smtClean="0"/>
              <a:t>.0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13873200"/>
              </p:ext>
            </p:extLst>
          </p:nvPr>
        </p:nvGraphicFramePr>
        <p:xfrm>
          <a:off x="726325" y="1892333"/>
          <a:ext cx="7506450" cy="3682682"/>
        </p:xfrm>
        <a:graphic>
          <a:graphicData uri="http://schemas.openxmlformats.org/drawingml/2006/table">
            <a:tbl>
              <a:tblPr firstRow="1" firstCol="1" bandRow="1">
                <a:tableStyleId>{5C22544A-7EE6-4342-B048-85BDC9FD1C3A}</a:tableStyleId>
              </a:tblPr>
              <a:tblGrid>
                <a:gridCol w="5049922"/>
                <a:gridCol w="2456528"/>
              </a:tblGrid>
              <a:tr h="242518">
                <a:tc>
                  <a:txBody>
                    <a:bodyPr/>
                    <a:lstStyle/>
                    <a:p>
                      <a:pPr marL="0" marR="0">
                        <a:lnSpc>
                          <a:spcPct val="107000"/>
                        </a:lnSpc>
                        <a:spcBef>
                          <a:spcPts val="0"/>
                        </a:spcBef>
                        <a:spcAft>
                          <a:spcPts val="0"/>
                        </a:spcAft>
                      </a:pPr>
                      <a:r>
                        <a:rPr lang="en-US" sz="1200" dirty="0">
                          <a:solidFill>
                            <a:schemeClr val="tx1"/>
                          </a:solidFill>
                          <a:effectLst/>
                        </a:rPr>
                        <a:t>MA APCD Intake Process</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tabLst>
                          <a:tab pos="1842135" algn="r"/>
                        </a:tabLst>
                      </a:pPr>
                      <a:r>
                        <a:rPr lang="en-US" sz="1200" dirty="0">
                          <a:solidFill>
                            <a:schemeClr val="tx1"/>
                          </a:solidFill>
                          <a:effectLst/>
                        </a:rPr>
                        <a:t>Intake 6.0 Timeline</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r>
              <a:tr h="496264">
                <a:tc>
                  <a:txBody>
                    <a:bodyPr/>
                    <a:lstStyle/>
                    <a:p>
                      <a:pPr marL="0" marR="0">
                        <a:lnSpc>
                          <a:spcPct val="107000"/>
                        </a:lnSpc>
                        <a:spcBef>
                          <a:spcPts val="0"/>
                        </a:spcBef>
                        <a:spcAft>
                          <a:spcPts val="0"/>
                        </a:spcAft>
                      </a:pPr>
                      <a:r>
                        <a:rPr lang="en-US" sz="1200" dirty="0">
                          <a:solidFill>
                            <a:schemeClr val="tx1"/>
                          </a:solidFill>
                          <a:effectLst/>
                        </a:rPr>
                        <a:t>Proposals Shared/Discussed with Carriers</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December 2016/January 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pPr>
                      <a:r>
                        <a:rPr lang="en-US" sz="1200" dirty="0">
                          <a:solidFill>
                            <a:schemeClr val="tx1"/>
                          </a:solidFill>
                          <a:effectLst/>
                        </a:rPr>
                        <a:t>New </a:t>
                      </a:r>
                      <a:r>
                        <a:rPr lang="en-US" sz="1200" dirty="0" err="1">
                          <a:solidFill>
                            <a:schemeClr val="tx1"/>
                          </a:solidFill>
                          <a:effectLst/>
                        </a:rPr>
                        <a:t>sftp</a:t>
                      </a:r>
                      <a:r>
                        <a:rPr lang="en-US" sz="1200" dirty="0">
                          <a:solidFill>
                            <a:schemeClr val="tx1"/>
                          </a:solidFill>
                          <a:effectLst/>
                        </a:rPr>
                        <a:t> testing</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January 2017 </a:t>
                      </a:r>
                      <a:endParaRPr lang="en-US" sz="1200" dirty="0">
                        <a:effectLst/>
                        <a:latin typeface="Calibri"/>
                        <a:ea typeface="Calibri"/>
                        <a:cs typeface="Times New Roman"/>
                      </a:endParaRPr>
                    </a:p>
                  </a:txBody>
                  <a:tcPr marL="68580" marR="68580" marT="0" marB="0">
                    <a:solidFill>
                      <a:schemeClr val="bg1">
                        <a:lumMod val="95000"/>
                      </a:schemeClr>
                    </a:solidFill>
                  </a:tcPr>
                </a:tc>
              </a:tr>
              <a:tr h="496264">
                <a:tc>
                  <a:txBody>
                    <a:bodyPr/>
                    <a:lstStyle/>
                    <a:p>
                      <a:pPr marL="0" marR="0">
                        <a:lnSpc>
                          <a:spcPct val="107000"/>
                        </a:lnSpc>
                        <a:spcBef>
                          <a:spcPts val="0"/>
                        </a:spcBef>
                        <a:spcAft>
                          <a:spcPts val="0"/>
                        </a:spcAft>
                      </a:pPr>
                      <a:r>
                        <a:rPr lang="en-US" sz="1200" dirty="0">
                          <a:solidFill>
                            <a:schemeClr val="tx1"/>
                          </a:solidFill>
                          <a:effectLst/>
                        </a:rPr>
                        <a:t>Draft Submission Guides published</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smtClean="0">
                          <a:effectLst/>
                        </a:rPr>
                        <a:t>January </a:t>
                      </a:r>
                      <a:r>
                        <a:rPr lang="en-US" sz="1200" dirty="0">
                          <a:effectLst/>
                        </a:rPr>
                        <a:t>2017</a:t>
                      </a:r>
                      <a:endParaRPr lang="en-US" sz="1200" dirty="0">
                        <a:effectLst/>
                        <a:latin typeface="Calibri"/>
                        <a:ea typeface="Calibri"/>
                        <a:cs typeface="Times New Roman"/>
                      </a:endParaRPr>
                    </a:p>
                  </a:txBody>
                  <a:tcPr marL="68580" marR="68580" marT="0" marB="0">
                    <a:solidFill>
                      <a:schemeClr val="bg1">
                        <a:lumMod val="95000"/>
                      </a:schemeClr>
                    </a:solidFill>
                  </a:tcPr>
                </a:tc>
              </a:tr>
              <a:tr h="496264">
                <a:tc>
                  <a:txBody>
                    <a:bodyPr/>
                    <a:lstStyle/>
                    <a:p>
                      <a:pPr marL="0" marR="0">
                        <a:lnSpc>
                          <a:spcPct val="107000"/>
                        </a:lnSpc>
                        <a:spcBef>
                          <a:spcPts val="0"/>
                        </a:spcBef>
                        <a:spcAft>
                          <a:spcPts val="0"/>
                        </a:spcAft>
                      </a:pPr>
                      <a:r>
                        <a:rPr lang="en-US" sz="1200" dirty="0">
                          <a:solidFill>
                            <a:schemeClr val="tx1"/>
                          </a:solidFill>
                          <a:effectLst/>
                        </a:rPr>
                        <a:t>Guides Reviewed at Technical Advisory Group</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smtClean="0">
                          <a:effectLst/>
                        </a:rPr>
                        <a:t>January </a:t>
                      </a:r>
                      <a:r>
                        <a:rPr lang="en-US" sz="1200" dirty="0">
                          <a:effectLst/>
                        </a:rPr>
                        <a:t>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pPr>
                      <a:r>
                        <a:rPr lang="en-US" sz="1200" dirty="0">
                          <a:solidFill>
                            <a:schemeClr val="tx1"/>
                          </a:solidFill>
                          <a:effectLst/>
                        </a:rPr>
                        <a:t>Carrier Comment Period</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January 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pPr>
                      <a:r>
                        <a:rPr lang="en-US" sz="1200" dirty="0">
                          <a:solidFill>
                            <a:schemeClr val="tx1"/>
                          </a:solidFill>
                          <a:effectLst/>
                        </a:rPr>
                        <a:t>New </a:t>
                      </a:r>
                      <a:r>
                        <a:rPr lang="en-US" sz="1200" dirty="0" err="1">
                          <a:solidFill>
                            <a:schemeClr val="tx1"/>
                          </a:solidFill>
                          <a:effectLst/>
                        </a:rPr>
                        <a:t>sftp</a:t>
                      </a:r>
                      <a:r>
                        <a:rPr lang="en-US" sz="1200" dirty="0">
                          <a:solidFill>
                            <a:schemeClr val="tx1"/>
                          </a:solidFill>
                          <a:effectLst/>
                        </a:rPr>
                        <a:t> </a:t>
                      </a:r>
                      <a:r>
                        <a:rPr lang="en-US" sz="1200" dirty="0" smtClean="0">
                          <a:solidFill>
                            <a:schemeClr val="tx1"/>
                          </a:solidFill>
                          <a:effectLst/>
                        </a:rPr>
                        <a:t>Pilot</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smtClean="0">
                          <a:effectLst/>
                        </a:rPr>
                        <a:t>April </a:t>
                      </a:r>
                      <a:r>
                        <a:rPr lang="en-US" sz="1200" dirty="0">
                          <a:effectLst/>
                        </a:rPr>
                        <a:t>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pPr>
                      <a:r>
                        <a:rPr lang="en-US" sz="1200" dirty="0">
                          <a:solidFill>
                            <a:schemeClr val="tx1"/>
                          </a:solidFill>
                          <a:effectLst/>
                        </a:rPr>
                        <a:t>Administrative Bulletin and Guides Adopted</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smtClean="0">
                          <a:effectLst/>
                        </a:rPr>
                        <a:t>February </a:t>
                      </a:r>
                      <a:r>
                        <a:rPr lang="en-US" sz="1200" dirty="0">
                          <a:effectLst/>
                        </a:rPr>
                        <a:t>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tabLst>
                          <a:tab pos="1708785" algn="ctr"/>
                        </a:tabLst>
                      </a:pPr>
                      <a:r>
                        <a:rPr lang="en-US" sz="1200" dirty="0">
                          <a:solidFill>
                            <a:schemeClr val="tx1"/>
                          </a:solidFill>
                          <a:effectLst/>
                        </a:rPr>
                        <a:t>Development/Testing</a:t>
                      </a:r>
                      <a:r>
                        <a:rPr lang="en-US" sz="1100" dirty="0">
                          <a:effectLst/>
                        </a:rPr>
                        <a:t>	</a:t>
                      </a:r>
                      <a:endParaRPr lang="en-US" sz="1100"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February/June 2017</a:t>
                      </a:r>
                      <a:endParaRPr lang="en-US" sz="1200" dirty="0">
                        <a:effectLst/>
                        <a:latin typeface="Calibri"/>
                        <a:ea typeface="Calibri"/>
                        <a:cs typeface="Times New Roman"/>
                      </a:endParaRPr>
                    </a:p>
                  </a:txBody>
                  <a:tcPr marL="68580" marR="68580" marT="0" marB="0">
                    <a:solidFill>
                      <a:schemeClr val="bg1">
                        <a:lumMod val="95000"/>
                      </a:schemeClr>
                    </a:solidFill>
                  </a:tcPr>
                </a:tc>
              </a:tr>
              <a:tr h="496264">
                <a:tc>
                  <a:txBody>
                    <a:bodyPr/>
                    <a:lstStyle/>
                    <a:p>
                      <a:pPr marL="0" marR="0">
                        <a:lnSpc>
                          <a:spcPct val="107000"/>
                        </a:lnSpc>
                        <a:spcBef>
                          <a:spcPts val="0"/>
                        </a:spcBef>
                        <a:spcAft>
                          <a:spcPts val="0"/>
                        </a:spcAft>
                      </a:pPr>
                      <a:r>
                        <a:rPr lang="en-US" sz="1200" dirty="0">
                          <a:solidFill>
                            <a:schemeClr val="tx1"/>
                          </a:solidFill>
                          <a:effectLst/>
                        </a:rPr>
                        <a:t>Carrier Testing – new guides and new transmission process</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July 2017</a:t>
                      </a:r>
                      <a:endParaRPr lang="en-US" sz="1200" dirty="0">
                        <a:effectLst/>
                        <a:latin typeface="Calibri"/>
                        <a:ea typeface="Calibri"/>
                        <a:cs typeface="Times New Roman"/>
                      </a:endParaRPr>
                    </a:p>
                  </a:txBody>
                  <a:tcPr marL="68580" marR="68580" marT="0" marB="0">
                    <a:solidFill>
                      <a:schemeClr val="bg1">
                        <a:lumMod val="95000"/>
                      </a:schemeClr>
                    </a:solidFill>
                  </a:tcPr>
                </a:tc>
              </a:tr>
              <a:tr h="242518">
                <a:tc>
                  <a:txBody>
                    <a:bodyPr/>
                    <a:lstStyle/>
                    <a:p>
                      <a:pPr marL="0" marR="0">
                        <a:lnSpc>
                          <a:spcPct val="107000"/>
                        </a:lnSpc>
                        <a:spcBef>
                          <a:spcPts val="0"/>
                        </a:spcBef>
                        <a:spcAft>
                          <a:spcPts val="0"/>
                        </a:spcAft>
                      </a:pPr>
                      <a:r>
                        <a:rPr lang="en-US" sz="1200" dirty="0">
                          <a:solidFill>
                            <a:schemeClr val="tx1"/>
                          </a:solidFill>
                          <a:effectLst/>
                        </a:rPr>
                        <a:t>MA APCD Intake Version 6  Production</a:t>
                      </a:r>
                      <a:endParaRPr lang="en-US" sz="1200" dirty="0">
                        <a:solidFill>
                          <a:schemeClr val="tx1"/>
                        </a:solidFill>
                        <a:effectLst/>
                        <a:latin typeface="Calibri"/>
                        <a:ea typeface="Calibri"/>
                        <a:cs typeface="Times New Roman"/>
                      </a:endParaRPr>
                    </a:p>
                  </a:txBody>
                  <a:tcPr marL="68580" marR="68580" marT="0" marB="0">
                    <a:solidFill>
                      <a:schemeClr val="tx2">
                        <a:lumMod val="20000"/>
                        <a:lumOff val="80000"/>
                      </a:schemeClr>
                    </a:solidFill>
                  </a:tcPr>
                </a:tc>
                <a:tc>
                  <a:txBody>
                    <a:bodyPr/>
                    <a:lstStyle/>
                    <a:p>
                      <a:pPr marL="0" marR="0">
                        <a:lnSpc>
                          <a:spcPct val="107000"/>
                        </a:lnSpc>
                        <a:spcBef>
                          <a:spcPts val="0"/>
                        </a:spcBef>
                        <a:spcAft>
                          <a:spcPts val="0"/>
                        </a:spcAft>
                      </a:pPr>
                      <a:r>
                        <a:rPr lang="en-US" sz="1200" dirty="0">
                          <a:effectLst/>
                        </a:rPr>
                        <a:t>August 2017</a:t>
                      </a:r>
                      <a:endParaRPr lang="en-US" sz="1200" dirty="0">
                        <a:effectLst/>
                        <a:latin typeface="Calibri"/>
                        <a:ea typeface="Calibri"/>
                        <a:cs typeface="Times New Roman"/>
                      </a:endParaRPr>
                    </a:p>
                  </a:txBody>
                  <a:tcPr marL="68580" marR="68580" marT="0" marB="0">
                    <a:solidFill>
                      <a:schemeClr val="bg1">
                        <a:lumMod val="95000"/>
                      </a:schemeClr>
                    </a:solidFill>
                  </a:tcPr>
                </a:tc>
              </a:tr>
            </a:tbl>
          </a:graphicData>
        </a:graphic>
      </p:graphicFrame>
    </p:spTree>
    <p:extLst>
      <p:ext uri="{BB962C8B-B14F-4D97-AF65-F5344CB8AC3E}">
        <p14:creationId xmlns:p14="http://schemas.microsoft.com/office/powerpoint/2010/main" val="39572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overfinal-0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2746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6200" y="1403350"/>
            <a:ext cx="8382000" cy="1038225"/>
          </a:xfrm>
          <a:prstGeom prst="rect">
            <a:avLst/>
          </a:prstGeom>
        </p:spPr>
        <p:txBody>
          <a:bodyPr anchor="ctr">
            <a:normAutofit fontScale="90000" lnSpcReduction="2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dirty="0" smtClean="0">
                <a:solidFill>
                  <a:prstClr val="white"/>
                </a:solidFill>
                <a:latin typeface="Calibri"/>
                <a:cs typeface="Arial" panose="020B0604020202020204" pitchFamily="34" charset="0"/>
              </a:rPr>
              <a:t>CHIA Reporting Updates:</a:t>
            </a:r>
            <a:endParaRPr lang="en-US" dirty="0">
              <a:solidFill>
                <a:prstClr val="white"/>
              </a:solidFill>
              <a:latin typeface="Calibri"/>
              <a:cs typeface="Arial" panose="020B0604020202020204" pitchFamily="34" charset="0"/>
            </a:endParaRPr>
          </a:p>
          <a:p>
            <a:pPr algn="r">
              <a:defRPr/>
            </a:pPr>
            <a:r>
              <a:rPr lang="en-US" b="0" dirty="0" smtClean="0">
                <a:solidFill>
                  <a:prstClr val="white"/>
                </a:solidFill>
                <a:latin typeface="Calibri"/>
                <a:cs typeface="Arial" panose="020B0604020202020204" pitchFamily="34" charset="0"/>
              </a:rPr>
              <a:t>Annual Premiums Data Request </a:t>
            </a:r>
          </a:p>
          <a:p>
            <a:pPr algn="r">
              <a:defRPr/>
            </a:pPr>
            <a:r>
              <a:rPr lang="en-US" b="0" dirty="0" smtClean="0">
                <a:solidFill>
                  <a:prstClr val="white"/>
                </a:solidFill>
                <a:latin typeface="Calibri"/>
                <a:cs typeface="Arial" panose="020B0604020202020204" pitchFamily="34" charset="0"/>
              </a:rPr>
              <a:t>and Enrollment Trends</a:t>
            </a: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prstClr val="white">
                  <a:lumMod val="65000"/>
                </a:prstClr>
              </a:solidFill>
              <a:cs typeface="Arial"/>
            </a:endParaRPr>
          </a:p>
        </p:txBody>
      </p:sp>
      <p:sp>
        <p:nvSpPr>
          <p:cNvPr id="7" name="Subtitle 2"/>
          <p:cNvSpPr txBox="1">
            <a:spLocks/>
          </p:cNvSpPr>
          <p:nvPr/>
        </p:nvSpPr>
        <p:spPr>
          <a:xfrm>
            <a:off x="2114550" y="4227513"/>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smtClean="0">
                <a:solidFill>
                  <a:prstClr val="white">
                    <a:lumMod val="65000"/>
                  </a:prstClr>
                </a:solidFill>
                <a:cs typeface="Times New Roman"/>
              </a:rPr>
              <a:t>May 9, 2017</a:t>
            </a:r>
            <a:endParaRPr lang="en-US" sz="1600" dirty="0">
              <a:solidFill>
                <a:prstClr val="white">
                  <a:lumMod val="65000"/>
                </a:prstClr>
              </a:solidFill>
              <a:cs typeface="Times New Roman"/>
            </a:endParaRPr>
          </a:p>
        </p:txBody>
      </p:sp>
      <p:sp>
        <p:nvSpPr>
          <p:cNvPr id="8" name="Subtitle 2"/>
          <p:cNvSpPr txBox="1">
            <a:spLocks/>
          </p:cNvSpPr>
          <p:nvPr/>
        </p:nvSpPr>
        <p:spPr>
          <a:xfrm>
            <a:off x="2057400" y="3386138"/>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endParaRPr lang="en-US" sz="1600" i="1" dirty="0">
              <a:solidFill>
                <a:prstClr val="white">
                  <a:lumMod val="65000"/>
                </a:prstClr>
              </a:solidFill>
              <a:latin typeface="Arial"/>
              <a:cs typeface="Times New Roman"/>
            </a:endParaRPr>
          </a:p>
        </p:txBody>
      </p:sp>
      <p:sp>
        <p:nvSpPr>
          <p:cNvPr id="10" name="Subtitle 2"/>
          <p:cNvSpPr txBox="1">
            <a:spLocks/>
          </p:cNvSpPr>
          <p:nvPr/>
        </p:nvSpPr>
        <p:spPr>
          <a:xfrm>
            <a:off x="2095500" y="2895600"/>
            <a:ext cx="6400800" cy="1179513"/>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smtClean="0">
                <a:solidFill>
                  <a:prstClr val="white">
                    <a:lumMod val="65000"/>
                  </a:prstClr>
                </a:solidFill>
                <a:cs typeface="Times New Roman"/>
              </a:rPr>
              <a:t>Ashley Storms  |  </a:t>
            </a:r>
            <a:r>
              <a:rPr lang="en-US" sz="1600" i="1" dirty="0" smtClean="0">
                <a:solidFill>
                  <a:prstClr val="white">
                    <a:lumMod val="65000"/>
                  </a:prstClr>
                </a:solidFill>
                <a:cs typeface="Times New Roman"/>
              </a:rPr>
              <a:t>Analytic </a:t>
            </a:r>
            <a:r>
              <a:rPr lang="en-US" sz="1600" i="1" dirty="0">
                <a:solidFill>
                  <a:prstClr val="white">
                    <a:lumMod val="65000"/>
                  </a:prstClr>
                </a:solidFill>
                <a:cs typeface="Times New Roman"/>
              </a:rPr>
              <a:t>Reporting </a:t>
            </a:r>
            <a:r>
              <a:rPr lang="en-US" sz="1600" i="1" dirty="0" smtClean="0">
                <a:solidFill>
                  <a:prstClr val="white">
                    <a:lumMod val="65000"/>
                  </a:prstClr>
                </a:solidFill>
                <a:cs typeface="Times New Roman"/>
              </a:rPr>
              <a:t>Manager</a:t>
            </a:r>
          </a:p>
          <a:p>
            <a:pPr algn="r">
              <a:defRPr/>
            </a:pPr>
            <a:r>
              <a:rPr lang="en-US" sz="1600" dirty="0" smtClean="0">
                <a:solidFill>
                  <a:prstClr val="white">
                    <a:lumMod val="65000"/>
                  </a:prstClr>
                </a:solidFill>
                <a:cs typeface="Times New Roman"/>
              </a:rPr>
              <a:t>Lauren Almquist  </a:t>
            </a:r>
            <a:r>
              <a:rPr lang="en-US" sz="1600" dirty="0">
                <a:solidFill>
                  <a:prstClr val="white">
                    <a:lumMod val="65000"/>
                  </a:prstClr>
                </a:solidFill>
                <a:cs typeface="Times New Roman"/>
              </a:rPr>
              <a:t>|  </a:t>
            </a:r>
            <a:r>
              <a:rPr lang="en-US" sz="1600" i="1" dirty="0" smtClean="0">
                <a:solidFill>
                  <a:prstClr val="white">
                    <a:lumMod val="65000"/>
                  </a:prstClr>
                </a:solidFill>
                <a:cs typeface="Times New Roman"/>
              </a:rPr>
              <a:t>Manager of Analytics</a:t>
            </a:r>
            <a:endParaRPr lang="en-US" sz="1600" i="1" dirty="0">
              <a:solidFill>
                <a:prstClr val="white">
                  <a:lumMod val="65000"/>
                </a:prstClr>
              </a:solidFill>
              <a:cs typeface="Times New Roman"/>
            </a:endParaRPr>
          </a:p>
          <a:p>
            <a:pPr algn="r">
              <a:defRPr/>
            </a:pPr>
            <a:endParaRPr lang="en-US" sz="1600" i="1" dirty="0" smtClean="0">
              <a:solidFill>
                <a:prstClr val="white">
                  <a:lumMod val="65000"/>
                </a:prstClr>
              </a:solidFill>
              <a:cs typeface="Times New Roman"/>
            </a:endParaRPr>
          </a:p>
          <a:p>
            <a:pPr algn="r">
              <a:defRPr/>
            </a:pPr>
            <a:endParaRPr lang="en-US" sz="1600" i="1" dirty="0">
              <a:solidFill>
                <a:prstClr val="white">
                  <a:lumMod val="65000"/>
                </a:prstClr>
              </a:solidFill>
              <a:cs typeface="Times New Roman"/>
            </a:endParaRPr>
          </a:p>
        </p:txBody>
      </p:sp>
    </p:spTree>
    <p:extLst>
      <p:ext uri="{BB962C8B-B14F-4D97-AF65-F5344CB8AC3E}">
        <p14:creationId xmlns:p14="http://schemas.microsoft.com/office/powerpoint/2010/main" val="412495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pPr marL="0" indent="0" algn="ctr">
              <a:buFont typeface="Arial" charset="0"/>
              <a:buNone/>
            </a:pPr>
            <a:endParaRPr lang="en-US" altLang="en-US" sz="4800" b="1" dirty="0" smtClean="0">
              <a:solidFill>
                <a:schemeClr val="tx2"/>
              </a:solidFill>
            </a:endParaRPr>
          </a:p>
          <a:p>
            <a:pPr marL="0" indent="0" algn="ctr">
              <a:buFont typeface="Arial" charset="0"/>
              <a:buNone/>
            </a:pPr>
            <a:r>
              <a:rPr lang="en-US" altLang="en-US" sz="4800" b="1" dirty="0" smtClean="0">
                <a:solidFill>
                  <a:schemeClr val="tx2"/>
                </a:solidFill>
              </a:rPr>
              <a:t>Annual Premiums Data Request</a:t>
            </a:r>
          </a:p>
        </p:txBody>
      </p:sp>
    </p:spTree>
    <p:extLst>
      <p:ext uri="{BB962C8B-B14F-4D97-AF65-F5344CB8AC3E}">
        <p14:creationId xmlns:p14="http://schemas.microsoft.com/office/powerpoint/2010/main" val="1756438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338030"/>
            <a:ext cx="8229600" cy="4708981"/>
          </a:xfrm>
          <a:prstGeom prst="rect">
            <a:avLst/>
          </a:prstGeom>
          <a:noFill/>
        </p:spPr>
        <p:txBody>
          <a:bodyPr>
            <a:spAutoFit/>
          </a:bodyPr>
          <a:lstStyle/>
          <a:p>
            <a:pPr marL="342900" indent="-342900" defTabSz="914400" fontAlgn="auto">
              <a:spcBef>
                <a:spcPts val="0"/>
              </a:spcBef>
              <a:spcAft>
                <a:spcPts val="0"/>
              </a:spcAft>
              <a:buFont typeface="Arial" panose="020B0604020202020204" pitchFamily="34" charset="0"/>
              <a:buChar char="•"/>
              <a:defRPr/>
            </a:pPr>
            <a:r>
              <a:rPr lang="en-US" sz="2000" dirty="0" smtClean="0">
                <a:solidFill>
                  <a:prstClr val="black"/>
                </a:solidFill>
                <a:latin typeface="Calibri"/>
                <a:ea typeface="+mn-ea"/>
                <a:cs typeface="Arial" charset="0"/>
              </a:rPr>
              <a:t>Please be advised that the Premiums Data Submission Manual, Reporting Workbook, and Frequently Asked Questions are available on CHIA’s </a:t>
            </a:r>
            <a:r>
              <a:rPr lang="en-US" sz="2000" dirty="0">
                <a:solidFill>
                  <a:prstClr val="black"/>
                </a:solidFill>
                <a:latin typeface="Calibri"/>
                <a:ea typeface="+mn-ea"/>
                <a:cs typeface="Arial" charset="0"/>
              </a:rPr>
              <a:t>website at </a:t>
            </a:r>
            <a:r>
              <a:rPr lang="en-US" sz="2000" dirty="0">
                <a:solidFill>
                  <a:prstClr val="black"/>
                </a:solidFill>
                <a:latin typeface="Calibri"/>
                <a:ea typeface="+mn-ea"/>
                <a:cs typeface="Arial" charset="0"/>
                <a:hlinkClick r:id="rId3"/>
              </a:rPr>
              <a:t>http://</a:t>
            </a:r>
            <a:r>
              <a:rPr lang="en-US" sz="2000" dirty="0" smtClean="0">
                <a:solidFill>
                  <a:prstClr val="black"/>
                </a:solidFill>
                <a:latin typeface="Calibri"/>
                <a:ea typeface="+mn-ea"/>
                <a:cs typeface="Arial" charset="0"/>
                <a:hlinkClick r:id="rId3"/>
              </a:rPr>
              <a:t>www.chiamass.gov/information-for-data-submitters-premiums-data</a:t>
            </a:r>
            <a:r>
              <a:rPr lang="en-US" sz="2000" dirty="0" smtClean="0">
                <a:solidFill>
                  <a:prstClr val="black"/>
                </a:solidFill>
                <a:latin typeface="Calibri"/>
                <a:ea typeface="+mn-ea"/>
                <a:cs typeface="Arial" charset="0"/>
              </a:rPr>
              <a:t>.</a:t>
            </a:r>
          </a:p>
          <a:p>
            <a:pPr marL="342900" indent="-342900" defTabSz="914400" fontAlgn="auto">
              <a:spcBef>
                <a:spcPts val="0"/>
              </a:spcBef>
              <a:spcAft>
                <a:spcPts val="0"/>
              </a:spcAft>
              <a:buFont typeface="Arial" panose="020B0604020202020204" pitchFamily="34" charset="0"/>
              <a:buChar char="•"/>
              <a:defRPr/>
            </a:pPr>
            <a:endParaRPr lang="en-US" sz="2000" dirty="0">
              <a:solidFill>
                <a:prstClr val="black"/>
              </a:solidFill>
              <a:latin typeface="Calibri"/>
              <a:ea typeface="+mn-ea"/>
              <a:cs typeface="Arial" charset="0"/>
            </a:endParaRPr>
          </a:p>
          <a:p>
            <a:pPr marL="342900" indent="-342900" defTabSz="914400" fontAlgn="auto">
              <a:spcBef>
                <a:spcPts val="0"/>
              </a:spcBef>
              <a:spcAft>
                <a:spcPts val="0"/>
              </a:spcAft>
              <a:buFont typeface="Arial" panose="020B0604020202020204" pitchFamily="34" charset="0"/>
              <a:buChar char="•"/>
              <a:defRPr/>
            </a:pPr>
            <a:r>
              <a:rPr lang="en-US" sz="2000" dirty="0">
                <a:solidFill>
                  <a:prstClr val="black"/>
                </a:solidFill>
                <a:latin typeface="Calibri"/>
                <a:cs typeface="Arial" charset="0"/>
              </a:rPr>
              <a:t>Reconciliation Workbooks may be requested by emailing Ashley </a:t>
            </a:r>
            <a:r>
              <a:rPr lang="en-US" sz="2000" dirty="0" smtClean="0">
                <a:solidFill>
                  <a:prstClr val="black"/>
                </a:solidFill>
                <a:latin typeface="Calibri"/>
                <a:cs typeface="Arial" charset="0"/>
              </a:rPr>
              <a:t>Storms.</a:t>
            </a:r>
          </a:p>
          <a:p>
            <a:pPr defTabSz="914400" fontAlgn="auto">
              <a:spcBef>
                <a:spcPts val="0"/>
              </a:spcBef>
              <a:spcAft>
                <a:spcPts val="0"/>
              </a:spcAft>
              <a:defRPr/>
            </a:pPr>
            <a:endParaRPr lang="en-US" sz="2000" dirty="0" smtClean="0">
              <a:solidFill>
                <a:prstClr val="black"/>
              </a:solidFill>
              <a:latin typeface="Calibri"/>
              <a:cs typeface="Arial" charset="0"/>
            </a:endParaRPr>
          </a:p>
          <a:p>
            <a:pPr marL="800100" lvl="1" indent="-342900" defTabSz="914400" fontAlgn="auto">
              <a:spcBef>
                <a:spcPts val="0"/>
              </a:spcBef>
              <a:spcAft>
                <a:spcPts val="0"/>
              </a:spcAft>
              <a:buSzPct val="75000"/>
              <a:buFont typeface="Wingdings" panose="05000000000000000000" pitchFamily="2" charset="2"/>
              <a:buChar char="Ø"/>
              <a:defRPr/>
            </a:pPr>
            <a:r>
              <a:rPr lang="en-US" sz="2000" dirty="0" smtClean="0">
                <a:solidFill>
                  <a:prstClr val="black"/>
                </a:solidFill>
                <a:latin typeface="Calibri"/>
                <a:cs typeface="Arial" charset="0"/>
              </a:rPr>
              <a:t>These </a:t>
            </a:r>
            <a:r>
              <a:rPr lang="en-US" sz="2000" dirty="0">
                <a:solidFill>
                  <a:prstClr val="black"/>
                </a:solidFill>
                <a:latin typeface="Calibri"/>
                <a:cs typeface="Arial" charset="0"/>
              </a:rPr>
              <a:t>workbooks compile each payer’s DOI Annual Comprehensive Financial Statement, </a:t>
            </a:r>
            <a:r>
              <a:rPr lang="en-US" sz="2000" dirty="0"/>
              <a:t>CCIIO Medical Loss Ratio Reporting Form, NAIC Supplemental Health Care Exhibit, and 2016 CHIA Annual Premiums Data Request filings for easy reference. </a:t>
            </a:r>
            <a:endParaRPr lang="en-US" sz="2000" dirty="0" smtClean="0"/>
          </a:p>
          <a:p>
            <a:pPr lvl="1" defTabSz="914400" fontAlgn="auto">
              <a:spcBef>
                <a:spcPts val="0"/>
              </a:spcBef>
              <a:spcAft>
                <a:spcPts val="0"/>
              </a:spcAft>
              <a:buSzPct val="75000"/>
              <a:defRPr/>
            </a:pPr>
            <a:endParaRPr lang="en-US" sz="2000" dirty="0" smtClean="0"/>
          </a:p>
          <a:p>
            <a:pPr marL="800100" lvl="1" indent="-342900" defTabSz="914400" fontAlgn="auto">
              <a:spcBef>
                <a:spcPts val="0"/>
              </a:spcBef>
              <a:spcAft>
                <a:spcPts val="0"/>
              </a:spcAft>
              <a:buSzPct val="75000"/>
              <a:buFont typeface="Wingdings" panose="05000000000000000000" pitchFamily="2" charset="2"/>
              <a:buChar char="Ø"/>
              <a:defRPr/>
            </a:pPr>
            <a:r>
              <a:rPr lang="en-US" sz="2000" dirty="0" smtClean="0"/>
              <a:t>While </a:t>
            </a:r>
            <a:r>
              <a:rPr lang="en-US" sz="2000" dirty="0"/>
              <a:t>not necessary for completing the 2017 Request, they may prove useful for </a:t>
            </a:r>
            <a:r>
              <a:rPr lang="en-US" sz="2000" dirty="0" smtClean="0"/>
              <a:t>answering the questions in </a:t>
            </a:r>
            <a:r>
              <a:rPr lang="en-US" sz="2000" dirty="0"/>
              <a:t>section </a:t>
            </a:r>
            <a:r>
              <a:rPr lang="en-US" sz="2000" dirty="0" smtClean="0"/>
              <a:t>G .</a:t>
            </a:r>
            <a:endParaRPr lang="en-US" sz="2000" dirty="0"/>
          </a:p>
          <a:p>
            <a:pPr defTabSz="914400" fontAlgn="auto">
              <a:spcBef>
                <a:spcPts val="0"/>
              </a:spcBef>
              <a:spcAft>
                <a:spcPts val="0"/>
              </a:spcAft>
              <a:defRPr/>
            </a:pPr>
            <a:endParaRPr lang="en-US" sz="2000" dirty="0">
              <a:solidFill>
                <a:prstClr val="black"/>
              </a:solidFill>
              <a:latin typeface="Calibri"/>
              <a:ea typeface="+mn-ea"/>
              <a:cs typeface="Arial" charset="0"/>
            </a:endParaRPr>
          </a:p>
        </p:txBody>
      </p:sp>
      <p:sp>
        <p:nvSpPr>
          <p:cNvPr id="5123" name="TextBox 4"/>
          <p:cNvSpPr txBox="1">
            <a:spLocks noChangeArrowheads="1"/>
          </p:cNvSpPr>
          <p:nvPr/>
        </p:nvSpPr>
        <p:spPr bwMode="auto">
          <a:xfrm>
            <a:off x="381000" y="625362"/>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smtClean="0">
                <a:solidFill>
                  <a:prstClr val="black"/>
                </a:solidFill>
                <a:ea typeface="+mn-ea"/>
                <a:cs typeface="Arial" charset="0"/>
              </a:rPr>
              <a:t>Annual Premiums Data Request Update</a:t>
            </a:r>
          </a:p>
        </p:txBody>
      </p:sp>
    </p:spTree>
    <p:extLst>
      <p:ext uri="{BB962C8B-B14F-4D97-AF65-F5344CB8AC3E}">
        <p14:creationId xmlns:p14="http://schemas.microsoft.com/office/powerpoint/2010/main" val="426620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328738"/>
            <a:ext cx="8229600" cy="2554545"/>
          </a:xfrm>
          <a:prstGeom prst="rect">
            <a:avLst/>
          </a:prstGeom>
          <a:noFill/>
        </p:spPr>
        <p:txBody>
          <a:bodyPr>
            <a:spAutoFit/>
          </a:bodyPr>
          <a:lstStyle/>
          <a:p>
            <a:pPr marL="342900" indent="-342900" defTabSz="914400" fontAlgn="auto">
              <a:spcBef>
                <a:spcPts val="0"/>
              </a:spcBef>
              <a:spcAft>
                <a:spcPts val="0"/>
              </a:spcAft>
              <a:buFont typeface="Arial" panose="020B0604020202020204" pitchFamily="34" charset="0"/>
              <a:buChar char="•"/>
              <a:defRPr/>
            </a:pPr>
            <a:r>
              <a:rPr lang="en-US" sz="2000" dirty="0" smtClean="0">
                <a:solidFill>
                  <a:prstClr val="black"/>
                </a:solidFill>
                <a:latin typeface="Calibri"/>
                <a:ea typeface="+mn-ea"/>
                <a:cs typeface="Arial" charset="0"/>
              </a:rPr>
              <a:t>Completed workbooks (one for each legal entity) should be submitted to Dianna Welch by </a:t>
            </a:r>
            <a:r>
              <a:rPr lang="en-US" sz="2000" b="1" dirty="0" smtClean="0">
                <a:solidFill>
                  <a:prstClr val="black"/>
                </a:solidFill>
                <a:latin typeface="Calibri"/>
                <a:ea typeface="+mn-ea"/>
                <a:cs typeface="Arial" charset="0"/>
              </a:rPr>
              <a:t>May 12</a:t>
            </a:r>
            <a:r>
              <a:rPr lang="en-US" sz="2000" b="1" baseline="30000" dirty="0" smtClean="0">
                <a:solidFill>
                  <a:prstClr val="black"/>
                </a:solidFill>
                <a:latin typeface="Calibri"/>
                <a:ea typeface="+mn-ea"/>
                <a:cs typeface="Arial" charset="0"/>
              </a:rPr>
              <a:t>th</a:t>
            </a:r>
            <a:r>
              <a:rPr lang="en-US" sz="2000" b="1" dirty="0" smtClean="0">
                <a:solidFill>
                  <a:prstClr val="black"/>
                </a:solidFill>
                <a:latin typeface="Calibri"/>
                <a:ea typeface="+mn-ea"/>
                <a:cs typeface="Arial" charset="0"/>
              </a:rPr>
              <a:t>, 2017</a:t>
            </a:r>
            <a:r>
              <a:rPr lang="en-US" sz="2000" dirty="0" smtClean="0">
                <a:solidFill>
                  <a:prstClr val="black"/>
                </a:solidFill>
                <a:latin typeface="Calibri"/>
                <a:ea typeface="+mn-ea"/>
                <a:cs typeface="Arial" charset="0"/>
              </a:rPr>
              <a:t>.</a:t>
            </a:r>
          </a:p>
          <a:p>
            <a:pPr defTabSz="914400" fontAlgn="auto">
              <a:spcBef>
                <a:spcPts val="0"/>
              </a:spcBef>
              <a:spcAft>
                <a:spcPts val="0"/>
              </a:spcAft>
              <a:defRPr/>
            </a:pPr>
            <a:endParaRPr lang="en-US" sz="2000" dirty="0">
              <a:solidFill>
                <a:prstClr val="black"/>
              </a:solidFill>
              <a:latin typeface="Calibri"/>
              <a:ea typeface="+mn-ea"/>
              <a:cs typeface="Arial" charset="0"/>
            </a:endParaRPr>
          </a:p>
          <a:p>
            <a:pPr marL="342900" indent="-342900" defTabSz="914400" fontAlgn="auto">
              <a:spcBef>
                <a:spcPts val="0"/>
              </a:spcBef>
              <a:spcAft>
                <a:spcPts val="0"/>
              </a:spcAft>
              <a:buFont typeface="Arial" panose="020B0604020202020204" pitchFamily="34" charset="0"/>
              <a:buChar char="•"/>
              <a:defRPr/>
            </a:pPr>
            <a:r>
              <a:rPr lang="en-US" sz="2000" dirty="0" smtClean="0">
                <a:solidFill>
                  <a:prstClr val="black"/>
                </a:solidFill>
                <a:latin typeface="Calibri"/>
                <a:ea typeface="+mn-ea"/>
                <a:cs typeface="Arial" charset="0"/>
              </a:rPr>
              <a:t>As in prior years, CHIA will follow up with payers in June to collect 3R transfer amounts* for 2016. Those should be submitted to Dianna Welch by </a:t>
            </a:r>
            <a:r>
              <a:rPr lang="en-US" sz="2000" b="1" dirty="0" smtClean="0">
                <a:solidFill>
                  <a:prstClr val="black"/>
                </a:solidFill>
                <a:latin typeface="Calibri"/>
                <a:ea typeface="+mn-ea"/>
                <a:cs typeface="Arial" charset="0"/>
              </a:rPr>
              <a:t>July 17, 2017</a:t>
            </a:r>
            <a:r>
              <a:rPr lang="en-US" sz="2000" dirty="0" smtClean="0">
                <a:solidFill>
                  <a:prstClr val="black"/>
                </a:solidFill>
                <a:latin typeface="Calibri"/>
                <a:ea typeface="+mn-ea"/>
                <a:cs typeface="Arial" charset="0"/>
              </a:rPr>
              <a:t>.</a:t>
            </a:r>
          </a:p>
          <a:p>
            <a:pPr marL="342900" indent="-342900" defTabSz="914400" fontAlgn="auto">
              <a:spcBef>
                <a:spcPts val="0"/>
              </a:spcBef>
              <a:spcAft>
                <a:spcPts val="0"/>
              </a:spcAft>
              <a:buFont typeface="Arial" panose="020B0604020202020204" pitchFamily="34" charset="0"/>
              <a:buChar char="•"/>
              <a:defRPr/>
            </a:pPr>
            <a:endParaRPr lang="en-US" sz="2000" dirty="0">
              <a:solidFill>
                <a:prstClr val="black"/>
              </a:solidFill>
              <a:latin typeface="Calibri"/>
              <a:ea typeface="+mn-ea"/>
              <a:cs typeface="Arial" charset="0"/>
            </a:endParaRPr>
          </a:p>
          <a:p>
            <a:pPr marL="342900" indent="-342900" defTabSz="914400" fontAlgn="auto">
              <a:spcBef>
                <a:spcPts val="0"/>
              </a:spcBef>
              <a:spcAft>
                <a:spcPts val="0"/>
              </a:spcAft>
              <a:buFont typeface="Arial" panose="020B0604020202020204" pitchFamily="34" charset="0"/>
              <a:buChar char="•"/>
              <a:defRPr/>
            </a:pPr>
            <a:endParaRPr lang="en-US" sz="2000" dirty="0" smtClean="0">
              <a:solidFill>
                <a:prstClr val="black"/>
              </a:solidFill>
              <a:latin typeface="Calibri"/>
              <a:ea typeface="+mn-ea"/>
              <a:cs typeface="Arial" charset="0"/>
            </a:endParaRPr>
          </a:p>
        </p:txBody>
      </p:sp>
      <p:sp>
        <p:nvSpPr>
          <p:cNvPr id="5123" name="TextBox 4"/>
          <p:cNvSpPr txBox="1">
            <a:spLocks noChangeArrowheads="1"/>
          </p:cNvSpPr>
          <p:nvPr/>
        </p:nvSpPr>
        <p:spPr bwMode="auto">
          <a:xfrm>
            <a:off x="381000" y="625362"/>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smtClean="0">
                <a:solidFill>
                  <a:prstClr val="black"/>
                </a:solidFill>
                <a:ea typeface="+mn-ea"/>
                <a:cs typeface="Arial" charset="0"/>
              </a:rPr>
              <a:t>Annual Premiums Data Request Update</a:t>
            </a:r>
          </a:p>
        </p:txBody>
      </p:sp>
      <p:sp>
        <p:nvSpPr>
          <p:cNvPr id="2" name="TextBox 1"/>
          <p:cNvSpPr txBox="1"/>
          <p:nvPr/>
        </p:nvSpPr>
        <p:spPr>
          <a:xfrm>
            <a:off x="381000" y="6276975"/>
            <a:ext cx="3874394" cy="338554"/>
          </a:xfrm>
          <a:prstGeom prst="rect">
            <a:avLst/>
          </a:prstGeom>
          <a:noFill/>
        </p:spPr>
        <p:txBody>
          <a:bodyPr wrap="none" rtlCol="0">
            <a:spAutoFit/>
          </a:bodyPr>
          <a:lstStyle/>
          <a:p>
            <a:r>
              <a:rPr lang="en-US" sz="1600" dirty="0" smtClean="0"/>
              <a:t>*Risk adjustment, risk corridors, reinsurance</a:t>
            </a:r>
            <a:endParaRPr lang="en-US" sz="1600" dirty="0"/>
          </a:p>
        </p:txBody>
      </p:sp>
    </p:spTree>
    <p:extLst>
      <p:ext uri="{BB962C8B-B14F-4D97-AF65-F5344CB8AC3E}">
        <p14:creationId xmlns:p14="http://schemas.microsoft.com/office/powerpoint/2010/main" val="10458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57200" y="38100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smtClean="0">
                <a:solidFill>
                  <a:prstClr val="black"/>
                </a:solidFill>
                <a:ea typeface="+mn-ea"/>
                <a:cs typeface="Arial" charset="0"/>
              </a:rPr>
              <a:t>2017 Annual Premiums Request Timeline</a:t>
            </a:r>
          </a:p>
        </p:txBody>
      </p:sp>
      <p:graphicFrame>
        <p:nvGraphicFramePr>
          <p:cNvPr id="4" name="Table 3"/>
          <p:cNvGraphicFramePr>
            <a:graphicFrameLocks noGrp="1"/>
          </p:cNvGraphicFramePr>
          <p:nvPr>
            <p:extLst>
              <p:ext uri="{D42A27DB-BD31-4B8C-83A1-F6EECF244321}">
                <p14:modId xmlns:p14="http://schemas.microsoft.com/office/powerpoint/2010/main" val="1440945211"/>
              </p:ext>
            </p:extLst>
          </p:nvPr>
        </p:nvGraphicFramePr>
        <p:xfrm>
          <a:off x="533403" y="1271942"/>
          <a:ext cx="7934320" cy="4346263"/>
        </p:xfrm>
        <a:graphic>
          <a:graphicData uri="http://schemas.openxmlformats.org/drawingml/2006/table">
            <a:tbl>
              <a:tblPr firstRow="1" bandRow="1">
                <a:tableStyleId>{5940675A-B579-460E-94D1-54222C63F5DA}</a:tableStyleId>
              </a:tblPr>
              <a:tblGrid>
                <a:gridCol w="1586864"/>
                <a:gridCol w="1586864"/>
                <a:gridCol w="1586864"/>
                <a:gridCol w="1586864"/>
                <a:gridCol w="1586864"/>
              </a:tblGrid>
              <a:tr h="390525">
                <a:tc>
                  <a:txBody>
                    <a:bodyPr/>
                    <a:lstStyle/>
                    <a:p>
                      <a:pPr algn="ctr"/>
                      <a:r>
                        <a:rPr lang="en-US" sz="1800" b="1" dirty="0" smtClean="0"/>
                        <a:t>May 2017</a:t>
                      </a:r>
                      <a:endParaRPr lang="en-US" sz="1800" b="1"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Jun. 2017</a:t>
                      </a:r>
                      <a:endParaRPr lang="en-US" sz="1800" b="1"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Jul. 2017</a:t>
                      </a:r>
                      <a:endParaRPr lang="en-US" sz="1800" b="1"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Aug. 2017</a:t>
                      </a:r>
                      <a:endParaRPr lang="en-US" sz="1800" b="1"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Sept. 2017</a:t>
                      </a:r>
                      <a:endParaRPr lang="en-US" sz="1800" b="1"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97529">
                <a:tc>
                  <a:txBody>
                    <a:bodyPr/>
                    <a:lstStyle/>
                    <a:p>
                      <a:endParaRPr lang="en-US" b="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b="0"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01070">
                <a:tc>
                  <a:txBody>
                    <a:bodyPr/>
                    <a:lstStyle/>
                    <a:p>
                      <a:endParaRPr lang="en-US" b="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9432">
                <a:tc>
                  <a:txBody>
                    <a:bodyPr/>
                    <a:lstStyle/>
                    <a:p>
                      <a:pPr algn="ctr"/>
                      <a:r>
                        <a:rPr lang="en-US" sz="1400" b="1" dirty="0" smtClean="0">
                          <a:solidFill>
                            <a:schemeClr val="tx1"/>
                          </a:solidFill>
                        </a:rPr>
                        <a:t>Submissions due</a:t>
                      </a: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b="0" dirty="0" smtClean="0">
                        <a:solidFill>
                          <a:schemeClr val="bg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3790">
                <a:tc>
                  <a:txBody>
                    <a:bodyPr/>
                    <a:lstStyle/>
                    <a:p>
                      <a:endParaRPr lang="en-US" b="0"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tx1"/>
                          </a:solidFill>
                        </a:rPr>
                        <a:t>CHIA distributes 3R Addendum Request</a:t>
                      </a: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endParaRPr lang="en-US" b="0"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smtClean="0">
                        <a:solidFill>
                          <a:schemeClr val="bg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3R</a:t>
                      </a:r>
                      <a:r>
                        <a:rPr lang="en-US" sz="1400" b="1" baseline="0" dirty="0" smtClean="0">
                          <a:solidFill>
                            <a:schemeClr val="tx1"/>
                          </a:solidFill>
                        </a:rPr>
                        <a:t> Addendum submissions due</a:t>
                      </a:r>
                      <a:endParaRPr lang="en-US" sz="1400" b="1" dirty="0" smtClean="0">
                        <a:solidFill>
                          <a:schemeClr val="tx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endParaRPr lang="en-US" sz="1400" b="1" dirty="0" smtClean="0">
                        <a:solidFill>
                          <a:schemeClr val="tx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smtClean="0">
                        <a:solidFill>
                          <a:schemeClr val="tx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5775">
                <a:tc>
                  <a:txBody>
                    <a:bodyPr/>
                    <a:lstStyle/>
                    <a:p>
                      <a:endParaRPr lang="en-US" b="0" dirty="0"/>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0" dirty="0" smtClean="0">
                        <a:solidFill>
                          <a:schemeClr val="bg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smtClean="0">
                        <a:solidFill>
                          <a:schemeClr val="tx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smtClean="0">
                          <a:solidFill>
                            <a:schemeClr val="bg1"/>
                          </a:solidFill>
                        </a:rPr>
                        <a:t>Reporting</a:t>
                      </a: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400" b="1" dirty="0" smtClean="0">
                        <a:solidFill>
                          <a:schemeClr val="tx1"/>
                        </a:solidFill>
                      </a:endParaRPr>
                    </a:p>
                  </a:txBody>
                  <a:tcPr marL="91462" marR="9146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bl>
          </a:graphicData>
        </a:graphic>
      </p:graphicFrame>
    </p:spTree>
    <p:extLst>
      <p:ext uri="{BB962C8B-B14F-4D97-AF65-F5344CB8AC3E}">
        <p14:creationId xmlns:p14="http://schemas.microsoft.com/office/powerpoint/2010/main" val="291339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marL="0" indent="0" algn="ctr">
              <a:buFont typeface="Arial" charset="0"/>
              <a:buNone/>
            </a:pPr>
            <a:endParaRPr lang="en-US" altLang="en-US" sz="4800" b="1" smtClean="0">
              <a:solidFill>
                <a:schemeClr val="tx2"/>
              </a:solidFill>
            </a:endParaRPr>
          </a:p>
          <a:p>
            <a:pPr marL="0" indent="0" algn="ctr">
              <a:buFont typeface="Arial" charset="0"/>
              <a:buNone/>
            </a:pPr>
            <a:r>
              <a:rPr lang="en-US" altLang="en-US" sz="4800" b="1" smtClean="0">
                <a:solidFill>
                  <a:schemeClr val="tx2"/>
                </a:solidFill>
              </a:rPr>
              <a:t>Enrollment Trends</a:t>
            </a:r>
          </a:p>
        </p:txBody>
      </p:sp>
    </p:spTree>
    <p:extLst>
      <p:ext uri="{BB962C8B-B14F-4D97-AF65-F5344CB8AC3E}">
        <p14:creationId xmlns:p14="http://schemas.microsoft.com/office/powerpoint/2010/main" val="210469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FINALPowerPointTEMPLATE</Template>
  <TotalTime>12780</TotalTime>
  <Words>2103</Words>
  <Application>Microsoft Office PowerPoint</Application>
  <PresentationFormat>On-screen Show (4:3)</PresentationFormat>
  <Paragraphs>255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FINALPowerPointTEMPLATE</vt:lpstr>
      <vt:lpstr>PowerPoint Presentation</vt:lpstr>
      <vt:lpstr>Agenda</vt:lpstr>
      <vt:lpstr>Intake APCD Version 6.0</vt:lpstr>
      <vt:lpstr>PowerPoint Presentation</vt:lpstr>
      <vt:lpstr>PowerPoint Presentation</vt:lpstr>
      <vt:lpstr>PowerPoint Presentation</vt:lpstr>
      <vt:lpstr>PowerPoint Presentation</vt:lpstr>
      <vt:lpstr>PowerPoint Presentation</vt:lpstr>
      <vt:lpstr>PowerPoint Presentation</vt:lpstr>
      <vt:lpstr>Enrollment Trends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Housekeeping Items</vt:lpstr>
      <vt:lpstr>Next Meetings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Vogel, Rick</cp:lastModifiedBy>
  <cp:revision>691</cp:revision>
  <cp:lastPrinted>2017-05-09T16:44:05Z</cp:lastPrinted>
  <dcterms:created xsi:type="dcterms:W3CDTF">2014-02-09T20:57:02Z</dcterms:created>
  <dcterms:modified xsi:type="dcterms:W3CDTF">2017-05-09T18:45:16Z</dcterms:modified>
</cp:coreProperties>
</file>