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414" r:id="rId3"/>
    <p:sldId id="474" r:id="rId4"/>
    <p:sldId id="508" r:id="rId5"/>
    <p:sldId id="509" r:id="rId6"/>
    <p:sldId id="510" r:id="rId7"/>
    <p:sldId id="500" r:id="rId8"/>
    <p:sldId id="501" r:id="rId9"/>
    <p:sldId id="502" r:id="rId10"/>
    <p:sldId id="503" r:id="rId11"/>
    <p:sldId id="504" r:id="rId12"/>
    <p:sldId id="505" r:id="rId13"/>
    <p:sldId id="506" r:id="rId14"/>
    <p:sldId id="507" r:id="rId15"/>
    <p:sldId id="499" r:id="rId16"/>
    <p:sldId id="362" r:id="rId17"/>
    <p:sldId id="451" r:id="rId18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984" y="-21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commentAuthors" Target="commentAuthors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6/13/17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6/13/17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D056F31-54BE-43C3-98C0-9375C8A524D6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2213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53F84D0-1CB7-4CA0-9B79-CB5FCD487120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14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657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9638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EB6D7E-908F-40CE-800C-5C249A686E6D}" type="slidenum">
              <a:rPr lang="en-US" altLang="en-US">
                <a:solidFill>
                  <a:prstClr val="black"/>
                </a:solidFill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73204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6/13/17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18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6/13/17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58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dianna.welch@oliverwyman.com" TargetMode="External"/><Relationship Id="rId4" Type="http://schemas.openxmlformats.org/officeDocument/2006/relationships/hyperlink" Target="mailto:ashley.storms@state.ma.us" TargetMode="External"/><Relationship Id="rId5" Type="http://schemas.openxmlformats.org/officeDocument/2006/relationships/hyperlink" Target="mailto:lauren.almquist@state.ma.us" TargetMode="Externa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June 13, 2017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Annual Premiums Data Request Timeline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05676"/>
              </p:ext>
            </p:extLst>
          </p:nvPr>
        </p:nvGraphicFramePr>
        <p:xfrm>
          <a:off x="533403" y="1271942"/>
          <a:ext cx="7934320" cy="28063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6864"/>
                <a:gridCol w="1604008"/>
                <a:gridCol w="1569720"/>
                <a:gridCol w="1586864"/>
                <a:gridCol w="1586864"/>
              </a:tblGrid>
              <a:tr h="39052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May 2017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Jun. 2017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Jul. 2017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Aug. 2017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Sept. 2017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943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Initial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ubmissions due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9379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CHIA requests</a:t>
                      </a:r>
                      <a:r>
                        <a:rPr lang="en-US" sz="1400" baseline="0" dirty="0" smtClean="0"/>
                        <a:t> updated 3R amounts</a:t>
                      </a:r>
                      <a:endParaRPr lang="en-US" sz="14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3R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addendum submissions due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Reporting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308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Enrollment Trends</a:t>
            </a:r>
          </a:p>
        </p:txBody>
      </p:sp>
    </p:spTree>
    <p:extLst>
      <p:ext uri="{BB962C8B-B14F-4D97-AF65-F5344CB8AC3E}">
        <p14:creationId xmlns:p14="http://schemas.microsoft.com/office/powerpoint/2010/main" val="2534019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72937" y="1295400"/>
            <a:ext cx="8366264" cy="5305425"/>
          </a:xfrm>
        </p:spPr>
        <p:txBody>
          <a:bodyPr>
            <a:normAutofit lnSpcReduction="10000"/>
          </a:bodyPr>
          <a:lstStyle/>
          <a:p>
            <a:pPr>
              <a:tabLst>
                <a:tab pos="6799263" algn="l"/>
              </a:tabLst>
              <a:defRPr/>
            </a:pPr>
            <a:r>
              <a:rPr lang="en-US" sz="2000" dirty="0">
                <a:latin typeface="Calibri" panose="020F0502020204030204" pitchFamily="34" charset="0"/>
                <a:cs typeface="Helvetica" panose="020B0604020202020204" pitchFamily="34" charset="0"/>
              </a:rPr>
              <a:t>CHIA shared MA APCD-sourced enrollment counts for payer review </a:t>
            </a:r>
            <a:r>
              <a:rPr lang="en-US" sz="2000" dirty="0" smtClean="0">
                <a:latin typeface="Calibri" panose="020F0502020204030204" pitchFamily="34" charset="0"/>
                <a:cs typeface="Helvetica" panose="020B0604020202020204" pitchFamily="34" charset="0"/>
              </a:rPr>
              <a:t>earlier this month. </a:t>
            </a:r>
            <a:r>
              <a:rPr lang="en-US" sz="2000" dirty="0">
                <a:latin typeface="Calibri" panose="020F0502020204030204" pitchFamily="34" charset="0"/>
                <a:cs typeface="Helvetica" panose="020B0604020202020204" pitchFamily="34" charset="0"/>
              </a:rPr>
              <a:t>These enrollment counts are based on payers’ </a:t>
            </a:r>
            <a:r>
              <a:rPr lang="en-US" sz="2000" b="1" dirty="0" smtClean="0">
                <a:latin typeface="Calibri" panose="020F0502020204030204" pitchFamily="34" charset="0"/>
                <a:cs typeface="Helvetica" panose="020B0604020202020204" pitchFamily="34" charset="0"/>
              </a:rPr>
              <a:t>March 2017 </a:t>
            </a:r>
            <a:r>
              <a:rPr lang="en-US" sz="2000" dirty="0">
                <a:latin typeface="Calibri" panose="020F0502020204030204" pitchFamily="34" charset="0"/>
                <a:cs typeface="Helvetica" panose="020B0604020202020204" pitchFamily="34" charset="0"/>
              </a:rPr>
              <a:t>Member Eligibility </a:t>
            </a:r>
            <a:r>
              <a:rPr lang="en-US" sz="2000" dirty="0" smtClean="0">
                <a:latin typeface="Calibri" panose="020F0502020204030204" pitchFamily="34" charset="0"/>
                <a:cs typeface="Helvetica" panose="020B0604020202020204" pitchFamily="34" charset="0"/>
              </a:rPr>
              <a:t>(ME) submissions </a:t>
            </a:r>
            <a:r>
              <a:rPr lang="en-US" sz="2000" dirty="0">
                <a:latin typeface="Calibri" panose="020F0502020204030204" pitchFamily="34" charset="0"/>
                <a:cs typeface="Helvetica" panose="020B0604020202020204" pitchFamily="34" charset="0"/>
              </a:rPr>
              <a:t>and do not reflect any additional supplemental </a:t>
            </a:r>
            <a:r>
              <a:rPr lang="en-US" sz="2000" dirty="0" smtClean="0">
                <a:latin typeface="Calibri" panose="020F0502020204030204" pitchFamily="34" charset="0"/>
                <a:cs typeface="Helvetica" panose="020B0604020202020204" pitchFamily="34" charset="0"/>
              </a:rPr>
              <a:t>data.</a:t>
            </a:r>
          </a:p>
          <a:p>
            <a:pPr marL="0" indent="0">
              <a:buNone/>
              <a:tabLst>
                <a:tab pos="6799263" algn="l"/>
              </a:tabLst>
              <a:defRPr/>
            </a:pPr>
            <a:endParaRPr lang="en-US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tabLst>
                <a:tab pos="6799263" algn="l"/>
              </a:tabLst>
              <a:defRPr/>
            </a:pPr>
            <a:r>
              <a:rPr lang="en-US" altLang="en-US" sz="2000" dirty="0" smtClean="0"/>
              <a:t>Some data in the </a:t>
            </a:r>
            <a:r>
              <a:rPr lang="en-US" altLang="en-US" sz="2000" dirty="0"/>
              <a:t>workbooks was provided for informational purposes only (i.e. Medicaid product types );  please see the Notes for Payers section on the Main Data Review tab for more specific </a:t>
            </a:r>
            <a:r>
              <a:rPr lang="en-US" altLang="en-US" sz="2000" dirty="0" smtClean="0"/>
              <a:t>information on how to focus review.</a:t>
            </a:r>
            <a:endParaRPr lang="en-US" sz="2000" dirty="0">
              <a:cs typeface="Helvetica" panose="020B0604020202020204" pitchFamily="34" charset="0"/>
            </a:endParaRPr>
          </a:p>
          <a:p>
            <a:pPr marL="0" indent="0">
              <a:buNone/>
              <a:tabLst>
                <a:tab pos="6799263" algn="l"/>
              </a:tabLst>
              <a:defRPr/>
            </a:pPr>
            <a:endParaRPr lang="en-US" sz="2000" dirty="0" smtClean="0">
              <a:cs typeface="Helvetica" panose="020B0604020202020204" pitchFamily="34" charset="0"/>
            </a:endParaRPr>
          </a:p>
          <a:p>
            <a:pPr>
              <a:tabLst>
                <a:tab pos="6799263" algn="l"/>
              </a:tabLst>
              <a:defRPr/>
            </a:pPr>
            <a:r>
              <a:rPr lang="en-US" altLang="en-US" sz="2000" dirty="0" smtClean="0"/>
              <a:t>CHIA plans to source enrollment counts for Medicaid product types from the MassHealth enhanced eligibility file, rather than payers’ ME files.  </a:t>
            </a:r>
          </a:p>
          <a:p>
            <a:pPr marL="0" indent="0">
              <a:buNone/>
              <a:tabLst>
                <a:tab pos="6799263" algn="l"/>
              </a:tabLst>
              <a:defRPr/>
            </a:pPr>
            <a:endParaRPr lang="en-US" sz="2000" dirty="0">
              <a:cs typeface="Helvetica" panose="020B0604020202020204" pitchFamily="34" charset="0"/>
            </a:endParaRPr>
          </a:p>
          <a:p>
            <a:pPr>
              <a:tabLst>
                <a:tab pos="6799263" algn="l"/>
              </a:tabLst>
              <a:defRPr/>
            </a:pPr>
            <a:r>
              <a:rPr lang="en-US" sz="2000" dirty="0">
                <a:cs typeface="Helvetica" panose="020B0604020202020204" pitchFamily="34" charset="0"/>
              </a:rPr>
              <a:t>Please contact us with any comments or concerns about this data by </a:t>
            </a:r>
            <a:r>
              <a:rPr lang="en-US" sz="2000" b="1" dirty="0" smtClean="0">
                <a:cs typeface="Helvetica" panose="020B0604020202020204" pitchFamily="34" charset="0"/>
              </a:rPr>
              <a:t>June 30</a:t>
            </a:r>
            <a:r>
              <a:rPr lang="en-US" sz="2000" b="1" baseline="30000" dirty="0" smtClean="0">
                <a:cs typeface="Helvetica" panose="020B0604020202020204" pitchFamily="34" charset="0"/>
              </a:rPr>
              <a:t>th </a:t>
            </a:r>
            <a:r>
              <a:rPr lang="en-US" sz="2000" b="1" dirty="0" smtClean="0">
                <a:cs typeface="Helvetica" panose="020B0604020202020204" pitchFamily="34" charset="0"/>
              </a:rPr>
              <a:t>2017. </a:t>
            </a:r>
            <a:r>
              <a:rPr lang="en-US" sz="2000" dirty="0">
                <a:cs typeface="Helvetica" panose="020B0604020202020204" pitchFamily="34" charset="0"/>
              </a:rPr>
              <a:t>Feedback received after this date may not be incorporated into the upcoming report.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164204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6534427"/>
              </p:ext>
            </p:extLst>
          </p:nvPr>
        </p:nvGraphicFramePr>
        <p:xfrm>
          <a:off x="533400" y="1371600"/>
          <a:ext cx="7581900" cy="40614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Apr. 2017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May 2017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Jun. 2017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Jul. 2017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Aug.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2017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March 2017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105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4"/>
          <p:cNvSpPr txBox="1">
            <a:spLocks noChangeArrowheads="1"/>
          </p:cNvSpPr>
          <p:nvPr/>
        </p:nvSpPr>
        <p:spPr bwMode="auto">
          <a:xfrm>
            <a:off x="457199" y="561975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Contact Information</a:t>
            </a: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457199" y="1695449"/>
            <a:ext cx="844867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prstClr val="black"/>
                </a:solidFill>
                <a:ea typeface="+mn-ea"/>
                <a:cs typeface="Arial" charset="0"/>
              </a:rPr>
              <a:t>For Annual Premiums technical questions and data submission: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Contact Dianna Welch </a:t>
            </a:r>
            <a:r>
              <a:rPr lang="en-US" altLang="en-US" sz="2000" dirty="0">
                <a:solidFill>
                  <a:prstClr val="black"/>
                </a:solidFill>
                <a:ea typeface="+mn-ea"/>
                <a:cs typeface="Arial" charset="0"/>
              </a:rPr>
              <a:t>at </a:t>
            </a: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  <a:hlinkClick r:id="rId3"/>
              </a:rPr>
              <a:t>dianna.welch@oliverwyman.com</a:t>
            </a:r>
            <a:endParaRPr lang="en-US" altLang="en-US" sz="2000" dirty="0" smtClean="0">
              <a:solidFill>
                <a:prstClr val="black"/>
              </a:solidFill>
              <a:ea typeface="+mn-ea"/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prstClr val="black"/>
              </a:solidFill>
              <a:ea typeface="+mn-ea"/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prstClr val="black"/>
                </a:solidFill>
                <a:ea typeface="+mn-ea"/>
                <a:cs typeface="Arial" charset="0"/>
              </a:rPr>
              <a:t>For Annual Premiums reporting and general questions: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Contact</a:t>
            </a:r>
            <a:r>
              <a:rPr lang="en-US" altLang="en-US" sz="2000" i="1" dirty="0" smtClean="0">
                <a:solidFill>
                  <a:prstClr val="black"/>
                </a:solidFill>
                <a:ea typeface="+mn-ea"/>
                <a:cs typeface="Arial" charset="0"/>
              </a:rPr>
              <a:t> </a:t>
            </a: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your </a:t>
            </a:r>
            <a:r>
              <a:rPr lang="en-US" altLang="en-US" sz="2000" u="sng" dirty="0" smtClean="0">
                <a:solidFill>
                  <a:prstClr val="black"/>
                </a:solidFill>
                <a:ea typeface="+mn-ea"/>
                <a:cs typeface="Arial" charset="0"/>
              </a:rPr>
              <a:t>CHIA liaison </a:t>
            </a: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and </a:t>
            </a:r>
            <a:r>
              <a:rPr lang="en-US" altLang="en-US" sz="2000" dirty="0">
                <a:solidFill>
                  <a:prstClr val="black"/>
                </a:solidFill>
                <a:cs typeface="Arial" charset="0"/>
              </a:rPr>
              <a:t>Ashley Storms at </a:t>
            </a:r>
            <a:r>
              <a:rPr lang="en-US" altLang="en-US" sz="2000" dirty="0" smtClean="0">
                <a:solidFill>
                  <a:prstClr val="black"/>
                </a:solidFill>
                <a:cs typeface="Arial" charset="0"/>
                <a:hlinkClick r:id="rId4"/>
              </a:rPr>
              <a:t>ashley.storms@state.ma.us</a:t>
            </a:r>
            <a:endParaRPr lang="en-US" altLang="en-US" sz="2000" b="1" dirty="0" smtClean="0">
              <a:solidFill>
                <a:prstClr val="black"/>
              </a:solidFill>
              <a:ea typeface="+mn-ea"/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dirty="0" smtClean="0">
              <a:solidFill>
                <a:prstClr val="black"/>
              </a:solidFill>
              <a:ea typeface="+mn-ea"/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</a:t>
            </a:r>
            <a:r>
              <a:rPr lang="en-US" altLang="en-US" sz="2000" b="1" dirty="0" smtClean="0">
                <a:solidFill>
                  <a:prstClr val="black"/>
                </a:solidFill>
                <a:cs typeface="Arial" charset="0"/>
              </a:rPr>
              <a:t>Enrollment Trends questions:</a:t>
            </a:r>
          </a:p>
          <a:p>
            <a:pPr defTabSz="914400" eaLnBrk="1" hangingPunct="1">
              <a:spcBef>
                <a:spcPct val="0"/>
              </a:spcBef>
              <a:buNone/>
            </a:pPr>
            <a:r>
              <a:rPr lang="en-US" altLang="en-US" sz="20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Contact </a:t>
            </a:r>
            <a:r>
              <a:rPr lang="en-US" alt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your </a:t>
            </a:r>
            <a:r>
              <a:rPr lang="en-US" altLang="en-US" sz="2000" u="sng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latin typeface="+mn-lt"/>
                <a:cs typeface="Arial" panose="020B0604020202020204" pitchFamily="34" charset="0"/>
                <a:hlinkClick r:id="rId5"/>
              </a:rPr>
              <a:t>lauren.almquist@state.ma.us</a:t>
            </a:r>
            <a:endParaRPr lang="en-US" altLang="en-US" sz="20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175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Housekeeping Items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Member Month Tracker reports</a:t>
            </a:r>
            <a:r>
              <a:rPr lang="en-US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February/March 2017 signoff due 6/24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April 2017 last report requiring signoff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May 2017 final report – no signoff required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Linkage between Eligibility and Claims files needs to be </a:t>
            </a:r>
            <a:r>
              <a:rPr lang="en-US" smtClean="0"/>
              <a:t>fixed before V6.</a:t>
            </a:r>
            <a:endParaRPr lang="en-US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V6 submission guides go into effect in August for July 2017 data and any resubmissions back to October 2013.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33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July 11, 2017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August 8, 2017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APCD </a:t>
            </a:r>
            <a:r>
              <a:rPr lang="en-US" sz="2000" dirty="0" smtClean="0">
                <a:solidFill>
                  <a:schemeClr val="tx2"/>
                </a:solidFill>
              </a:rPr>
              <a:t>Version 6.0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TME, APM, RP Update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DOI Reporting Update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Annual </a:t>
            </a:r>
            <a:r>
              <a:rPr lang="en-US" dirty="0"/>
              <a:t>Premiums Data </a:t>
            </a:r>
            <a:r>
              <a:rPr lang="en-US" dirty="0" smtClean="0"/>
              <a:t>Request and Enrollment </a:t>
            </a:r>
            <a:r>
              <a:rPr lang="en-US" dirty="0"/>
              <a:t>Trends </a:t>
            </a:r>
            <a:r>
              <a:rPr lang="en-US" dirty="0" smtClean="0"/>
              <a:t>Updates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Housekeeping Items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Wrap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Intake </a:t>
            </a:r>
            <a:r>
              <a:rPr lang="en-US" dirty="0" smtClean="0"/>
              <a:t>APCD Version </a:t>
            </a:r>
            <a:r>
              <a:rPr lang="en-US" dirty="0"/>
              <a:t>6</a:t>
            </a:r>
            <a:r>
              <a:rPr lang="en-US" dirty="0" smtClean="0"/>
              <a:t>.0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873200"/>
              </p:ext>
            </p:extLst>
          </p:nvPr>
        </p:nvGraphicFramePr>
        <p:xfrm>
          <a:off x="726325" y="1892333"/>
          <a:ext cx="7506450" cy="3682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Intake 6.0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2016/January 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New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</a:rPr>
                        <a:t>sftp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 testing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 2017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Guides 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 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New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</a:rPr>
                        <a:t>sftp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Pilot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April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February/June 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and new transmission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July 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6  Production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August 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2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584" y="1447800"/>
            <a:ext cx="8192016" cy="4800600"/>
          </a:xfrm>
        </p:spPr>
        <p:txBody>
          <a:bodyPr>
            <a:normAutofit/>
          </a:bodyPr>
          <a:lstStyle/>
          <a:p>
            <a:pPr marL="285750" marR="0" indent="-28575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Arial Narrow"/>
              <a:ea typeface="Calibri"/>
              <a:cs typeface="Times New Roman"/>
            </a:endParaRPr>
          </a:p>
          <a:p>
            <a:pPr marL="0" marR="0" indent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latin typeface="Arial Narrow"/>
                <a:ea typeface="Calibri"/>
                <a:cs typeface="Times New Roman"/>
              </a:rPr>
              <a:t> </a:t>
            </a:r>
            <a:endParaRPr lang="en-US" dirty="0">
              <a:latin typeface="Arial Narrow"/>
              <a:ea typeface="Calibri"/>
              <a:cs typeface="Times New Roman"/>
            </a:endParaRPr>
          </a:p>
          <a:p>
            <a:pPr marL="0" indent="0" algn="l">
              <a:buNone/>
            </a:pP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4B19A9-79AC-44A8-B774-53CFB0574B6A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61924" y="359703"/>
            <a:ext cx="77644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 smtClean="0"/>
              <a:t>Payer Data Reporting: TME, APM, RP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eadlines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293412"/>
              </p:ext>
            </p:extLst>
          </p:nvPr>
        </p:nvGraphicFramePr>
        <p:xfrm>
          <a:off x="401122" y="1409703"/>
          <a:ext cx="7828478" cy="326676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494478"/>
                <a:gridCol w="5334000"/>
              </a:tblGrid>
              <a:tr h="5136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Deadline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Data File Due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36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Friday, June 2, 2017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CY 2015 Final APM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CY 2016 Preliminary APM</a:t>
                      </a:r>
                      <a:endParaRPr lang="en-US" sz="1600" dirty="0"/>
                    </a:p>
                  </a:txBody>
                  <a:tcPr marL="9525" marR="9525" marT="9525" marB="0" anchor="ctr">
                    <a:noFill/>
                  </a:tcPr>
                </a:tc>
              </a:tr>
              <a:tr h="513613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i="0" u="none" strike="noStrike" kern="1200" dirty="0" smtClean="0">
                          <a:effectLst/>
                        </a:rPr>
                        <a:t>Friday, June 30,</a:t>
                      </a:r>
                      <a:r>
                        <a:rPr lang="en-US" sz="1600" i="0" u="none" strike="noStrike" kern="1200" baseline="0" dirty="0" smtClean="0">
                          <a:effectLst/>
                        </a:rPr>
                        <a:t> 2017  </a:t>
                      </a:r>
                      <a:endParaRPr lang="en-US" sz="1600" i="0" dirty="0"/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i="0" u="none" strike="noStrike" kern="1200" dirty="0" smtClean="0">
                          <a:effectLst/>
                        </a:rPr>
                        <a:t>Supplemental </a:t>
                      </a:r>
                      <a:r>
                        <a:rPr lang="en-US" sz="1600" i="0" u="none" strike="noStrike" kern="1200" dirty="0">
                          <a:effectLst/>
                        </a:rPr>
                        <a:t>Filing: </a:t>
                      </a:r>
                      <a:r>
                        <a:rPr lang="en-US" sz="1600" i="0" u="none" strike="noStrike" kern="1200" dirty="0" smtClean="0">
                          <a:effectLst/>
                        </a:rPr>
                        <a:t>CY 2014,</a:t>
                      </a:r>
                      <a:r>
                        <a:rPr lang="en-US" sz="1600" i="0" u="none" strike="noStrike" kern="1200" baseline="0" dirty="0" smtClean="0">
                          <a:effectLst/>
                        </a:rPr>
                        <a:t> 2015, 2016 </a:t>
                      </a:r>
                      <a:r>
                        <a:rPr lang="en-US" sz="1600" i="0" u="none" strike="noStrike" kern="1200" dirty="0" smtClean="0">
                          <a:effectLst/>
                        </a:rPr>
                        <a:t>Prescription </a:t>
                      </a:r>
                      <a:r>
                        <a:rPr lang="en-US" sz="1600" i="0" u="none" strike="noStrike" kern="1200" dirty="0">
                          <a:effectLst/>
                        </a:rPr>
                        <a:t>Drug </a:t>
                      </a:r>
                      <a:r>
                        <a:rPr lang="en-US" sz="1600" i="0" u="none" strike="noStrike" kern="1200" dirty="0" smtClean="0">
                          <a:effectLst/>
                        </a:rPr>
                        <a:t>Rebates</a:t>
                      </a:r>
                    </a:p>
                    <a:p>
                      <a:pPr marL="0" algn="l" defTabSz="457200" rtl="0" eaLnBrk="1" fontAlgn="ctr" latinLnBrk="0" hangingPunct="1"/>
                      <a:endParaRPr lang="en-US" sz="1600" i="0" u="none" strike="noStrike" kern="1200" dirty="0" smtClean="0">
                        <a:effectLst/>
                      </a:endParaRPr>
                    </a:p>
                    <a:p>
                      <a:pPr marL="0" algn="l" defTabSz="457200" rtl="0" eaLnBrk="1" fontAlgn="ctr" latinLnBrk="0" hangingPunct="1"/>
                      <a:r>
                        <a:rPr lang="en-US" sz="160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CY 2016 Hospital RP</a:t>
                      </a:r>
                      <a:endParaRPr lang="en-US" sz="160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</a:tr>
              <a:tr h="5050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Friday,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July 14, 2017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CY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2016 Other Provider RP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221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CY 2015 Physician Group RP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864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DOI Reporting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Q1 2017 Membership signoff  due 7/14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Feedback on initial Utilization reports due 7/17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During upcoming bi-weekly calls, CHIA staff available to answer questions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98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DOI Reporting - continued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439507"/>
              </p:ext>
            </p:extLst>
          </p:nvPr>
        </p:nvGraphicFramePr>
        <p:xfrm>
          <a:off x="959507" y="2614823"/>
          <a:ext cx="6973115" cy="3124200"/>
        </p:xfrm>
        <a:graphic>
          <a:graphicData uri="http://schemas.openxmlformats.org/drawingml/2006/table">
            <a:tbl>
              <a:tblPr firstRow="1" firstCol="1" bandRow="1"/>
              <a:tblGrid>
                <a:gridCol w="301239"/>
                <a:gridCol w="654078"/>
                <a:gridCol w="450463"/>
                <a:gridCol w="750307"/>
                <a:gridCol w="707074"/>
                <a:gridCol w="751702"/>
                <a:gridCol w="1919001"/>
                <a:gridCol w="747518"/>
                <a:gridCol w="391889"/>
                <a:gridCol w="299844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ME126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Risk Adjustment Covered Plan (RACP)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Lookup table – Integer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Flag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Int(1)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Member Enrolled in RACP Indicator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Non-grandfathered individual and small group plans underwritten and filed in the Commonwealth of Massachusetts are subject to risk adjustment.  Large group plans, self-insured plans, and plans underwritten and filed in states other than Massachusetts are not subject to risk adjustment.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Report RACP status as of the 15th of the month.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EXAMPLE: 1 = Yes, the Member was enrolled in RACP as of the 15th of the month.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All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100%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A0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Value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Yes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Mock – Provided for Simulation Purposes 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Continue to report as you have been for this field as it is used in DOI reporting for Merged Market membership.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677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538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6200" y="1403350"/>
            <a:ext cx="8382000" cy="1038225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dirty="0" smtClean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CHIA Reporting Updates:</a:t>
            </a:r>
            <a:endParaRPr lang="en-US" dirty="0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en-US" b="0" dirty="0" smtClean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Annual Premiums Data Request </a:t>
            </a:r>
          </a:p>
          <a:p>
            <a:pPr algn="r">
              <a:defRPr/>
            </a:pPr>
            <a:r>
              <a:rPr lang="en-US" b="0" dirty="0" smtClean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and Enrollment Trends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prstClr val="white">
                  <a:lumMod val="65000"/>
                </a:prst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14550" y="4227513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June 13, 2017</a:t>
            </a:r>
            <a:endParaRPr lang="en-US" sz="1600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prstClr val="white">
                  <a:lumMod val="65000"/>
                </a:prstClr>
              </a:solidFill>
              <a:latin typeface="Arial"/>
              <a:cs typeface="Times New Roman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095500" y="2895600"/>
            <a:ext cx="6400800" cy="1179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Ashley Storms  |  </a:t>
            </a:r>
            <a:r>
              <a:rPr lang="en-US" sz="1600" i="1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Analytic </a:t>
            </a:r>
            <a:r>
              <a:rPr lang="en-US" sz="1600" i="1" dirty="0">
                <a:solidFill>
                  <a:prstClr val="white">
                    <a:lumMod val="65000"/>
                  </a:prstClr>
                </a:solidFill>
                <a:cs typeface="Times New Roman"/>
              </a:rPr>
              <a:t>Reporting </a:t>
            </a:r>
            <a:r>
              <a:rPr lang="en-US" sz="1600" i="1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Manager</a:t>
            </a:r>
          </a:p>
          <a:p>
            <a:pPr algn="r">
              <a:defRPr/>
            </a:pPr>
            <a:r>
              <a:rPr lang="en-US" sz="1600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Lauren Almquist  </a:t>
            </a:r>
            <a:r>
              <a:rPr lang="en-US" sz="1600" dirty="0">
                <a:solidFill>
                  <a:prstClr val="white">
                    <a:lumMod val="65000"/>
                  </a:prstClr>
                </a:solidFill>
                <a:cs typeface="Times New Roman"/>
              </a:rPr>
              <a:t>|  </a:t>
            </a:r>
            <a:r>
              <a:rPr lang="en-US" sz="1600" i="1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Manager of Analytics</a:t>
            </a:r>
            <a:endParaRPr lang="en-US" sz="1600" i="1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endParaRPr lang="en-US" sz="1600" i="1" dirty="0" smtClean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endParaRPr lang="en-US" sz="1600" i="1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24309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dirty="0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dirty="0" smtClean="0">
                <a:solidFill>
                  <a:schemeClr val="tx2"/>
                </a:solidFill>
              </a:rPr>
              <a:t>Annual Premiums Data Request</a:t>
            </a:r>
          </a:p>
        </p:txBody>
      </p:sp>
    </p:spTree>
    <p:extLst>
      <p:ext uri="{BB962C8B-B14F-4D97-AF65-F5344CB8AC3E}">
        <p14:creationId xmlns:p14="http://schemas.microsoft.com/office/powerpoint/2010/main" val="3559360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328738"/>
            <a:ext cx="8229600" cy="3477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Data review is underway. We appreciate your partnership in responding promptly to follow-up questions sent by CHIA and Oliver Wyman.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Once known, 3R* transfer amounts for 2016 should be filled in on the data submission workbooks. Final workbooks including all 3R amounts should be submitted to Dianna Welch by </a:t>
            </a:r>
            <a:r>
              <a:rPr lang="en-US" sz="2000" b="1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July 17, 2017</a:t>
            </a: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.</a:t>
            </a: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CHIA will send a follow up email in early July to remind payers of this submission deadline.</a:t>
            </a: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 smtClean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Annual Premiums Data Request Update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6276975"/>
            <a:ext cx="38743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*Risk adjustment, risk corridors, reinsurance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25562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12897</TotalTime>
  <Words>801</Words>
  <Application>Microsoft Macintosh PowerPoint</Application>
  <PresentationFormat>On-screen Show (4:3)</PresentationFormat>
  <Paragraphs>214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FINALPowerPointTEMPLATE</vt:lpstr>
      <vt:lpstr>PowerPoint Presentation</vt:lpstr>
      <vt:lpstr>Agenda</vt:lpstr>
      <vt:lpstr>Intake APCD Version 6.0</vt:lpstr>
      <vt:lpstr>PowerPoint Presentation</vt:lpstr>
      <vt:lpstr>DOI Reporting</vt:lpstr>
      <vt:lpstr>DOI Reporting - continued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Enrollment Trends Update</vt:lpstr>
      <vt:lpstr>PowerPoint Presentation</vt:lpstr>
      <vt:lpstr>PowerPoint Presentation</vt:lpstr>
      <vt:lpstr>Housekeeping Items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703</cp:revision>
  <cp:lastPrinted>2017-06-13T14:33:56Z</cp:lastPrinted>
  <dcterms:created xsi:type="dcterms:W3CDTF">2014-02-09T20:57:02Z</dcterms:created>
  <dcterms:modified xsi:type="dcterms:W3CDTF">2017-06-13T19:10:55Z</dcterms:modified>
</cp:coreProperties>
</file>