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4" r:id="rId3"/>
    <p:sldId id="474" r:id="rId4"/>
    <p:sldId id="508" r:id="rId5"/>
    <p:sldId id="509" r:id="rId6"/>
    <p:sldId id="510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499" r:id="rId16"/>
    <p:sldId id="362" r:id="rId17"/>
    <p:sldId id="451" r:id="rId1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84" y="-21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6/13/17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6/13/17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221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65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63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8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4" Type="http://schemas.openxmlformats.org/officeDocument/2006/relationships/hyperlink" Target="mailto:ashley.storms@state.ma.us" TargetMode="External"/><Relationship Id="rId5" Type="http://schemas.openxmlformats.org/officeDocument/2006/relationships/hyperlink" Target="mailto:lauren.almquist@state.ma.us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June 13,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5676"/>
              </p:ext>
            </p:extLst>
          </p:nvPr>
        </p:nvGraphicFramePr>
        <p:xfrm>
          <a:off x="533403" y="1271942"/>
          <a:ext cx="7934320" cy="2806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864"/>
                <a:gridCol w="1604008"/>
                <a:gridCol w="1569720"/>
                <a:gridCol w="1586864"/>
                <a:gridCol w="1586864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4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379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CHIA requests</a:t>
                      </a:r>
                      <a:r>
                        <a:rPr lang="en-US" sz="1400" baseline="0" dirty="0" smtClean="0"/>
                        <a:t> updated 3R amounts</a:t>
                      </a:r>
                      <a:endParaRPr lang="en-US" sz="14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addendum submissions due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30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253401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 lnSpcReduction="10000"/>
          </a:bodyPr>
          <a:lstStyle/>
          <a:p>
            <a:pPr>
              <a:tabLst>
                <a:tab pos="6799263" algn="l"/>
              </a:tabLst>
              <a:defRPr/>
            </a:pP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CHIA shared MA APCD-sourced enrollment counts for payer review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earlier this month.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These enrollment counts are based on payers’ </a:t>
            </a:r>
            <a:r>
              <a:rPr lang="en-US" sz="2000" b="1" dirty="0" smtClean="0">
                <a:latin typeface="Calibri" panose="020F0502020204030204" pitchFamily="34" charset="0"/>
                <a:cs typeface="Helvetica" panose="020B0604020202020204" pitchFamily="34" charset="0"/>
              </a:rPr>
              <a:t>March 2017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Member Eligibility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(ME) submissions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and do not reflect any additional supplemental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data.</a:t>
            </a:r>
          </a:p>
          <a:p>
            <a:pPr marL="0" indent="0">
              <a:buNone/>
              <a:tabLst>
                <a:tab pos="6799263" algn="l"/>
              </a:tabLst>
              <a:defRPr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tabLst>
                <a:tab pos="6799263" algn="l"/>
              </a:tabLst>
              <a:defRPr/>
            </a:pPr>
            <a:r>
              <a:rPr lang="en-US" altLang="en-US" sz="2000" dirty="0" smtClean="0"/>
              <a:t>Some data in the </a:t>
            </a:r>
            <a:r>
              <a:rPr lang="en-US" altLang="en-US" sz="2000" dirty="0"/>
              <a:t>workbooks was provided for informational purposes only (i.e. Medicaid product types );  please see the Notes for Payers section on the Main Data Review tab for more specific </a:t>
            </a:r>
            <a:r>
              <a:rPr lang="en-US" altLang="en-US" sz="2000" dirty="0" smtClean="0"/>
              <a:t>information on how to focus review.</a:t>
            </a:r>
            <a:endParaRPr lang="en-US" sz="2000" dirty="0">
              <a:cs typeface="Helvetica" panose="020B0604020202020204" pitchFamily="34" charset="0"/>
            </a:endParaRPr>
          </a:p>
          <a:p>
            <a:pPr marL="0" indent="0">
              <a:buNone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>
              <a:tabLst>
                <a:tab pos="6799263" algn="l"/>
              </a:tabLst>
              <a:defRPr/>
            </a:pPr>
            <a:r>
              <a:rPr lang="en-US" altLang="en-US" sz="2000" dirty="0" smtClean="0"/>
              <a:t>CHIA plans to source enrollment counts for Medicaid product types from the MassHealth enhanced eligibility file, rather than payers’ ME files.  </a:t>
            </a:r>
          </a:p>
          <a:p>
            <a:pPr marL="0" indent="0">
              <a:buNone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  <a:p>
            <a:pPr>
              <a:tabLst>
                <a:tab pos="6799263" algn="l"/>
              </a:tabLst>
              <a:defRPr/>
            </a:pPr>
            <a:r>
              <a:rPr lang="en-US" sz="2000" dirty="0">
                <a:cs typeface="Helvetica" panose="020B0604020202020204" pitchFamily="34" charset="0"/>
              </a:rPr>
              <a:t>Please contact us with any comments or concerns about this data by </a:t>
            </a:r>
            <a:r>
              <a:rPr lang="en-US" sz="2000" b="1" dirty="0" smtClean="0">
                <a:cs typeface="Helvetica" panose="020B0604020202020204" pitchFamily="34" charset="0"/>
              </a:rPr>
              <a:t>June 30</a:t>
            </a:r>
            <a:r>
              <a:rPr lang="en-US" sz="2000" b="1" baseline="30000" dirty="0" smtClean="0">
                <a:cs typeface="Helvetica" panose="020B0604020202020204" pitchFamily="34" charset="0"/>
              </a:rPr>
              <a:t>th </a:t>
            </a:r>
            <a:r>
              <a:rPr lang="en-US" sz="2000" b="1" dirty="0" smtClean="0">
                <a:cs typeface="Helvetica" panose="020B0604020202020204" pitchFamily="34" charset="0"/>
              </a:rPr>
              <a:t>2017. </a:t>
            </a:r>
            <a:r>
              <a:rPr lang="en-US" sz="2000" dirty="0">
                <a:cs typeface="Helvetica" panose="020B0604020202020204" pitchFamily="34" charset="0"/>
              </a:rPr>
              <a:t>Feedback received after this date may not be incorporated into the upcoming report.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420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534427"/>
              </p:ext>
            </p:extLst>
          </p:nvPr>
        </p:nvGraphicFramePr>
        <p:xfrm>
          <a:off x="533400" y="1371600"/>
          <a:ext cx="7581900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2017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0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199" y="561975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Contact Information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49"/>
            <a:ext cx="84486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Dianna Welch </a:t>
            </a:r>
            <a:r>
              <a:rPr lang="en-US" altLang="en-US" sz="2000" dirty="0">
                <a:solidFill>
                  <a:prstClr val="black"/>
                </a:solidFill>
                <a:ea typeface="+mn-ea"/>
                <a:cs typeface="Arial" charset="0"/>
              </a:rPr>
              <a:t>at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  <a:hlinkClick r:id="rId3"/>
              </a:rPr>
              <a:t>dianna.welch@oliverwyman.com</a:t>
            </a: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reporting and general questions: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</a:t>
            </a:r>
            <a:r>
              <a:rPr lang="en-US" altLang="en-US" sz="2000" i="1" dirty="0" smtClean="0">
                <a:solidFill>
                  <a:prstClr val="black"/>
                </a:solidFill>
                <a:ea typeface="+mn-ea"/>
                <a:cs typeface="Arial" charset="0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your </a:t>
            </a:r>
            <a:r>
              <a:rPr lang="en-US" altLang="en-US" sz="2000" u="sng" dirty="0" smtClean="0">
                <a:solidFill>
                  <a:prstClr val="black"/>
                </a:solidFill>
                <a:ea typeface="+mn-ea"/>
                <a:cs typeface="Arial" charset="0"/>
              </a:rPr>
              <a:t>CHIA liaison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and </a:t>
            </a:r>
            <a:r>
              <a:rPr lang="en-US" altLang="en-US" sz="2000" dirty="0">
                <a:solidFill>
                  <a:prstClr val="black"/>
                </a:solidFill>
                <a:cs typeface="Arial" charset="0"/>
              </a:rPr>
              <a:t>Ashley Storms at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  <a:hlinkClick r:id="rId4"/>
              </a:rPr>
              <a:t>ashley.storms@state.ma.us</a:t>
            </a: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Enrollment Trends questions:</a:t>
            </a: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5"/>
              </a:rPr>
              <a:t>lauren.almquist@state.ma.us</a:t>
            </a:r>
            <a:endParaRPr lang="en-US" altLang="en-US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7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Member Month Tracker reports</a:t>
            </a:r>
            <a:r>
              <a:rPr lang="en-US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February/March 2017 signoff due 6/24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April 2017 last report requiring signoff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May 2017 final report – no signoff required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Linkage between Eligibility and Claims files needs to be </a:t>
            </a:r>
            <a:r>
              <a:rPr lang="en-US" smtClean="0"/>
              <a:t>fixed before V6.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V6 submission guides go into effect in August for July 2017 data and any resubmissions back to October 2013.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11,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8,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TME, APM, RP Update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DOI Reporting Update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</a:t>
            </a:r>
            <a:r>
              <a:rPr lang="en-US" dirty="0"/>
              <a:t>Premiums Data </a:t>
            </a:r>
            <a:r>
              <a:rPr lang="en-US" dirty="0" smtClean="0"/>
              <a:t>Request and Enrollment </a:t>
            </a:r>
            <a:r>
              <a:rPr lang="en-US" dirty="0"/>
              <a:t>Trends </a:t>
            </a:r>
            <a:r>
              <a:rPr lang="en-US" dirty="0" smtClean="0"/>
              <a:t>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73200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Intake 6.0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2016/January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testing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Pilot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February/June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new transmission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July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6  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August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93412"/>
              </p:ext>
            </p:extLst>
          </p:nvPr>
        </p:nvGraphicFramePr>
        <p:xfrm>
          <a:off x="401122" y="1409703"/>
          <a:ext cx="7828478" cy="32667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94478"/>
                <a:gridCol w="5334000"/>
              </a:tblGrid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File Due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2, 2017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 2015 Final APM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CY 2016 Preliminary APM</a:t>
                      </a:r>
                      <a:endParaRPr lang="en-US" sz="1600" dirty="0"/>
                    </a:p>
                  </a:txBody>
                  <a:tcPr marL="9525" marR="9525" marT="9525" marB="0" anchor="ctr">
                    <a:noFill/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dirty="0" smtClean="0">
                          <a:effectLst/>
                        </a:rPr>
                        <a:t>Friday, June 30,</a:t>
                      </a:r>
                      <a:r>
                        <a:rPr lang="en-US" sz="1600" i="0" u="none" strike="noStrike" kern="1200" baseline="0" dirty="0" smtClean="0">
                          <a:effectLst/>
                        </a:rPr>
                        <a:t> 2017  </a:t>
                      </a:r>
                      <a:endParaRPr lang="en-US" sz="1600" i="0" dirty="0"/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dirty="0" smtClean="0">
                          <a:effectLst/>
                        </a:rPr>
                        <a:t>Supplemental </a:t>
                      </a:r>
                      <a:r>
                        <a:rPr lang="en-US" sz="1600" i="0" u="none" strike="noStrike" kern="1200" dirty="0">
                          <a:effectLst/>
                        </a:rPr>
                        <a:t>Filing: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CY 2014,</a:t>
                      </a:r>
                      <a:r>
                        <a:rPr lang="en-US" sz="1600" i="0" u="none" strike="noStrike" kern="1200" baseline="0" dirty="0" smtClean="0">
                          <a:effectLst/>
                        </a:rPr>
                        <a:t> 2015, 2016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Prescription </a:t>
                      </a:r>
                      <a:r>
                        <a:rPr lang="en-US" sz="1600" i="0" u="none" strike="noStrike" kern="1200" dirty="0">
                          <a:effectLst/>
                        </a:rPr>
                        <a:t>Drug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Rebates</a:t>
                      </a:r>
                    </a:p>
                    <a:p>
                      <a:pPr marL="0" algn="l" defTabSz="457200" rtl="0" eaLnBrk="1" fontAlgn="ctr" latinLnBrk="0" hangingPunct="1"/>
                      <a:endParaRPr lang="en-US" sz="1600" i="0" u="none" strike="noStrike" kern="1200" dirty="0" smtClean="0">
                        <a:effectLst/>
                      </a:endParaRPr>
                    </a:p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 2016 Hospital RP</a:t>
                      </a:r>
                      <a:endParaRPr lang="en-US" sz="160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5050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July 14,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2016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22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2015 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86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DOI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Q1 2017 Membership signoff  due 7/14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Feedback on initial Utilization reports due 7/17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During upcoming bi-weekly calls, CHIA staff available to answer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DOI Reporting - continued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39507"/>
              </p:ext>
            </p:extLst>
          </p:nvPr>
        </p:nvGraphicFramePr>
        <p:xfrm>
          <a:off x="959507" y="2614823"/>
          <a:ext cx="6973115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301239"/>
                <a:gridCol w="654078"/>
                <a:gridCol w="450463"/>
                <a:gridCol w="750307"/>
                <a:gridCol w="707074"/>
                <a:gridCol w="751702"/>
                <a:gridCol w="1919001"/>
                <a:gridCol w="747518"/>
                <a:gridCol w="391889"/>
                <a:gridCol w="299844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ME126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Risk Adjustment Covered Plan (RACP)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Lookup table – Integer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Flag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Member Enrolled in RACP Indicator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Non-grandfathered individual and small group plans underwritten and filed in the Commonwealth of Massachusetts are subject to risk adjustment.  Large group plans, self-insured plans, and plans underwritten and filed in states other than Massachusetts are not subject to risk adjustment.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Report RACP status as of the 15th of the month.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EXAMPLE: 1 = Yes, the Member was enrolled in RACP as of the 15th of the month.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Mock – Provided for Simulation Purposes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Continue to report as you have been for this field as it is used in DOI reporting for Merged Market membership.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7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 </a:t>
            </a: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and Enrollment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June 13,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Analytic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Reporting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</a:t>
            </a: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Lauren Almquist  </a:t>
            </a: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 of Analytics</a:t>
            </a: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430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dirty="0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355936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Data review is underway. We appreciate your partnership in responding promptly to follow-up questions sent by CHIA and Oliver Wyman.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Once known, 3R* transfer amounts for 2016 should be filled in on the data submission workbooks. Final workbooks including all 3R amounts should be submitted to Dianna Welch by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July 17, 2017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CHIA will send a follow up email in early July to remind payers of this submission deadline.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Update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276975"/>
            <a:ext cx="387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*Risk adjustment, risk corridors, reinsurance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556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12897</TotalTime>
  <Words>801</Words>
  <Application>Microsoft Macintosh PowerPoint</Application>
  <PresentationFormat>On-screen Show (4:3)</PresentationFormat>
  <Paragraphs>214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FINALPowerPointTEMPLATE</vt:lpstr>
      <vt:lpstr>PowerPoint Presentation</vt:lpstr>
      <vt:lpstr>Agenda</vt:lpstr>
      <vt:lpstr>Intake APCD Version 6.0</vt:lpstr>
      <vt:lpstr>PowerPoint Presentation</vt:lpstr>
      <vt:lpstr>DOI Reporting</vt:lpstr>
      <vt:lpstr>DOI Reporting -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Enrollment Trends Update</vt:lpstr>
      <vt:lpstr>PowerPoint Presentation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703</cp:revision>
  <cp:lastPrinted>2017-06-13T14:33:56Z</cp:lastPrinted>
  <dcterms:created xsi:type="dcterms:W3CDTF">2014-02-09T20:57:02Z</dcterms:created>
  <dcterms:modified xsi:type="dcterms:W3CDTF">2017-06-13T19:10:55Z</dcterms:modified>
</cp:coreProperties>
</file>