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14" r:id="rId3"/>
    <p:sldId id="474" r:id="rId4"/>
    <p:sldId id="509" r:id="rId5"/>
    <p:sldId id="519" r:id="rId6"/>
    <p:sldId id="510" r:id="rId7"/>
    <p:sldId id="511" r:id="rId8"/>
    <p:sldId id="512" r:id="rId9"/>
    <p:sldId id="513" r:id="rId10"/>
    <p:sldId id="514" r:id="rId11"/>
    <p:sldId id="515" r:id="rId12"/>
    <p:sldId id="516" r:id="rId13"/>
    <p:sldId id="517" r:id="rId14"/>
    <p:sldId id="499" r:id="rId15"/>
    <p:sldId id="362" r:id="rId16"/>
    <p:sldId id="451" r:id="rId1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84" y="-21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7/11/17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7/11/17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221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3F84D0-1CB7-4CA0-9B79-CB5FCD487120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EB6D7E-908F-40CE-800C-5C249A686E6D}" type="slidenum">
              <a:rPr lang="en-US" altLang="en-US">
                <a:solidFill>
                  <a:prstClr val="black"/>
                </a:solidFill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320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056F31-54BE-43C3-98C0-9375C8A524D6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4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29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dianna.welch@oliverwyman.com" TargetMode="External"/><Relationship Id="rId4" Type="http://schemas.openxmlformats.org/officeDocument/2006/relationships/hyperlink" Target="mailto:ashley.storms@state.ma.us" TargetMode="External"/><Relationship Id="rId5" Type="http://schemas.openxmlformats.org/officeDocument/2006/relationships/hyperlink" Target="mailto:lauren.almquist@state.ma.us" TargetMode="Externa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CHIA-DL-Data-Submitter-HelpDesk@MassMail.State.MA.U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July 11, 2017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268386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000" dirty="0"/>
              <a:t>Thank you to all who reviewed MA APCD data for the upcoming Enrollment Trends report. Your support is critical for the reporting of accurate and timely enrollment data.</a:t>
            </a:r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r>
              <a:rPr lang="en-US" altLang="en-US" sz="2000" dirty="0"/>
              <a:t>The next Enrollment Trends report will be released in </a:t>
            </a:r>
            <a:r>
              <a:rPr lang="en-US" altLang="en-US" sz="2000" b="1" dirty="0" smtClean="0"/>
              <a:t>August 2017</a:t>
            </a:r>
            <a:r>
              <a:rPr lang="en-US" altLang="en-US" sz="2000" dirty="0" smtClean="0"/>
              <a:t>.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786332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720851"/>
              </p:ext>
            </p:extLst>
          </p:nvPr>
        </p:nvGraphicFramePr>
        <p:xfrm>
          <a:off x="533400" y="1371600"/>
          <a:ext cx="7581900" cy="406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Apr.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May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Jun.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Jul.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March 2017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595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457199" y="561975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Contact Information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57199" y="1695449"/>
            <a:ext cx="844867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ea typeface="+mn-ea"/>
                <a:cs typeface="Arial" charset="0"/>
              </a:rPr>
              <a:t>For Annual Premiums technical questions and data submission: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Contact Dianna Welch </a:t>
            </a:r>
            <a:r>
              <a:rPr lang="en-US" altLang="en-US" sz="2000" dirty="0">
                <a:solidFill>
                  <a:prstClr val="black"/>
                </a:solidFill>
                <a:ea typeface="+mn-ea"/>
                <a:cs typeface="Arial" charset="0"/>
              </a:rPr>
              <a:t>at </a:t>
            </a: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  <a:hlinkClick r:id="rId3"/>
              </a:rPr>
              <a:t>dianna.welch@oliverwyman.com</a:t>
            </a:r>
            <a:endParaRPr lang="en-US" altLang="en-US" sz="2000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ea typeface="+mn-ea"/>
                <a:cs typeface="Arial" charset="0"/>
              </a:rPr>
              <a:t>For Annual Premiums reporting and general questions: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Contact</a:t>
            </a:r>
            <a:r>
              <a:rPr lang="en-US" altLang="en-US" sz="2000" i="1" dirty="0" smtClean="0">
                <a:solidFill>
                  <a:prstClr val="black"/>
                </a:solidFill>
                <a:ea typeface="+mn-ea"/>
                <a:cs typeface="Arial" charset="0"/>
              </a:rPr>
              <a:t> </a:t>
            </a: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your </a:t>
            </a:r>
            <a:r>
              <a:rPr lang="en-US" altLang="en-US" sz="2000" u="sng" dirty="0" smtClean="0">
                <a:solidFill>
                  <a:prstClr val="black"/>
                </a:solidFill>
                <a:ea typeface="+mn-ea"/>
                <a:cs typeface="Arial" charset="0"/>
              </a:rPr>
              <a:t>CHIA liaison </a:t>
            </a: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and </a:t>
            </a:r>
            <a:r>
              <a:rPr lang="en-US" altLang="en-US" sz="2000" dirty="0">
                <a:solidFill>
                  <a:prstClr val="black"/>
                </a:solidFill>
                <a:cs typeface="Arial" charset="0"/>
              </a:rPr>
              <a:t>Ashley Storms at </a:t>
            </a:r>
            <a:r>
              <a:rPr lang="en-US" altLang="en-US" sz="2000" dirty="0" smtClean="0">
                <a:solidFill>
                  <a:prstClr val="black"/>
                </a:solidFill>
                <a:cs typeface="Arial" charset="0"/>
                <a:hlinkClick r:id="rId4"/>
              </a:rPr>
              <a:t>ashley.storms@state.ma.us</a:t>
            </a:r>
            <a:endParaRPr lang="en-US" altLang="en-US" sz="2000" b="1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</a:t>
            </a:r>
            <a:r>
              <a:rPr lang="en-US" altLang="en-US" sz="2000" b="1" dirty="0" smtClean="0">
                <a:solidFill>
                  <a:prstClr val="black"/>
                </a:solidFill>
                <a:cs typeface="Arial" charset="0"/>
              </a:rPr>
              <a:t>Enrollment Trends questions:</a:t>
            </a:r>
          </a:p>
          <a:p>
            <a:pPr defTabSz="914400"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Contact </a:t>
            </a:r>
            <a:r>
              <a:rPr lang="en-US" alt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your </a:t>
            </a:r>
            <a:r>
              <a:rPr lang="en-US" altLang="en-US" sz="2000" u="sng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  <a:hlinkClick r:id="rId5"/>
              </a:rPr>
              <a:t>lauren.almquist@state.ma.us</a:t>
            </a:r>
            <a:endParaRPr lang="en-US" altLang="en-US" sz="20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208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Member Month Tracker reports</a:t>
            </a:r>
            <a:r>
              <a:rPr lang="en-US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April 2017 last report requiring signoff (by 7/19)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May 2017 final report – no signoff required</a:t>
            </a:r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Q1 2017 Membership signoff  due 7/14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Feedback on initial Utilization reports due 7/17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During upcoming bi-weekly calls, CHIA staff available to answer questions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August 8, 2017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September 12, 2017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</a:t>
            </a:r>
            <a:r>
              <a:rPr lang="en-US" sz="2000" dirty="0" smtClean="0">
                <a:solidFill>
                  <a:schemeClr val="tx2"/>
                </a:solidFill>
              </a:rPr>
              <a:t>Version 6.0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</a:t>
            </a:r>
            <a:r>
              <a:rPr lang="en-US" dirty="0"/>
              <a:t>Premiums Data </a:t>
            </a:r>
            <a:r>
              <a:rPr lang="en-US" dirty="0" smtClean="0"/>
              <a:t>Request and Enrollment </a:t>
            </a:r>
            <a:r>
              <a:rPr lang="en-US" dirty="0"/>
              <a:t>Trends </a:t>
            </a:r>
            <a:r>
              <a:rPr lang="en-US" dirty="0" smtClean="0"/>
              <a:t>Updates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Intake </a:t>
            </a:r>
            <a:r>
              <a:rPr lang="en-US" dirty="0" smtClean="0"/>
              <a:t>APCD Version </a:t>
            </a:r>
            <a:r>
              <a:rPr lang="en-US" dirty="0"/>
              <a:t>6</a:t>
            </a:r>
            <a:r>
              <a:rPr lang="en-US" dirty="0" smtClean="0"/>
              <a:t>.0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601099"/>
              </p:ext>
            </p:extLst>
          </p:nvPr>
        </p:nvGraphicFramePr>
        <p:xfrm>
          <a:off x="726325" y="1892333"/>
          <a:ext cx="7506450" cy="3682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Intake 6.0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2016/January 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New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</a:rPr>
                        <a:t>sftp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testing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2017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Guides 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New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</a:rPr>
                        <a:t>sftp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Pilot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April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and new transmission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July/August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6  Production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September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2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6.0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July 2017 </a:t>
            </a:r>
            <a:r>
              <a:rPr lang="en-US" dirty="0"/>
              <a:t>– </a:t>
            </a:r>
            <a:r>
              <a:rPr lang="en-US" dirty="0" smtClean="0"/>
              <a:t>continue testing </a:t>
            </a:r>
            <a:r>
              <a:rPr lang="en-US" dirty="0"/>
              <a:t>for </a:t>
            </a:r>
            <a:r>
              <a:rPr lang="en-US" dirty="0" smtClean="0"/>
              <a:t>File Secure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August </a:t>
            </a:r>
            <a:r>
              <a:rPr lang="en-US" dirty="0" smtClean="0"/>
              <a:t>2017 – </a:t>
            </a:r>
            <a:r>
              <a:rPr lang="en-US" dirty="0"/>
              <a:t>edit testing for MA APCD </a:t>
            </a:r>
            <a:r>
              <a:rPr lang="en-US" dirty="0" smtClean="0"/>
              <a:t>Intake 6.0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September </a:t>
            </a:r>
            <a:r>
              <a:rPr lang="en-US" dirty="0" smtClean="0"/>
              <a:t>2017 – </a:t>
            </a:r>
            <a:r>
              <a:rPr lang="en-US" dirty="0"/>
              <a:t>both July 2017 and August 2017 </a:t>
            </a:r>
            <a:r>
              <a:rPr lang="en-US" dirty="0" smtClean="0"/>
              <a:t>production data </a:t>
            </a:r>
            <a:r>
              <a:rPr lang="en-US" dirty="0"/>
              <a:t>due at CHIA (this means a one month delay on submission of July </a:t>
            </a:r>
            <a:r>
              <a:rPr lang="en-US" dirty="0" smtClean="0"/>
              <a:t>data)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V6.0 files must be sent using File Secure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98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6.0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File Secure rolled out to all APCD submitters at the end of June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Contact our help desk with any issues (include screenshot of error if possible). Email</a:t>
            </a:r>
            <a:r>
              <a:rPr lang="en-US" dirty="0"/>
              <a:t>: </a:t>
            </a:r>
            <a:r>
              <a:rPr lang="en-US" u="sng" dirty="0" smtClean="0">
                <a:hlinkClick r:id="rId3"/>
              </a:rPr>
              <a:t>CHIA-DL-Data-Submitter-HelpDesk@MassMail.State.MA.US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 compiling File Secure/SFTP FAQ to share with carriers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56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538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" y="1403350"/>
            <a:ext cx="8382000" cy="1038225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CHIA Reporting Updates:</a:t>
            </a:r>
            <a:endParaRPr lang="en-US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en-US" b="0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Annual Premiums Data Request </a:t>
            </a:r>
          </a:p>
          <a:p>
            <a:pPr algn="r">
              <a:defRPr/>
            </a:pPr>
            <a:r>
              <a:rPr lang="en-US" b="0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and Enrollment Trends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prstClr val="white">
                  <a:lumMod val="65000"/>
                </a:prst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14550" y="4227513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July 11, 2017</a:t>
            </a:r>
            <a:endParaRPr lang="en-US" sz="1600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095500" y="2895600"/>
            <a:ext cx="6400800" cy="1179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Ashley Storms  | 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Analytic </a:t>
            </a:r>
            <a:r>
              <a:rPr lang="en-US" sz="1600" i="1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Reporting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Manager</a:t>
            </a:r>
          </a:p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Lauren Almquist  </a:t>
            </a:r>
            <a:r>
              <a:rPr lang="en-US" sz="1600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| 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Manager of Analytics</a:t>
            </a: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 smtClean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7259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dirty="0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dirty="0" smtClean="0">
                <a:solidFill>
                  <a:schemeClr val="tx2"/>
                </a:solidFill>
              </a:rPr>
              <a:t>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2432189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328738"/>
            <a:ext cx="8229600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Thank you for participating in the 2017 Annual Premiums Data Request. Payer data is currently being incorporated into CHIA’s </a:t>
            </a:r>
            <a:r>
              <a:rPr lang="en-US" sz="2000" i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2017 Annual Report on the Performance of the Massachusetts Health Care System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.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Payers with merged market (individual and/or small group) plans: please add </a:t>
            </a:r>
            <a:r>
              <a:rPr lang="en-US" sz="2000" u="sng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available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 3R* transfer amounts for 2016 to your completed data submission workbooks and submit to Dianna Welch by </a:t>
            </a:r>
            <a:r>
              <a:rPr lang="en-US" sz="2000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July 17, 2017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.</a:t>
            </a:r>
          </a:p>
          <a:p>
            <a:pPr marL="800100" lvl="1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0070C0"/>
                </a:solidFill>
                <a:latin typeface="Calibri"/>
                <a:ea typeface="+mn-ea"/>
                <a:cs typeface="Arial" charset="0"/>
              </a:rPr>
              <a:t>2016 risk corridor payments need not be included at this time.</a:t>
            </a:r>
          </a:p>
          <a:p>
            <a:pPr lvl="1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All data submitters: please respond to any outstanding data questions, including any requested resubmissions, by </a:t>
            </a:r>
            <a:r>
              <a:rPr lang="en-US" sz="2000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July 17, 2017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. </a:t>
            </a:r>
            <a:endParaRPr lang="en-US" sz="20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 smtClean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 Data Request Update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6276975"/>
            <a:ext cx="3874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*Risk adjustment, risk corridors, reinsurance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4535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 Data Request Timeline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506148"/>
              </p:ext>
            </p:extLst>
          </p:nvPr>
        </p:nvGraphicFramePr>
        <p:xfrm>
          <a:off x="533403" y="1271942"/>
          <a:ext cx="7934320" cy="28063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6864"/>
                <a:gridCol w="1604008"/>
                <a:gridCol w="1569720"/>
                <a:gridCol w="1586864"/>
                <a:gridCol w="1586864"/>
              </a:tblGrid>
              <a:tr h="39052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May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Aug.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Sept.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943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Initial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ubmissions due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9379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CHIA requests</a:t>
                      </a:r>
                      <a:r>
                        <a:rPr lang="en-US" sz="1400" baseline="0" dirty="0" smtClean="0"/>
                        <a:t> updated 3R amounts</a:t>
                      </a:r>
                      <a:endParaRPr lang="en-US" sz="14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addendum submissions due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Reporting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07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13105</TotalTime>
  <Words>653</Words>
  <Application>Microsoft Macintosh PowerPoint</Application>
  <PresentationFormat>On-screen Show (4:3)</PresentationFormat>
  <Paragraphs>141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FINALPowerPointTEMPLATE</vt:lpstr>
      <vt:lpstr>PowerPoint Presentation</vt:lpstr>
      <vt:lpstr>Agenda</vt:lpstr>
      <vt:lpstr>Intake APCD Version 6.0</vt:lpstr>
      <vt:lpstr>Intake APCD Version 6.0</vt:lpstr>
      <vt:lpstr>Intake APCD Version 6.0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Enrollment Trends Update</vt:lpstr>
      <vt:lpstr>PowerPoint Presentation</vt:lpstr>
      <vt:lpstr>PowerPoint Presentation</vt:lpstr>
      <vt:lpstr>Housekeeping Items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711</cp:revision>
  <cp:lastPrinted>2017-07-11T16:45:05Z</cp:lastPrinted>
  <dcterms:created xsi:type="dcterms:W3CDTF">2014-02-09T20:57:02Z</dcterms:created>
  <dcterms:modified xsi:type="dcterms:W3CDTF">2017-07-11T19:13:04Z</dcterms:modified>
</cp:coreProperties>
</file>