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55" r:id="rId2"/>
  </p:sldMasterIdLst>
  <p:notesMasterIdLst>
    <p:notesMasterId r:id="rId15"/>
  </p:notesMasterIdLst>
  <p:handoutMasterIdLst>
    <p:handoutMasterId r:id="rId16"/>
  </p:handoutMasterIdLst>
  <p:sldIdLst>
    <p:sldId id="256" r:id="rId3"/>
    <p:sldId id="414" r:id="rId4"/>
    <p:sldId id="533" r:id="rId5"/>
    <p:sldId id="536" r:id="rId6"/>
    <p:sldId id="537" r:id="rId7"/>
    <p:sldId id="538" r:id="rId8"/>
    <p:sldId id="532" r:id="rId9"/>
    <p:sldId id="534" r:id="rId10"/>
    <p:sldId id="535" r:id="rId11"/>
    <p:sldId id="499" r:id="rId12"/>
    <p:sldId id="362" r:id="rId13"/>
    <p:sldId id="451" r:id="rId14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73398" autoAdjust="0"/>
  </p:normalViewPr>
  <p:slideViewPr>
    <p:cSldViewPr snapToGrid="0" snapToObjects="1" showGuides="1">
      <p:cViewPr>
        <p:scale>
          <a:sx n="82" d="100"/>
          <a:sy n="82" d="100"/>
        </p:scale>
        <p:origin x="-296" y="-188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12/12/2018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12/12/2018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17562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>
                <a:solidFill>
                  <a:prstClr val="black"/>
                </a:solidFill>
              </a:rPr>
              <a:pPr/>
              <a:t>8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9932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24" indent="-291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653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514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375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23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09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3957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9819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0CA50A-4583-453D-B781-415949AD5A4C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9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3C31B-0D22-4CA6-9E7C-468322E30DA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55641-0D04-44F4-B3D6-7C0EE0D14F4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880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12B1D-D7C4-4023-B549-CE3F7F6616E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BCEEE-BB86-4D47-8EC7-0590C10B0F6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754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A49BC-02AF-4314-AA35-FC63F04CA46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359F9-5BA7-4A36-A821-4895A505EC2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917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DE258-D4EB-440D-A3DE-05AF8393525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FEACE-0E8A-40F8-9A0C-FA7CB3C59F1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4466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BF148-2E11-4474-86C0-5BCDD73AD0D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A762D-EEED-4571-B328-11A0E926D54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2739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E5093-71E1-4390-AA5F-24DCD89C9D2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B7F70-952E-4DAB-8763-C77839CC0EC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4455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7EDC4-8EAE-405E-8C8E-3D6D2A3D247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3C7B2-D81B-4B93-8646-BD33CB06C80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220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1AB1-AF6F-4F4E-9EB5-04EBA443043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ABF39-5DEB-41F7-9528-CCE43A71F1A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54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965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E1F12-DA55-4829-9B73-16B585796C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04B-5055-4758-B2AF-AE5D50F061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591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3E80B-1ED5-40D1-A32A-26ABE381FCC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A6784-0D68-4B4D-B02D-9164CD41B9B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820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760EC138-8C88-48E7-ADD0-6E413742012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12/12/2018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35DA24ED-914E-482F-AE8A-23346656E119}" type="slidenum">
              <a:rPr lang="en-US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116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lauren.almquist@state.ma.u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 December 11, 2018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DOI Reporting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HMO Membership reports for Q3 2018 were sent on 11/21 and responses are due by 1/7/19 from select payers.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Claims report in development – code under review and testing is ongoing. Initial reports will be shared with select carriers in the coming weeks.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63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January 8, 2019 </a:t>
            </a:r>
            <a:r>
              <a:rPr lang="en-US" sz="4000" dirty="0"/>
              <a:t>@ 2:00 pm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February 12, 2019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MA APCD – 2019 Submission Guide Changes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Enrollment </a:t>
            </a:r>
            <a:r>
              <a:rPr lang="en-US" dirty="0"/>
              <a:t>T</a:t>
            </a:r>
            <a:r>
              <a:rPr lang="en-US" dirty="0" smtClean="0"/>
              <a:t>rends Reporting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DOI Reporting</a:t>
            </a:r>
            <a:endParaRPr lang="en-US" dirty="0"/>
          </a:p>
          <a:p>
            <a:pPr lvl="0"/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 APCD 2019 Submission Guide Changes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2338086"/>
            <a:ext cx="7761815" cy="367621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597404"/>
              </p:ext>
            </p:extLst>
          </p:nvPr>
        </p:nvGraphicFramePr>
        <p:xfrm>
          <a:off x="580952" y="1921395"/>
          <a:ext cx="6989445" cy="3905633"/>
        </p:xfrm>
        <a:graphic>
          <a:graphicData uri="http://schemas.openxmlformats.org/drawingml/2006/table">
            <a:tbl>
              <a:tblPr firstRow="1" firstCol="1" bandRow="1"/>
              <a:tblGrid>
                <a:gridCol w="1139825"/>
                <a:gridCol w="1139825"/>
                <a:gridCol w="2538095"/>
                <a:gridCol w="2171700"/>
              </a:tblGrid>
              <a:tr h="22107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Element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Element Name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Guideline Change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Reason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4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ME003, MC003, PC003, DC003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Insurance Type Code/Product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Add ACO value to lookup table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To identify MassHealth ACO members and claims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4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ME022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Race 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Remove and update category/threshold/length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Reduce footprint of patient identifying information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4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ME024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Hispanic Indicator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Remove and update category/threshold/length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Reduce footprint of patient identifying information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4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ME025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Ethnicity 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Remove and update category/threshold/length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Reduce footprint of patient identifying information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4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ME026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Ethnicity 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Remove and update category/threshold/length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Reduce footprint of patient identifying information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4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ME033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Member Language Preference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Update Format/Length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4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ME057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Date of Death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Remove and update category/threshold/length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Reduce footprint of patient identifying information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4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ME059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Disability Indicator Flag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Remove and update category/threshold/length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Reduce footprint of patient identifying information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4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ME061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Student Status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Remove and update category/threshold/length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Reduce footprint of patient identifying information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4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ME062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Marital Status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Remove and update category/threshold/length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Reduce footprint of patient identifying information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65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 APCD 2019 Submission Guide Changes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2338086"/>
            <a:ext cx="7761815" cy="367621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498954"/>
              </p:ext>
            </p:extLst>
          </p:nvPr>
        </p:nvGraphicFramePr>
        <p:xfrm>
          <a:off x="592527" y="1941859"/>
          <a:ext cx="6989445" cy="3556114"/>
        </p:xfrm>
        <a:graphic>
          <a:graphicData uri="http://schemas.openxmlformats.org/drawingml/2006/table">
            <a:tbl>
              <a:tblPr firstRow="1" firstCol="1" bandRow="1"/>
              <a:tblGrid>
                <a:gridCol w="1139825"/>
                <a:gridCol w="1139825"/>
                <a:gridCol w="2538095"/>
                <a:gridCol w="2171700"/>
              </a:tblGrid>
              <a:tr h="3850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ME072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Family Size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Remove and update category/threshold/length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Reduce footprint of patient identifying information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0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ME134, MC241, PC120, DC067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APCD ID Code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Add ACO value to lookup table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To identify MassHealth ACO members and claims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0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MC003, PC003, DC003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Insurance Type Code/Product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Align claim file types with member eligibility values in ME003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0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MC058, MC083 – MC088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Procedure Code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Update wording from “ICD-CM” to “ICD-PCS”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32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MC069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Discharge Date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Update Condition to “Required when MC094 = 002 and MC039 is populated </a:t>
                      </a: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and MC023 does not equal 30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”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Exclude interim billing for long term stays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0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MC096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Other Insurance Paid Amount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Add language to exclude Medicare Paid Amount (MC097) from MC096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0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MC107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ICD Indicator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Update wording from ICD-9 to ICD-9-CM and ICD-10 to ICD-10-CM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0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PC013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Member Date of Birth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Correct Format/Length typo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0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PC019, DC019, DC044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Tax ID Number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Add language “Must not be an SSN”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216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 APCD 2019 Submission Guide Changes</a:t>
            </a:r>
            <a:endParaRPr lang="en-US" sz="28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CHIA </a:t>
            </a:r>
            <a:r>
              <a:rPr lang="en-US" dirty="0"/>
              <a:t>would like to clarify how payers should account for One Care members in their MA APCD submissions. One Care enrollment should be categorized as Insurance Type Code/Product (ME003) = “IC</a:t>
            </a:r>
            <a:r>
              <a:rPr lang="en-US" dirty="0" smtClean="0"/>
              <a:t>.”</a:t>
            </a:r>
            <a:endParaRPr lang="en-US" dirty="0"/>
          </a:p>
          <a:p>
            <a:r>
              <a:rPr lang="en-US" dirty="0"/>
              <a:t>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We will also be adding the “IC” value to the claims (MC003, PC003 and DC003) lookup tables when we update the Submission Guides for 2019.</a:t>
            </a:r>
          </a:p>
          <a:p>
            <a:r>
              <a:rPr lang="en-US" dirty="0"/>
              <a:t>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CHIA is looking to get more consistency around payer submissions for this population.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38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 APCD 2019 Submission Guide Changes</a:t>
            </a:r>
            <a:endParaRPr lang="en-US" sz="28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MC096 </a:t>
            </a:r>
            <a:r>
              <a:rPr lang="en-US" dirty="0" smtClean="0"/>
              <a:t>(Other </a:t>
            </a:r>
            <a:r>
              <a:rPr lang="en-US" dirty="0"/>
              <a:t>Insurance Paid </a:t>
            </a:r>
            <a:r>
              <a:rPr lang="en-US" dirty="0" smtClean="0"/>
              <a:t>Amount) - currently</a:t>
            </a:r>
            <a:r>
              <a:rPr lang="en-US" dirty="0"/>
              <a:t>, some </a:t>
            </a:r>
            <a:r>
              <a:rPr lang="en-US" dirty="0" smtClean="0"/>
              <a:t>payers </a:t>
            </a:r>
            <a:r>
              <a:rPr lang="en-US" dirty="0"/>
              <a:t>are including Medicare Paid Amount in this field and the MC097 (</a:t>
            </a:r>
            <a:r>
              <a:rPr lang="en-US" dirty="0" smtClean="0"/>
              <a:t>Medicare </a:t>
            </a:r>
            <a:r>
              <a:rPr lang="en-US" dirty="0"/>
              <a:t>Paid Amount </a:t>
            </a:r>
            <a:r>
              <a:rPr lang="en-US" dirty="0" smtClean="0"/>
              <a:t>field). 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We </a:t>
            </a:r>
            <a:r>
              <a:rPr lang="en-US" dirty="0"/>
              <a:t>are adding </a:t>
            </a:r>
            <a:r>
              <a:rPr lang="en-US" dirty="0" smtClean="0"/>
              <a:t>language to </a:t>
            </a:r>
            <a:r>
              <a:rPr lang="en-US" dirty="0"/>
              <a:t>MC096 to make it clear that Medicare Paid Amount should not be included in the Other Insurance Paid Amount. </a:t>
            </a:r>
          </a:p>
        </p:txBody>
      </p:sp>
    </p:spTree>
    <p:extLst>
      <p:ext uri="{BB962C8B-B14F-4D97-AF65-F5344CB8AC3E}">
        <p14:creationId xmlns:p14="http://schemas.microsoft.com/office/powerpoint/2010/main" val="391547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 APCD Intake Version 2019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910573"/>
              </p:ext>
            </p:extLst>
          </p:nvPr>
        </p:nvGraphicFramePr>
        <p:xfrm>
          <a:off x="726325" y="1892333"/>
          <a:ext cx="7506450" cy="31976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9922"/>
                <a:gridCol w="2456528"/>
              </a:tblGrid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 APCD Intake Process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42135" algn="r"/>
                        </a:tabLs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2019 Intake Timeline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Proposals Shared/Discussed with Carriers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December </a:t>
                      </a:r>
                      <a:r>
                        <a:rPr lang="en-US" sz="1200" dirty="0" smtClean="0">
                          <a:effectLst/>
                        </a:rPr>
                        <a:t>2018/January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Draft Submission Guides published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January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Guides Reviewed at Technical Advisory Group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January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Carrier Comment Period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January </a:t>
                      </a:r>
                      <a:r>
                        <a:rPr lang="en-US" sz="1200" dirty="0" smtClean="0">
                          <a:effectLst/>
                        </a:rPr>
                        <a:t>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Administrative Bulletin and Guides Adopted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08785" algn="ctr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Development/Testing</a:t>
                      </a:r>
                      <a:r>
                        <a:rPr lang="en-US" sz="1100" dirty="0">
                          <a:effectLst/>
                        </a:rPr>
                        <a:t>	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February/July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Carrier Testing – new guides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and transmission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process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July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 APCD Intake Version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2019 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Production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August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088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274638"/>
            <a:ext cx="8326967" cy="933816"/>
          </a:xfrm>
        </p:spPr>
        <p:txBody>
          <a:bodyPr/>
          <a:lstStyle/>
          <a:p>
            <a:pPr algn="l">
              <a:defRPr/>
            </a:pPr>
            <a:r>
              <a:rPr lang="en-US" sz="3000" b="1" dirty="0" smtClean="0">
                <a:latin typeface="+mn-lt"/>
              </a:rPr>
              <a:t>Enrollment Trends Update</a:t>
            </a:r>
            <a:endParaRPr lang="en-US" sz="3000" b="1" dirty="0">
              <a:latin typeface="+mn-lt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72937" y="1295400"/>
            <a:ext cx="8366264" cy="53054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en-US" sz="2000" dirty="0" smtClean="0"/>
          </a:p>
          <a:p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 bwMode="auto">
          <a:xfrm>
            <a:off x="472935" y="1125326"/>
            <a:ext cx="8196929" cy="5275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2000" dirty="0">
                <a:solidFill>
                  <a:prstClr val="black"/>
                </a:solidFill>
                <a:cs typeface="Helvetica" panose="020B0604020202020204" pitchFamily="34" charset="0"/>
              </a:rPr>
              <a:t>CHIA shared MA APCD-sourced enrollment counts for payer review earlier this month. These enrollment counts are based on payers’ </a:t>
            </a:r>
            <a:r>
              <a:rPr lang="en-US" sz="2000" b="1" dirty="0">
                <a:solidFill>
                  <a:prstClr val="black"/>
                </a:solidFill>
                <a:cs typeface="Helvetica" panose="020B0604020202020204" pitchFamily="34" charset="0"/>
              </a:rPr>
              <a:t>September </a:t>
            </a:r>
            <a:r>
              <a:rPr lang="en-US" sz="2000" b="1" dirty="0" smtClean="0">
                <a:solidFill>
                  <a:prstClr val="black"/>
                </a:solidFill>
                <a:cs typeface="Helvetica" panose="020B0604020202020204" pitchFamily="34" charset="0"/>
              </a:rPr>
              <a:t>2018 </a:t>
            </a:r>
            <a:r>
              <a:rPr lang="en-US" sz="2000" dirty="0">
                <a:solidFill>
                  <a:prstClr val="black"/>
                </a:solidFill>
                <a:cs typeface="Helvetica" panose="020B0604020202020204" pitchFamily="34" charset="0"/>
              </a:rPr>
              <a:t>Member Eligibility (ME) submissions and do not reflect any additional supplemental data.</a:t>
            </a: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endParaRPr lang="en-US" sz="2000" dirty="0" smtClean="0">
              <a:solidFill>
                <a:prstClr val="black"/>
              </a:solidFill>
              <a:cs typeface="Helvetica" panose="020B0604020202020204" pitchFamily="34" charset="0"/>
            </a:endParaRP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2000" dirty="0" smtClean="0">
                <a:solidFill>
                  <a:prstClr val="black"/>
                </a:solidFill>
                <a:cs typeface="Helvetica" panose="020B0604020202020204" pitchFamily="34" charset="0"/>
              </a:rPr>
              <a:t>Please </a:t>
            </a:r>
            <a:r>
              <a:rPr lang="en-US" sz="2000" dirty="0">
                <a:solidFill>
                  <a:prstClr val="black"/>
                </a:solidFill>
                <a:cs typeface="Helvetica" panose="020B0604020202020204" pitchFamily="34" charset="0"/>
              </a:rPr>
              <a:t>contact us with any comments or concerns about this data by </a:t>
            </a:r>
            <a:r>
              <a:rPr lang="en-US" sz="2000" b="1" dirty="0">
                <a:solidFill>
                  <a:prstClr val="black"/>
                </a:solidFill>
                <a:cs typeface="Helvetica" panose="020B0604020202020204" pitchFamily="34" charset="0"/>
              </a:rPr>
              <a:t>December </a:t>
            </a:r>
            <a:r>
              <a:rPr lang="en-US" sz="2000" b="1" dirty="0" smtClean="0">
                <a:solidFill>
                  <a:prstClr val="black"/>
                </a:solidFill>
                <a:cs typeface="Helvetica" panose="020B0604020202020204" pitchFamily="34" charset="0"/>
              </a:rPr>
              <a:t>28</a:t>
            </a:r>
            <a:r>
              <a:rPr lang="en-US" sz="2000" b="1" baseline="30000" dirty="0" smtClean="0">
                <a:solidFill>
                  <a:prstClr val="black"/>
                </a:solidFill>
                <a:cs typeface="Helvetica" panose="020B0604020202020204" pitchFamily="34" charset="0"/>
              </a:rPr>
              <a:t>th</a:t>
            </a:r>
            <a:r>
              <a:rPr lang="en-US" sz="2000" b="1" dirty="0">
                <a:solidFill>
                  <a:prstClr val="black"/>
                </a:solidFill>
                <a:cs typeface="Helvetica" panose="020B0604020202020204" pitchFamily="34" charset="0"/>
              </a:rPr>
              <a:t>, </a:t>
            </a:r>
            <a:r>
              <a:rPr lang="en-US" sz="2000" b="1" dirty="0" smtClean="0">
                <a:solidFill>
                  <a:prstClr val="black"/>
                </a:solidFill>
                <a:cs typeface="Helvetica" panose="020B0604020202020204" pitchFamily="34" charset="0"/>
              </a:rPr>
              <a:t>2018</a:t>
            </a:r>
            <a:r>
              <a:rPr lang="en-US" sz="2000" dirty="0" smtClean="0">
                <a:solidFill>
                  <a:prstClr val="black"/>
                </a:solidFill>
                <a:cs typeface="Helvetica" panose="020B0604020202020204" pitchFamily="34" charset="0"/>
              </a:rPr>
              <a:t>. </a:t>
            </a:r>
            <a:r>
              <a:rPr lang="en-US" sz="2000" dirty="0">
                <a:solidFill>
                  <a:prstClr val="black"/>
                </a:solidFill>
                <a:cs typeface="Helvetica" panose="020B0604020202020204" pitchFamily="34" charset="0"/>
              </a:rPr>
              <a:t>Feedback received after this date may not be incorporated into the upcoming report</a:t>
            </a:r>
            <a:r>
              <a:rPr lang="en-US" sz="2000" dirty="0" smtClean="0">
                <a:solidFill>
                  <a:prstClr val="black"/>
                </a:solidFill>
                <a:cs typeface="Helvetica" panose="020B0604020202020204" pitchFamily="34" charset="0"/>
              </a:rPr>
              <a:t>.</a:t>
            </a: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endParaRPr lang="en-US" sz="2000" dirty="0" smtClean="0">
              <a:solidFill>
                <a:prstClr val="black"/>
              </a:solidFill>
              <a:cs typeface="Helvetica" panose="020B0604020202020204" pitchFamily="34" charset="0"/>
            </a:endParaRP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2000" dirty="0" smtClean="0">
                <a:solidFill>
                  <a:prstClr val="black"/>
                </a:solidFill>
                <a:cs typeface="Helvetica" panose="020B0604020202020204" pitchFamily="34" charset="0"/>
              </a:rPr>
              <a:t>Where populations cannot be sourced from the MA APCD, some payers were asked to provide supplemental enrollment data in </a:t>
            </a:r>
            <a:r>
              <a:rPr lang="en-US" sz="2000" b="1" dirty="0" smtClean="0">
                <a:solidFill>
                  <a:prstClr val="black"/>
                </a:solidFill>
                <a:cs typeface="Helvetica" panose="020B0604020202020204" pitchFamily="34" charset="0"/>
              </a:rPr>
              <a:t>November. </a:t>
            </a:r>
            <a:r>
              <a:rPr lang="en-US" sz="2000" dirty="0" smtClean="0">
                <a:solidFill>
                  <a:prstClr val="black"/>
                </a:solidFill>
                <a:cs typeface="Helvetica" panose="020B0604020202020204" pitchFamily="34" charset="0"/>
              </a:rPr>
              <a:t>We have a few follow up questions out to certain payers regarding their submitted supplemental data. </a:t>
            </a: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endParaRPr lang="en-US" sz="2000" dirty="0" smtClean="0">
              <a:solidFill>
                <a:prstClr val="black"/>
              </a:solidFill>
              <a:cs typeface="Helvetica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altLang="en-US" sz="2000" b="1" dirty="0" smtClean="0">
                <a:solidFill>
                  <a:prstClr val="black"/>
                </a:solidFill>
                <a:cs typeface="Arial" charset="0"/>
              </a:rPr>
              <a:t>For </a:t>
            </a:r>
            <a:r>
              <a:rPr lang="en-US" altLang="en-US" sz="2000" b="1" dirty="0">
                <a:solidFill>
                  <a:prstClr val="black"/>
                </a:solidFill>
                <a:cs typeface="Arial" charset="0"/>
              </a:rPr>
              <a:t>questions on Enrollment Trends: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Contact your </a:t>
            </a:r>
            <a:r>
              <a:rPr lang="en-US" altLang="en-US" sz="2000" u="sng" dirty="0">
                <a:solidFill>
                  <a:prstClr val="black"/>
                </a:solidFill>
                <a:cs typeface="Arial" panose="020B0604020202020204" pitchFamily="34" charset="0"/>
              </a:rPr>
              <a:t>CHIA liaison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and Lauren Almquist at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  <a:hlinkClick r:id="rId3"/>
              </a:rPr>
              <a:t>lauren.almquist@state.ma.us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endParaRPr lang="en-US" sz="2000" dirty="0">
              <a:solidFill>
                <a:prstClr val="black"/>
              </a:solidFill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00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cs typeface="Arial" charset="0"/>
              </a:rPr>
              <a:t>Enrollment Trends Timeline</a:t>
            </a: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7296877"/>
              </p:ext>
            </p:extLst>
          </p:nvPr>
        </p:nvGraphicFramePr>
        <p:xfrm>
          <a:off x="533400" y="1371600"/>
          <a:ext cx="7581900" cy="40614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6380">
                  <a:extLst>
                    <a:ext uri="{9D8B030D-6E8A-4147-A177-3AD203B41FA5}"/>
                  </a:extLst>
                </a:gridCol>
                <a:gridCol w="1516380">
                  <a:extLst>
                    <a:ext uri="{9D8B030D-6E8A-4147-A177-3AD203B41FA5}"/>
                  </a:extLst>
                </a:gridCol>
                <a:gridCol w="1516380"/>
                <a:gridCol w="1516380"/>
                <a:gridCol w="1516380"/>
              </a:tblGrid>
              <a:tr h="39630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Oct 2018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Nov</a:t>
                      </a:r>
                      <a:r>
                        <a:rPr lang="en-US" sz="1800" b="1" baseline="0" dirty="0" smtClean="0">
                          <a:latin typeface="+mn-lt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2018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Dec 2018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Jan 2019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baseline="0" dirty="0" smtClean="0">
                          <a:latin typeface="+mn-lt"/>
                          <a:cs typeface="Helvetica" panose="020B0604020202020204" pitchFamily="34" charset="0"/>
                        </a:rPr>
                        <a:t>Feb </a:t>
                      </a:r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2019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/>
                </a:extLst>
              </a:tr>
              <a:tr h="46729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79996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+mn-lt"/>
                          <a:cs typeface="Helvetica" panose="020B0604020202020204" pitchFamily="34" charset="0"/>
                        </a:rPr>
                        <a:t>Payers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 submit Sept 2018 MA APCD files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91455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  <a:cs typeface="Helvetica" panose="020B0604020202020204" pitchFamily="34" charset="0"/>
                        </a:rPr>
                        <a:t>Supplemental</a:t>
                      </a:r>
                      <a:r>
                        <a:rPr lang="en-US" sz="1400" b="1" baseline="0" dirty="0" smtClean="0">
                          <a:latin typeface="+mn-lt"/>
                          <a:cs typeface="Helvetica" panose="020B0604020202020204" pitchFamily="34" charset="0"/>
                        </a:rPr>
                        <a:t> enrollment reports due 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(select payers)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83311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  <a:cs typeface="Helvetica" panose="020B0604020202020204" pitchFamily="34" charset="0"/>
                        </a:rPr>
                        <a:t>MA</a:t>
                      </a:r>
                      <a:r>
                        <a:rPr lang="en-US" sz="1400" baseline="0" dirty="0" smtClean="0">
                          <a:latin typeface="+mn-lt"/>
                          <a:cs typeface="Helvetica" panose="020B0604020202020204" pitchFamily="34" charset="0"/>
                        </a:rPr>
                        <a:t> APCD enrollment counts sent to payers for review</a:t>
                      </a:r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50813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cs typeface="Helvetica" panose="020B0604020202020204" pitchFamily="34" charset="0"/>
                        </a:rPr>
                        <a:t>Reporting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316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17533</TotalTime>
  <Words>743</Words>
  <Application>Microsoft Office PowerPoint</Application>
  <PresentationFormat>On-screen Show (4:3)</PresentationFormat>
  <Paragraphs>207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FINALPowerPointTEMPLATE</vt:lpstr>
      <vt:lpstr>Office Theme</vt:lpstr>
      <vt:lpstr>PowerPoint Presentation</vt:lpstr>
      <vt:lpstr>Agenda</vt:lpstr>
      <vt:lpstr>MA APCD 2019 Submission Guide Changes</vt:lpstr>
      <vt:lpstr>MA APCD 2019 Submission Guide Changes</vt:lpstr>
      <vt:lpstr>MA APCD 2019 Submission Guide Changes</vt:lpstr>
      <vt:lpstr>MA APCD 2019 Submission Guide Changes</vt:lpstr>
      <vt:lpstr>MA APCD Intake Version 2019</vt:lpstr>
      <vt:lpstr>Enrollment Trends Update</vt:lpstr>
      <vt:lpstr>PowerPoint Presentation</vt:lpstr>
      <vt:lpstr>DOI Reporting</vt:lpstr>
      <vt:lpstr>Next Meetings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Vogel, Rick</cp:lastModifiedBy>
  <cp:revision>875</cp:revision>
  <cp:lastPrinted>2018-10-09T16:48:36Z</cp:lastPrinted>
  <dcterms:created xsi:type="dcterms:W3CDTF">2014-02-09T20:57:02Z</dcterms:created>
  <dcterms:modified xsi:type="dcterms:W3CDTF">2018-12-12T17:17:55Z</dcterms:modified>
</cp:coreProperties>
</file>