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14" r:id="rId3"/>
    <p:sldId id="527" r:id="rId4"/>
    <p:sldId id="499" r:id="rId5"/>
    <p:sldId id="528" r:id="rId6"/>
    <p:sldId id="529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  <p:sldId id="362" r:id="rId16"/>
    <p:sldId id="451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84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2/13/2018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2/13/2018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883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453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320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4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28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HIAData@gormanactuarial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ashley.storms@state.ma.u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February 13,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1780725"/>
            <a:ext cx="8102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Arial" charset="0"/>
              </a:rPr>
              <a:t>Additions/Alterations: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Funding Type reported as “Fully-Insured” or “Self-Insured.”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Industry factors should be included in reported rating factors.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Member </a:t>
            </a:r>
            <a:r>
              <a:rPr lang="en-US" dirty="0"/>
              <a:t>Months to be collected by Standard Industrial Classification (SIC) </a:t>
            </a:r>
            <a:r>
              <a:rPr lang="en-US" dirty="0" smtClean="0"/>
              <a:t>Code</a:t>
            </a:r>
            <a:r>
              <a:rPr lang="en-US" dirty="0"/>
              <a:t> </a:t>
            </a:r>
            <a:r>
              <a:rPr lang="en-US" dirty="0" smtClean="0"/>
              <a:t>for Merged Market plans only.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Summary of Proposed Changes</a:t>
            </a:r>
          </a:p>
        </p:txBody>
      </p:sp>
    </p:spTree>
    <p:extLst>
      <p:ext uri="{BB962C8B-B14F-4D97-AF65-F5344CB8AC3E}">
        <p14:creationId xmlns:p14="http://schemas.microsoft.com/office/powerpoint/2010/main" val="396499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1780725"/>
            <a:ext cx="81026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Arial" charset="0"/>
              </a:rPr>
              <a:t>Deletions: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Federal Employees Health Benefits Program (FEHBP) reporting has been eliminated.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“Average Group Subscriber Count” tab has been eliminated.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See draft Data Submission Manual for list of minor terminology changes.</a:t>
            </a:r>
            <a:endParaRPr lang="en-US" i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Summary of Proposed Changes</a:t>
            </a:r>
          </a:p>
        </p:txBody>
      </p:sp>
    </p:spTree>
    <p:extLst>
      <p:ext uri="{BB962C8B-B14F-4D97-AF65-F5344CB8AC3E}">
        <p14:creationId xmlns:p14="http://schemas.microsoft.com/office/powerpoint/2010/main" val="409799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1780725"/>
            <a:ext cx="81026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Draft versions of the Data Submission Manual and Reporting Workbook (Excel template) will be distributed to payers following the TAG meeting.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Please reach out to Ashley Storms at 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  <a:hlinkClick r:id="rId3"/>
              </a:rPr>
              <a:t>ashley.storms@state.ma.us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with questions, comments, or concerns. We request that feedback be submitted by 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Tuesday, February 27</a:t>
            </a:r>
            <a:r>
              <a:rPr lang="en-US" b="1" baseline="30000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th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Next Steps: Payer Review Period</a:t>
            </a:r>
          </a:p>
        </p:txBody>
      </p:sp>
    </p:spTree>
    <p:extLst>
      <p:ext uri="{BB962C8B-B14F-4D97-AF65-F5344CB8AC3E}">
        <p14:creationId xmlns:p14="http://schemas.microsoft.com/office/powerpoint/2010/main" val="316301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04282"/>
              </p:ext>
            </p:extLst>
          </p:nvPr>
        </p:nvGraphicFramePr>
        <p:xfrm>
          <a:off x="302843" y="935038"/>
          <a:ext cx="8426487" cy="505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859"/>
                <a:gridCol w="1127051"/>
                <a:gridCol w="839973"/>
                <a:gridCol w="1178701"/>
                <a:gridCol w="1045646"/>
                <a:gridCol w="1045646"/>
                <a:gridCol w="1045646"/>
                <a:gridCol w="1106965"/>
              </a:tblGrid>
              <a:tr h="61644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Feb.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48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Payers review draft materials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Final 2018 Premiums Request</a:t>
                      </a:r>
                    </a:p>
                    <a:p>
                      <a:pPr algn="ctr"/>
                      <a:r>
                        <a:rPr lang="en-US" sz="1300" b="0" dirty="0" smtClean="0"/>
                        <a:t>released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668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0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Data analysis</a:t>
                      </a:r>
                      <a:r>
                        <a:rPr lang="en-US" sz="1300" baseline="0" dirty="0" smtClean="0"/>
                        <a:t> and reporting</a:t>
                      </a:r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2017 Risk Adj. data due</a:t>
                      </a:r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CHIA’s Annual Report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8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Contact Information – </a:t>
            </a:r>
            <a:r>
              <a:rPr lang="en-US" altLang="en-US" sz="3000" b="1" dirty="0" smtClean="0">
                <a:solidFill>
                  <a:srgbClr val="0070C0"/>
                </a:solidFill>
                <a:ea typeface="+mn-ea"/>
                <a:cs typeface="Arial" charset="0"/>
              </a:rPr>
              <a:t>New Actuarial Firm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50"/>
            <a:ext cx="81057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Bela Gorman at </a:t>
            </a:r>
            <a:r>
              <a:rPr lang="en-US" sz="2000" u="sng" dirty="0" smtClean="0">
                <a:hlinkClick r:id="rId3"/>
              </a:rPr>
              <a:t>CHIAData@gormanactuarial.com</a:t>
            </a:r>
            <a:endParaRPr lang="en-US" sz="2000" u="sng" dirty="0" smtClean="0"/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general questions about Annual Premiums specifications or reporting: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</a:t>
            </a:r>
            <a:r>
              <a:rPr lang="en-US" altLang="en-US" sz="2000" i="1" dirty="0" smtClean="0">
                <a:solidFill>
                  <a:prstClr val="black"/>
                </a:solidFill>
                <a:ea typeface="+mn-ea"/>
                <a:cs typeface="Arial" charset="0"/>
              </a:rPr>
              <a:t> </a:t>
            </a:r>
            <a:r>
              <a:rPr lang="en-US" altLang="en-US" sz="2000" dirty="0" smtClean="0">
                <a:solidFill>
                  <a:prstClr val="black"/>
                </a:solidFill>
                <a:cs typeface="Arial" charset="0"/>
              </a:rPr>
              <a:t>Ashley </a:t>
            </a:r>
            <a:r>
              <a:rPr lang="en-US" altLang="en-US" sz="2000" dirty="0">
                <a:solidFill>
                  <a:prstClr val="black"/>
                </a:solidFill>
                <a:cs typeface="Arial" charset="0"/>
              </a:rPr>
              <a:t>Storms at </a:t>
            </a:r>
            <a:r>
              <a:rPr lang="en-US" altLang="en-US" sz="2000" dirty="0" smtClean="0">
                <a:solidFill>
                  <a:prstClr val="black"/>
                </a:solidFill>
                <a:cs typeface="Arial" charset="0"/>
                <a:hlinkClick r:id="rId4"/>
              </a:rPr>
              <a:t>ashley.storms@state.ma.us</a:t>
            </a: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13,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10,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Intake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TME, APM, RP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Premiums Data Request</a:t>
            </a:r>
          </a:p>
          <a:p>
            <a:pPr lvl="0"/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is </a:t>
            </a:r>
            <a:r>
              <a:rPr lang="en-US" u="sng" dirty="0" smtClean="0"/>
              <a:t>not</a:t>
            </a:r>
            <a:r>
              <a:rPr lang="en-US" dirty="0" smtClean="0"/>
              <a:t> planning any APCD Submission Guide changes for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will revisit later this year for potential changes in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By end of </a:t>
            </a:r>
            <a:r>
              <a:rPr lang="en-US" dirty="0" smtClean="0"/>
              <a:t>February </a:t>
            </a:r>
            <a:r>
              <a:rPr lang="en-US" dirty="0"/>
              <a:t>2018 – production files through </a:t>
            </a:r>
            <a:r>
              <a:rPr lang="en-US" dirty="0" smtClean="0"/>
              <a:t>January  2018 </a:t>
            </a:r>
            <a:r>
              <a:rPr lang="en-US" dirty="0"/>
              <a:t>are due at </a:t>
            </a:r>
            <a:r>
              <a:rPr lang="en-US" dirty="0" smtClean="0"/>
              <a:t>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outstanding files for 2017 need to be submitted ASAP as we are preparing for year end reports.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Upcoming 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2017 HMO Membership report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CY2017 Annual Membership report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/>
              <a:t>Payer Data Reporting: TME, APM, RP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eadlines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501883"/>
              </p:ext>
            </p:extLst>
          </p:nvPr>
        </p:nvGraphicFramePr>
        <p:xfrm>
          <a:off x="401122" y="1409703"/>
          <a:ext cx="8285678" cy="49148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40161"/>
                <a:gridCol w="5645517"/>
              </a:tblGrid>
              <a:tr h="491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Deadline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Data File Due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149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Tuesday, </a:t>
                      </a:r>
                      <a:r>
                        <a:rPr lang="en-US" sz="1600" u="none" strike="noStrike" dirty="0">
                          <a:effectLst/>
                        </a:rPr>
                        <a:t>May 1, </a:t>
                      </a:r>
                      <a:r>
                        <a:rPr lang="en-US" sz="1600" u="none" strike="noStrike" dirty="0" smtClean="0">
                          <a:effectLst/>
                        </a:rPr>
                        <a:t>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Final TME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kern="1200" dirty="0" smtClean="0">
                          <a:effectLst/>
                        </a:rPr>
                        <a:t>2017 Preliminary </a:t>
                      </a:r>
                      <a:r>
                        <a:rPr lang="en-US" sz="1600" u="none" strike="noStrike" dirty="0" smtClean="0">
                          <a:effectLst/>
                        </a:rPr>
                        <a:t>TME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9149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1, 2018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Final APM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CY 2017 Preliminary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APM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600" i="1" dirty="0"/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baseline="0" dirty="0" smtClean="0">
                          <a:effectLst/>
                        </a:rPr>
                        <a:t> CY 2016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Prescription </a:t>
                      </a:r>
                      <a:r>
                        <a:rPr lang="en-US" sz="1600" i="0" u="none" strike="noStrike" kern="1200" dirty="0">
                          <a:effectLst/>
                        </a:rPr>
                        <a:t>Drug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Rebates</a:t>
                      </a:r>
                      <a:endParaRPr lang="en-US" sz="160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baseline="0" dirty="0" smtClean="0">
                          <a:effectLst/>
                        </a:rPr>
                        <a:t> CY 2017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Prescription Drug Rebates</a:t>
                      </a:r>
                      <a:endParaRPr lang="en-US" sz="160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29,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 2017 Hospital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832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July 13,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2017 Other Provider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9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</a:t>
                      </a:r>
                      <a:r>
                        <a:rPr lang="en-US" sz="1600" u="none" strike="noStrike" dirty="0">
                          <a:effectLst/>
                        </a:rPr>
                        <a:t>Physician Group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3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/>
              <a:t>Payer Data Reporting: TME, APM, RP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Next Steps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649783"/>
              </p:ext>
            </p:extLst>
          </p:nvPr>
        </p:nvGraphicFramePr>
        <p:xfrm>
          <a:off x="401122" y="1447799"/>
          <a:ext cx="7828478" cy="21702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95887"/>
                <a:gridCol w="5432591"/>
              </a:tblGrid>
              <a:tr h="51361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Timeline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293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effectLst/>
                        </a:rPr>
                        <a:t>Week of March 12</a:t>
                      </a:r>
                      <a:r>
                        <a:rPr lang="en-US" sz="1600" u="none" strike="noStrike" kern="1200" baseline="30000" dirty="0" smtClean="0">
                          <a:effectLst/>
                        </a:rPr>
                        <a:t>th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Distribute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data specifications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</a:t>
                      </a:r>
                      <a:r>
                        <a:rPr lang="en-US" sz="16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of April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Individual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calls with payers 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  <a:tr h="5136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effectLst/>
                        </a:rPr>
                        <a:t>May 1</a:t>
                      </a:r>
                      <a:r>
                        <a:rPr lang="en-US" sz="1600" u="none" strike="noStrike" kern="1200" baseline="30000" dirty="0" smtClean="0">
                          <a:effectLst/>
                        </a:rPr>
                        <a:t>st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TME Due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4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400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400" b="1" dirty="0" smtClean="0">
                <a:solidFill>
                  <a:schemeClr val="tx2"/>
                </a:solidFill>
              </a:rPr>
              <a:t>Annual Premiums </a:t>
            </a:r>
          </a:p>
          <a:p>
            <a:pPr marL="0" indent="0" algn="ctr">
              <a:buFont typeface="Arial" charset="0"/>
              <a:buNone/>
            </a:pPr>
            <a:r>
              <a:rPr lang="en-US" altLang="en-US" sz="4400" b="1" dirty="0" smtClean="0">
                <a:solidFill>
                  <a:schemeClr val="tx2"/>
                </a:solidFill>
              </a:rPr>
              <a:t>Data Request</a:t>
            </a:r>
          </a:p>
        </p:txBody>
      </p:sp>
    </p:spTree>
    <p:extLst>
      <p:ext uri="{BB962C8B-B14F-4D97-AF65-F5344CB8AC3E}">
        <p14:creationId xmlns:p14="http://schemas.microsoft.com/office/powerpoint/2010/main" val="131410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Purpose:</a:t>
            </a:r>
            <a:r>
              <a:rPr lang="en-US" b="1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To assess health insurance coverage and cost trends in the Massachusetts market, based on contract-membership (MA situs)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Data Overview: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Aggregate member months, premiums, claims amounts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Breakouts by Funding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ype (fully-/self-insured), Market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S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ector (group size), Product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ype (HMO, PPO, POS , Other), and Benefit Design Type (HDHP, Limited Network, Tiered Network)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Covers previous three calendar years (2015, 2016, 2017)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398198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dirty="0"/>
              <a:t>Per 957 CMR 10.00, only payers with at least 50,000 Massachusetts Private Commercial Plan members </a:t>
            </a:r>
            <a:r>
              <a:rPr lang="en-US" dirty="0" smtClean="0"/>
              <a:t>are </a:t>
            </a:r>
            <a:r>
              <a:rPr lang="en-US" dirty="0"/>
              <a:t>required to submit. For the May 2018 Submission, this includes the following payers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Data Submitters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260145"/>
              </p:ext>
            </p:extLst>
          </p:nvPr>
        </p:nvGraphicFramePr>
        <p:xfrm>
          <a:off x="681268" y="3034200"/>
          <a:ext cx="762906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532"/>
                <a:gridCol w="3814532"/>
              </a:tblGrid>
              <a:tr h="370840">
                <a:tc>
                  <a:txBody>
                    <a:bodyPr/>
                    <a:lstStyle/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Aetna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BCBSMA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BMCHP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Cigna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Fallon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HPHC (incl.</a:t>
                      </a:r>
                      <a:r>
                        <a:rPr lang="en-US" sz="2400" b="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Arial" charset="0"/>
                        </a:rPr>
                        <a:t> HPI)</a:t>
                      </a:r>
                      <a:endParaRPr lang="en-US" sz="2400" b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HNE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NHP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2"/>
                          </a:solidFill>
                        </a:rPr>
                        <a:t>Tufts (incl.</a:t>
                      </a:r>
                      <a:r>
                        <a:rPr lang="en-US" sz="2400" b="0" baseline="0" dirty="0" smtClean="0">
                          <a:solidFill>
                            <a:schemeClr val="tx2"/>
                          </a:solidFill>
                        </a:rPr>
                        <a:t> Public Plans)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baseline="0" dirty="0" err="1" smtClean="0">
                          <a:solidFill>
                            <a:schemeClr val="tx2"/>
                          </a:solidFill>
                        </a:rPr>
                        <a:t>UniCare</a:t>
                      </a:r>
                      <a:endParaRPr lang="en-US" sz="2400" b="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baseline="0" dirty="0" smtClean="0">
                          <a:solidFill>
                            <a:schemeClr val="tx2"/>
                          </a:solidFill>
                        </a:rPr>
                        <a:t>United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6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14681</TotalTime>
  <Words>631</Words>
  <Application>Microsoft Office PowerPoint</Application>
  <PresentationFormat>On-screen Show (4:3)</PresentationFormat>
  <Paragraphs>163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FINALPowerPointTEMPLATE</vt:lpstr>
      <vt:lpstr>PowerPoint Presentation</vt:lpstr>
      <vt:lpstr>Agenda</vt:lpstr>
      <vt:lpstr>APCD Intake Notes</vt:lpstr>
      <vt:lpstr>Housekeeping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777</cp:revision>
  <cp:lastPrinted>2018-02-13T18:17:28Z</cp:lastPrinted>
  <dcterms:created xsi:type="dcterms:W3CDTF">2014-02-09T20:57:02Z</dcterms:created>
  <dcterms:modified xsi:type="dcterms:W3CDTF">2018-02-13T19:50:01Z</dcterms:modified>
</cp:coreProperties>
</file>