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414" r:id="rId3"/>
    <p:sldId id="527" r:id="rId4"/>
    <p:sldId id="499" r:id="rId5"/>
    <p:sldId id="528" r:id="rId6"/>
    <p:sldId id="529" r:id="rId7"/>
    <p:sldId id="530" r:id="rId8"/>
    <p:sldId id="531" r:id="rId9"/>
    <p:sldId id="532" r:id="rId10"/>
    <p:sldId id="533" r:id="rId11"/>
    <p:sldId id="534" r:id="rId12"/>
    <p:sldId id="535" r:id="rId13"/>
    <p:sldId id="536" r:id="rId14"/>
    <p:sldId id="537" r:id="rId15"/>
    <p:sldId id="362" r:id="rId16"/>
    <p:sldId id="451" r:id="rId17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73398" autoAdjust="0"/>
  </p:normalViewPr>
  <p:slideViewPr>
    <p:cSldViewPr snapToGrid="0" snapToObjects="1" showGuides="1">
      <p:cViewPr>
        <p:scale>
          <a:sx n="82" d="100"/>
          <a:sy n="82" d="100"/>
        </p:scale>
        <p:origin x="-284" y="-48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2/13/2018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2/13/2018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24" indent="-291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653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514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375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23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09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3957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9819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27E585-00B2-4BB9-A31A-005B1A238703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24" indent="-291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653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514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375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23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09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3957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9819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27E585-00B2-4BB9-A31A-005B1A238703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24" indent="-291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653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514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375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23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09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3957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9819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27E585-00B2-4BB9-A31A-005B1A238703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aseline="0" dirty="0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24" indent="-291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653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514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375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23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09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3957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9819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D056F31-54BE-43C3-98C0-9375C8A524D6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24" indent="-291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653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514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375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23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09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3957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9819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53F84D0-1CB7-4CA0-9B79-CB5FCD487120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798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51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78832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94533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73204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24" indent="-291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653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514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375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23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09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3957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9819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27E585-00B2-4BB9-A31A-005B1A238703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24" indent="-291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653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514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375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23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09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3957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9819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27E585-00B2-4BB9-A31A-005B1A238703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E1F12-DA55-4829-9B73-16B585796C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C404B-5055-4758-B2AF-AE5D50F061A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140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49AAB-0DF0-468B-A451-D5BC661F1F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0763-BAB8-4508-8171-8857D94860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28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ashley.storms@state.ma.u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CHIAData@gormanactuarial.co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Relationship Id="rId4" Type="http://schemas.openxmlformats.org/officeDocument/2006/relationships/hyperlink" Target="mailto:ashley.storms@state.ma.us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 February 13, 2018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8000" y="1780725"/>
            <a:ext cx="81026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/>
                </a:solidFill>
                <a:latin typeface="Calibri"/>
                <a:ea typeface="+mn-ea"/>
                <a:cs typeface="Arial" charset="0"/>
              </a:rPr>
              <a:t>Additions/Alterations: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Funding Type reported as “Fully-Insured” or “Self-Insured.”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Industry factors should be included in reported rating factors.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Member </a:t>
            </a:r>
            <a:r>
              <a:rPr lang="en-US" dirty="0"/>
              <a:t>Months to be collected by Standard Industrial Classification (SIC) </a:t>
            </a:r>
            <a:r>
              <a:rPr lang="en-US" dirty="0" smtClean="0"/>
              <a:t>Code</a:t>
            </a:r>
            <a:r>
              <a:rPr lang="en-US" dirty="0"/>
              <a:t> </a:t>
            </a:r>
            <a:r>
              <a:rPr lang="en-US" dirty="0" smtClean="0"/>
              <a:t>for Merged Market plans only.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marL="342900" indent="-34290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prstClr val="black"/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381000" y="625362"/>
            <a:ext cx="77724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ea typeface="+mn-ea"/>
                <a:cs typeface="Arial" charset="0"/>
              </a:rPr>
              <a:t>Summary of Proposed Changes</a:t>
            </a:r>
          </a:p>
        </p:txBody>
      </p:sp>
    </p:spTree>
    <p:extLst>
      <p:ext uri="{BB962C8B-B14F-4D97-AF65-F5344CB8AC3E}">
        <p14:creationId xmlns:p14="http://schemas.microsoft.com/office/powerpoint/2010/main" val="396499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8000" y="1780725"/>
            <a:ext cx="81026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/>
                </a:solidFill>
                <a:latin typeface="Calibri"/>
                <a:ea typeface="+mn-ea"/>
                <a:cs typeface="Arial" charset="0"/>
              </a:rPr>
              <a:t>Deletions: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Federal Employees Health Benefits Program (FEHBP) reporting has been eliminated.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“Average Group Subscriber Count” tab has been eliminated.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See draft Data Submission Manual for list of minor terminology changes.</a:t>
            </a:r>
            <a:endParaRPr lang="en-US" i="1" dirty="0">
              <a:solidFill>
                <a:prstClr val="black"/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381000" y="625362"/>
            <a:ext cx="77724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ea typeface="+mn-ea"/>
                <a:cs typeface="Arial" charset="0"/>
              </a:rPr>
              <a:t>Summary of Proposed Changes</a:t>
            </a:r>
          </a:p>
        </p:txBody>
      </p:sp>
    </p:spTree>
    <p:extLst>
      <p:ext uri="{BB962C8B-B14F-4D97-AF65-F5344CB8AC3E}">
        <p14:creationId xmlns:p14="http://schemas.microsoft.com/office/powerpoint/2010/main" val="409799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8000" y="1780725"/>
            <a:ext cx="81026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Draft versions of the Data Submission Manual and Reporting Workbook (Excel template) will be distributed to payers following the TAG meeting. 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alibri"/>
              <a:ea typeface="+mn-ea"/>
              <a:cs typeface="Arial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Please reach out to Ashley Storms at </a:t>
            </a: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  <a:hlinkClick r:id="rId3"/>
              </a:rPr>
              <a:t>ashley.storms@state.ma.us</a:t>
            </a: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 with questions, comments, or concerns. We request that feedback be submitted by </a:t>
            </a:r>
            <a:r>
              <a:rPr lang="en-US" b="1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Tuesday, February 27</a:t>
            </a:r>
            <a:r>
              <a:rPr lang="en-US" b="1" baseline="30000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th</a:t>
            </a: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.</a:t>
            </a:r>
            <a:endParaRPr lang="en-US" dirty="0">
              <a:solidFill>
                <a:prstClr val="black"/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381000" y="625362"/>
            <a:ext cx="77724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ea typeface="+mn-ea"/>
                <a:cs typeface="Arial" charset="0"/>
              </a:rPr>
              <a:t>Next Steps: Payer Review Period</a:t>
            </a:r>
          </a:p>
        </p:txBody>
      </p:sp>
    </p:spTree>
    <p:extLst>
      <p:ext uri="{BB962C8B-B14F-4D97-AF65-F5344CB8AC3E}">
        <p14:creationId xmlns:p14="http://schemas.microsoft.com/office/powerpoint/2010/main" val="316301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ea typeface="+mn-ea"/>
                <a:cs typeface="Arial" charset="0"/>
              </a:rPr>
              <a:t>2018 Annual Premiums Request Timeline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304282"/>
              </p:ext>
            </p:extLst>
          </p:nvPr>
        </p:nvGraphicFramePr>
        <p:xfrm>
          <a:off x="302843" y="935038"/>
          <a:ext cx="8426487" cy="5050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6859"/>
                <a:gridCol w="1127051"/>
                <a:gridCol w="839973"/>
                <a:gridCol w="1178701"/>
                <a:gridCol w="1045646"/>
                <a:gridCol w="1045646"/>
                <a:gridCol w="1045646"/>
                <a:gridCol w="1106965"/>
              </a:tblGrid>
              <a:tr h="61644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Feb. 2018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Mar. 2018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Apr.</a:t>
                      </a:r>
                      <a:r>
                        <a:rPr lang="en-US" sz="1800" b="1" baseline="0" dirty="0" smtClean="0"/>
                        <a:t> 2018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May </a:t>
                      </a:r>
                    </a:p>
                    <a:p>
                      <a:pPr algn="ctr"/>
                      <a:r>
                        <a:rPr lang="en-US" sz="1800" b="1" dirty="0" smtClean="0"/>
                        <a:t>2018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Jun. 2018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Jul. </a:t>
                      </a:r>
                    </a:p>
                    <a:p>
                      <a:pPr algn="ctr"/>
                      <a:r>
                        <a:rPr lang="en-US" sz="1800" b="1" dirty="0" smtClean="0"/>
                        <a:t>2018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Aug. 2018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Sept. 2018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748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 smtClean="0">
                          <a:solidFill>
                            <a:schemeClr val="tx1"/>
                          </a:solidFill>
                        </a:rPr>
                        <a:t>Payers review draft materials</a:t>
                      </a: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 smtClean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139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/>
                        <a:t>Final 2018 Premiums Request</a:t>
                      </a:r>
                    </a:p>
                    <a:p>
                      <a:pPr algn="ctr"/>
                      <a:r>
                        <a:rPr lang="en-US" sz="1300" b="0" dirty="0" smtClean="0"/>
                        <a:t>released</a:t>
                      </a: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9668"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tx1"/>
                          </a:solidFill>
                        </a:rPr>
                        <a:t>Submissions due</a:t>
                      </a: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5094"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Data analysis</a:t>
                      </a:r>
                      <a:r>
                        <a:rPr lang="en-US" sz="1300" baseline="0" dirty="0" smtClean="0"/>
                        <a:t> and reporting</a:t>
                      </a:r>
                      <a:endParaRPr lang="en-US" sz="1300" dirty="0" smtClean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 smtClean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 smtClean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 smtClean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13956"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</a:rPr>
                        <a:t>2017 Risk Adj. data due</a:t>
                      </a:r>
                      <a:endParaRPr lang="en-US" sz="13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13956"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3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bg1"/>
                          </a:solidFill>
                        </a:rPr>
                        <a:t>CHIA’s Annual Report</a:t>
                      </a: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086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77724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ea typeface="+mn-ea"/>
                <a:cs typeface="Arial" charset="0"/>
              </a:rPr>
              <a:t>Contact Information – </a:t>
            </a:r>
            <a:r>
              <a:rPr lang="en-US" altLang="en-US" sz="3000" b="1" dirty="0" smtClean="0">
                <a:solidFill>
                  <a:srgbClr val="0070C0"/>
                </a:solidFill>
                <a:ea typeface="+mn-ea"/>
                <a:cs typeface="Arial" charset="0"/>
              </a:rPr>
              <a:t>New Actuarial Firm</a:t>
            </a:r>
          </a:p>
        </p:txBody>
      </p:sp>
      <p:sp>
        <p:nvSpPr>
          <p:cNvPr id="35843" name="TextBox 2"/>
          <p:cNvSpPr txBox="1">
            <a:spLocks noChangeArrowheads="1"/>
          </p:cNvSpPr>
          <p:nvPr/>
        </p:nvSpPr>
        <p:spPr bwMode="auto">
          <a:xfrm>
            <a:off x="457199" y="1695450"/>
            <a:ext cx="81057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solidFill>
                  <a:prstClr val="black"/>
                </a:solidFill>
                <a:ea typeface="+mn-ea"/>
                <a:cs typeface="Arial" charset="0"/>
              </a:rPr>
              <a:t>For Annual Premiums technical questions and data submission:</a:t>
            </a: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prstClr val="black"/>
                </a:solidFill>
                <a:ea typeface="+mn-ea"/>
                <a:cs typeface="Arial" charset="0"/>
              </a:rPr>
              <a:t>Contact Bela Gorman at </a:t>
            </a:r>
            <a:r>
              <a:rPr lang="en-US" sz="2000" u="sng" dirty="0" smtClean="0">
                <a:hlinkClick r:id="rId3"/>
              </a:rPr>
              <a:t>CHIAData@gormanactuarial.com</a:t>
            </a:r>
            <a:endParaRPr lang="en-US" sz="2000" u="sng" dirty="0" smtClean="0"/>
          </a:p>
          <a:p>
            <a:pPr defTabSz="914400" eaLnBrk="1" hangingPunct="1">
              <a:spcBef>
                <a:spcPct val="0"/>
              </a:spcBef>
              <a:buFontTx/>
              <a:buNone/>
            </a:pPr>
            <a:endParaRPr lang="en-US" altLang="en-US" sz="2000" b="1" dirty="0" smtClean="0">
              <a:solidFill>
                <a:prstClr val="black"/>
              </a:solidFill>
              <a:ea typeface="+mn-ea"/>
              <a:cs typeface="Arial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solidFill>
                  <a:prstClr val="black"/>
                </a:solidFill>
                <a:ea typeface="+mn-ea"/>
                <a:cs typeface="Arial" charset="0"/>
              </a:rPr>
              <a:t>For general questions about Annual Premiums specifications or reporting:</a:t>
            </a: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prstClr val="black"/>
                </a:solidFill>
                <a:ea typeface="+mn-ea"/>
                <a:cs typeface="Arial" charset="0"/>
              </a:rPr>
              <a:t>Contact</a:t>
            </a:r>
            <a:r>
              <a:rPr lang="en-US" altLang="en-US" sz="2000" i="1" dirty="0" smtClean="0">
                <a:solidFill>
                  <a:prstClr val="black"/>
                </a:solidFill>
                <a:ea typeface="+mn-ea"/>
                <a:cs typeface="Arial" charset="0"/>
              </a:rPr>
              <a:t> </a:t>
            </a:r>
            <a:r>
              <a:rPr lang="en-US" altLang="en-US" sz="2000" dirty="0" smtClean="0">
                <a:solidFill>
                  <a:prstClr val="black"/>
                </a:solidFill>
                <a:cs typeface="Arial" charset="0"/>
              </a:rPr>
              <a:t>Ashley </a:t>
            </a:r>
            <a:r>
              <a:rPr lang="en-US" altLang="en-US" sz="2000" dirty="0">
                <a:solidFill>
                  <a:prstClr val="black"/>
                </a:solidFill>
                <a:cs typeface="Arial" charset="0"/>
              </a:rPr>
              <a:t>Storms at </a:t>
            </a:r>
            <a:r>
              <a:rPr lang="en-US" altLang="en-US" sz="2000" dirty="0" smtClean="0">
                <a:solidFill>
                  <a:prstClr val="black"/>
                </a:solidFill>
                <a:cs typeface="Arial" charset="0"/>
                <a:hlinkClick r:id="rId4"/>
              </a:rPr>
              <a:t>ashley.storms@state.ma.us</a:t>
            </a:r>
            <a:endParaRPr lang="en-US" altLang="en-US" sz="2000" b="1" dirty="0" smtClean="0">
              <a:solidFill>
                <a:prstClr val="black"/>
              </a:solidFill>
              <a:ea typeface="+mn-ea"/>
              <a:cs typeface="Arial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prstClr val="black"/>
              </a:solidFill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March 13, 2018 </a:t>
            </a:r>
            <a:r>
              <a:rPr lang="en-US" sz="4000" dirty="0"/>
              <a:t>@ 2:00 pm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April 10, 2018 @ 2:00 pm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0" algn="ctr"/>
            <a:r>
              <a:rPr lang="en-US" sz="4800" dirty="0" smtClean="0"/>
              <a:t>Questions?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APCD Intake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Housekeeping Items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TME, APM, RP Reporting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Annual Premiums Data Request</a:t>
            </a:r>
          </a:p>
          <a:p>
            <a:pPr lvl="0"/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APCD Intake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CHIA is </a:t>
            </a:r>
            <a:r>
              <a:rPr lang="en-US" u="sng" dirty="0" smtClean="0"/>
              <a:t>not</a:t>
            </a:r>
            <a:r>
              <a:rPr lang="en-US" dirty="0" smtClean="0"/>
              <a:t> planning any APCD Submission Guide changes for 2018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We will revisit later this year for potential changes in 2019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By end of </a:t>
            </a:r>
            <a:r>
              <a:rPr lang="en-US" dirty="0" smtClean="0"/>
              <a:t>February </a:t>
            </a:r>
            <a:r>
              <a:rPr lang="en-US" dirty="0"/>
              <a:t>2018 – production files through </a:t>
            </a:r>
            <a:r>
              <a:rPr lang="en-US" dirty="0" smtClean="0"/>
              <a:t>January  2018 </a:t>
            </a:r>
            <a:r>
              <a:rPr lang="en-US" dirty="0"/>
              <a:t>are due at </a:t>
            </a:r>
            <a:r>
              <a:rPr lang="en-US" dirty="0" smtClean="0"/>
              <a:t>CHIA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Any outstanding files for 2017 need to be submitted ASAP as we are preparing for year end reports.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963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Housekeeping Items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u="sng" dirty="0" smtClean="0"/>
              <a:t>Upcoming DOI Reporting: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Q4 2017 HMO Membership report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CY2017 Annual Membership report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63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584" y="1447800"/>
            <a:ext cx="8192016" cy="4800600"/>
          </a:xfrm>
        </p:spPr>
        <p:txBody>
          <a:bodyPr>
            <a:normAutofit/>
          </a:bodyPr>
          <a:lstStyle/>
          <a:p>
            <a:pPr marL="285750" marR="0" indent="-28575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US" dirty="0" smtClean="0">
              <a:latin typeface="Arial Narrow"/>
              <a:ea typeface="Calibri"/>
              <a:cs typeface="Times New Roman"/>
            </a:endParaRPr>
          </a:p>
          <a:p>
            <a:pPr marL="0" marR="0" indent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latin typeface="Arial Narrow"/>
                <a:ea typeface="Calibri"/>
                <a:cs typeface="Times New Roman"/>
              </a:rPr>
              <a:t> </a:t>
            </a:r>
            <a:endParaRPr lang="en-US" dirty="0">
              <a:latin typeface="Arial Narrow"/>
              <a:ea typeface="Calibri"/>
              <a:cs typeface="Times New Roman"/>
            </a:endParaRPr>
          </a:p>
          <a:p>
            <a:pPr marL="0" indent="0" algn="l">
              <a:buNone/>
            </a:pPr>
            <a:endParaRPr lang="en-US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4B19A9-79AC-44A8-B774-53CFB0574B6A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61924" y="359703"/>
            <a:ext cx="77644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 smtClean="0"/>
              <a:t>Payer Data Reporting: TME, APM, RP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eadlines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501883"/>
              </p:ext>
            </p:extLst>
          </p:nvPr>
        </p:nvGraphicFramePr>
        <p:xfrm>
          <a:off x="401122" y="1409703"/>
          <a:ext cx="8285678" cy="491489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640161"/>
                <a:gridCol w="5645517"/>
              </a:tblGrid>
              <a:tr h="4914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Deadline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Data File Due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9149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Tuesday, </a:t>
                      </a:r>
                      <a:r>
                        <a:rPr lang="en-US" sz="1600" u="none" strike="noStrike" dirty="0">
                          <a:effectLst/>
                        </a:rPr>
                        <a:t>May 1, </a:t>
                      </a:r>
                      <a:r>
                        <a:rPr lang="en-US" sz="1600" u="none" strike="noStrike" dirty="0" smtClean="0">
                          <a:effectLst/>
                        </a:rPr>
                        <a:t>2018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CY </a:t>
                      </a:r>
                      <a:r>
                        <a:rPr lang="en-US" sz="1600" u="none" strike="noStrike" dirty="0" smtClean="0">
                          <a:effectLst/>
                        </a:rPr>
                        <a:t>2016 Final TME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914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600" u="none" strike="noStrike" dirty="0">
                          <a:effectLst/>
                        </a:rPr>
                        <a:t>CY </a:t>
                      </a:r>
                      <a:r>
                        <a:rPr lang="en-US" sz="1600" u="none" strike="noStrike" kern="1200" dirty="0" smtClean="0">
                          <a:effectLst/>
                        </a:rPr>
                        <a:t>2017 Preliminary </a:t>
                      </a:r>
                      <a:r>
                        <a:rPr lang="en-US" sz="1600" u="none" strike="noStrike" dirty="0" smtClean="0">
                          <a:effectLst/>
                        </a:rPr>
                        <a:t>TME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91490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Friday, June 1, 2018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CY </a:t>
                      </a:r>
                      <a:r>
                        <a:rPr lang="en-US" sz="1600" u="none" strike="noStrike" dirty="0" smtClean="0">
                          <a:effectLst/>
                        </a:rPr>
                        <a:t>2016 Final APM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14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600" u="none" strike="noStrike" kern="1200" dirty="0" smtClean="0">
                          <a:effectLst/>
                        </a:rPr>
                        <a:t>CY 2017 Preliminary</a:t>
                      </a:r>
                      <a:r>
                        <a:rPr lang="en-US" sz="1600" u="none" strike="noStrike" kern="1200" baseline="0" dirty="0" smtClean="0">
                          <a:effectLst/>
                        </a:rPr>
                        <a:t> APM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1490">
                <a:tc vMerge="1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endParaRPr lang="en-US" sz="1600" i="1" dirty="0"/>
                    </a:p>
                  </a:txBody>
                  <a:tcPr marL="9525" marR="9525" marT="9525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600" i="0" u="none" strike="noStrike" kern="1200" baseline="0" dirty="0" smtClean="0">
                          <a:effectLst/>
                        </a:rPr>
                        <a:t> CY 2016 </a:t>
                      </a:r>
                      <a:r>
                        <a:rPr lang="en-US" sz="1600" i="0" u="none" strike="noStrike" kern="1200" dirty="0" smtClean="0">
                          <a:effectLst/>
                        </a:rPr>
                        <a:t>Prescription </a:t>
                      </a:r>
                      <a:r>
                        <a:rPr lang="en-US" sz="1600" i="0" u="none" strike="noStrike" kern="1200" dirty="0">
                          <a:effectLst/>
                        </a:rPr>
                        <a:t>Drug </a:t>
                      </a:r>
                      <a:r>
                        <a:rPr lang="en-US" sz="1600" i="0" u="none" strike="noStrike" kern="1200" dirty="0" smtClean="0">
                          <a:effectLst/>
                        </a:rPr>
                        <a:t>Rebates</a:t>
                      </a:r>
                      <a:endParaRPr lang="en-US" sz="160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1490">
                <a:tc vMerge="1"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600" i="0" u="none" strike="noStrike" kern="1200" baseline="0" dirty="0" smtClean="0">
                          <a:effectLst/>
                        </a:rPr>
                        <a:t> CY 2017 </a:t>
                      </a:r>
                      <a:r>
                        <a:rPr lang="en-US" sz="1600" i="0" u="none" strike="noStrike" kern="1200" dirty="0" smtClean="0">
                          <a:effectLst/>
                        </a:rPr>
                        <a:t>Prescription Drug Rebates</a:t>
                      </a:r>
                      <a:endParaRPr lang="en-US" sz="160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14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Friday, June 29,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2018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CY 2017 Hospital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RP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48329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Friday,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July 13, 2018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CY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2017 Other Provider RP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96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CY </a:t>
                      </a:r>
                      <a:r>
                        <a:rPr lang="en-US" sz="1600" u="none" strike="noStrike" dirty="0" smtClean="0">
                          <a:effectLst/>
                        </a:rPr>
                        <a:t>2016 </a:t>
                      </a:r>
                      <a:r>
                        <a:rPr lang="en-US" sz="1600" u="none" strike="noStrike" dirty="0">
                          <a:effectLst/>
                        </a:rPr>
                        <a:t>Physician Group RP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32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584" y="1447800"/>
            <a:ext cx="8192016" cy="4800600"/>
          </a:xfrm>
        </p:spPr>
        <p:txBody>
          <a:bodyPr>
            <a:normAutofit/>
          </a:bodyPr>
          <a:lstStyle/>
          <a:p>
            <a:pPr marL="285750" marR="0" indent="-28575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US" dirty="0" smtClean="0">
              <a:latin typeface="Arial Narrow"/>
              <a:ea typeface="Calibri"/>
              <a:cs typeface="Times New Roman"/>
            </a:endParaRPr>
          </a:p>
          <a:p>
            <a:pPr marL="0" marR="0" indent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latin typeface="Arial Narrow"/>
                <a:ea typeface="Calibri"/>
                <a:cs typeface="Times New Roman"/>
              </a:rPr>
              <a:t> </a:t>
            </a:r>
            <a:endParaRPr lang="en-US" dirty="0">
              <a:latin typeface="Arial Narrow"/>
              <a:ea typeface="Calibri"/>
              <a:cs typeface="Times New Roman"/>
            </a:endParaRPr>
          </a:p>
          <a:p>
            <a:pPr marL="0" indent="0" algn="l">
              <a:buNone/>
            </a:pPr>
            <a:endParaRPr lang="en-US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4B19A9-79AC-44A8-B774-53CFB0574B6A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61924" y="359703"/>
            <a:ext cx="77644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 smtClean="0"/>
              <a:t>Payer Data Reporting: TME, APM, RP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Next Steps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649783"/>
              </p:ext>
            </p:extLst>
          </p:nvPr>
        </p:nvGraphicFramePr>
        <p:xfrm>
          <a:off x="401122" y="1447799"/>
          <a:ext cx="7828478" cy="217022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395887"/>
                <a:gridCol w="5432591"/>
              </a:tblGrid>
              <a:tr h="513614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6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Timeline</a:t>
                      </a:r>
                      <a:endParaRPr lang="en-US" sz="16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6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</a:t>
                      </a:r>
                      <a:endParaRPr lang="en-US" sz="16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293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kern="1200" dirty="0" smtClean="0">
                          <a:effectLst/>
                        </a:rPr>
                        <a:t>Week of March 12</a:t>
                      </a:r>
                      <a:r>
                        <a:rPr lang="en-US" sz="1600" u="none" strike="noStrike" kern="1200" baseline="30000" dirty="0" smtClean="0">
                          <a:effectLst/>
                        </a:rPr>
                        <a:t>th</a:t>
                      </a:r>
                      <a:r>
                        <a:rPr lang="en-US" sz="1600" u="none" strike="noStrike" kern="1200" baseline="0" dirty="0" smtClean="0">
                          <a:effectLst/>
                        </a:rPr>
                        <a:t> 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600" u="none" strike="noStrike" kern="1200" dirty="0" smtClean="0">
                          <a:effectLst/>
                        </a:rPr>
                        <a:t>Distribute</a:t>
                      </a:r>
                      <a:r>
                        <a:rPr lang="en-US" sz="1600" u="none" strike="noStrike" kern="1200" baseline="0" dirty="0" smtClean="0">
                          <a:effectLst/>
                        </a:rPr>
                        <a:t> data specifications 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5136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Mont</a:t>
                      </a:r>
                      <a:r>
                        <a:rPr lang="en-US" sz="16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 of April 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600" u="none" strike="noStrike" kern="1200" dirty="0" smtClean="0">
                          <a:effectLst/>
                        </a:rPr>
                        <a:t>Individual</a:t>
                      </a:r>
                      <a:r>
                        <a:rPr lang="en-US" sz="1600" u="none" strike="noStrike" kern="1200" baseline="0" dirty="0" smtClean="0">
                          <a:effectLst/>
                        </a:rPr>
                        <a:t> calls with payers 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</a:tr>
              <a:tr h="5136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kern="1200" dirty="0" smtClean="0">
                          <a:effectLst/>
                        </a:rPr>
                        <a:t>May 1</a:t>
                      </a:r>
                      <a:r>
                        <a:rPr lang="en-US" sz="1600" u="none" strike="noStrike" kern="1200" baseline="30000" dirty="0" smtClean="0">
                          <a:effectLst/>
                        </a:rPr>
                        <a:t>st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600" u="none" strike="noStrike" kern="1200" dirty="0" smtClean="0">
                          <a:effectLst/>
                        </a:rPr>
                        <a:t>TME Due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640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endParaRPr lang="en-US" altLang="en-US" sz="4400" b="1" dirty="0" smtClean="0">
              <a:solidFill>
                <a:schemeClr val="tx2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en-US" altLang="en-US" sz="4400" b="1" dirty="0" smtClean="0">
                <a:solidFill>
                  <a:schemeClr val="tx2"/>
                </a:solidFill>
              </a:rPr>
              <a:t>Annual Premiums </a:t>
            </a:r>
          </a:p>
          <a:p>
            <a:pPr marL="0" indent="0" algn="ctr">
              <a:buFont typeface="Arial" charset="0"/>
              <a:buNone/>
            </a:pPr>
            <a:r>
              <a:rPr lang="en-US" altLang="en-US" sz="4400" b="1" dirty="0" smtClean="0">
                <a:solidFill>
                  <a:schemeClr val="tx2"/>
                </a:solidFill>
              </a:rPr>
              <a:t>Data Request</a:t>
            </a:r>
          </a:p>
        </p:txBody>
      </p:sp>
    </p:spTree>
    <p:extLst>
      <p:ext uri="{BB962C8B-B14F-4D97-AF65-F5344CB8AC3E}">
        <p14:creationId xmlns:p14="http://schemas.microsoft.com/office/powerpoint/2010/main" val="131410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328738"/>
            <a:ext cx="8229600" cy="37856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Purpose:</a:t>
            </a:r>
            <a:r>
              <a:rPr lang="en-US" b="1" dirty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To assess health insurance coverage and cost trends in the Massachusetts market, based on contract-membership (MA situs)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prstClr val="black"/>
              </a:solidFill>
              <a:latin typeface="Calibri"/>
              <a:ea typeface="+mn-ea"/>
              <a:cs typeface="Arial" charset="0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Data Overview:</a:t>
            </a:r>
          </a:p>
          <a:p>
            <a:pPr marL="342900" indent="-34290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Aggregate member months, premiums, claims amounts</a:t>
            </a:r>
          </a:p>
          <a:p>
            <a:pPr marL="342900" indent="-34290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Breakouts by Funding </a:t>
            </a:r>
            <a:r>
              <a:rPr lang="en-US" dirty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T</a:t>
            </a: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ype (fully-/self-insured), Market </a:t>
            </a:r>
            <a:r>
              <a:rPr lang="en-US" dirty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S</a:t>
            </a: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ector (group size), Product </a:t>
            </a:r>
            <a:r>
              <a:rPr lang="en-US" dirty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T</a:t>
            </a: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ype (HMO, PPO, POS , Other), and Benefit Design Type (HDHP, Limited Network, Tiered Network)</a:t>
            </a:r>
          </a:p>
          <a:p>
            <a:pPr marL="342900" indent="-34290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Covers previous three calendar years (2015, 2016, 2017)</a:t>
            </a: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381000" y="625362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ea typeface="+mn-ea"/>
                <a:cs typeface="Arial" charset="0"/>
              </a:rPr>
              <a:t>Annual Premiums Data Request</a:t>
            </a:r>
          </a:p>
        </p:txBody>
      </p:sp>
    </p:spTree>
    <p:extLst>
      <p:ext uri="{BB962C8B-B14F-4D97-AF65-F5344CB8AC3E}">
        <p14:creationId xmlns:p14="http://schemas.microsoft.com/office/powerpoint/2010/main" val="398198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328738"/>
            <a:ext cx="8229600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dirty="0"/>
              <a:t>Per 957 CMR 10.00, only payers with at least 50,000 Massachusetts Private Commercial Plan members </a:t>
            </a:r>
            <a:r>
              <a:rPr lang="en-US" dirty="0" smtClean="0"/>
              <a:t>are </a:t>
            </a:r>
            <a:r>
              <a:rPr lang="en-US" dirty="0"/>
              <a:t>required to submit. For the May 2018 Submission, this includes the following payers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381000" y="625362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ea typeface="+mn-ea"/>
                <a:cs typeface="Arial" charset="0"/>
              </a:rPr>
              <a:t>Data Submitters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260145"/>
              </p:ext>
            </p:extLst>
          </p:nvPr>
        </p:nvGraphicFramePr>
        <p:xfrm>
          <a:off x="681268" y="3034200"/>
          <a:ext cx="7629064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4532"/>
                <a:gridCol w="3814532"/>
              </a:tblGrid>
              <a:tr h="370840">
                <a:tc>
                  <a:txBody>
                    <a:bodyPr/>
                    <a:lstStyle/>
                    <a:p>
                      <a:pPr marL="342900" indent="-342900" defTabSz="914400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2400" b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charset="0"/>
                        </a:rPr>
                        <a:t>Aetna</a:t>
                      </a:r>
                    </a:p>
                    <a:p>
                      <a:pPr marL="342900" indent="-342900" defTabSz="914400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2400" b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charset="0"/>
                        </a:rPr>
                        <a:t>BCBSMA</a:t>
                      </a:r>
                    </a:p>
                    <a:p>
                      <a:pPr marL="342900" indent="-342900" defTabSz="914400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2400" b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charset="0"/>
                        </a:rPr>
                        <a:t>BMCHP</a:t>
                      </a:r>
                    </a:p>
                    <a:p>
                      <a:pPr marL="342900" indent="-342900" defTabSz="914400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2400" b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charset="0"/>
                        </a:rPr>
                        <a:t>Cigna</a:t>
                      </a:r>
                    </a:p>
                    <a:p>
                      <a:pPr marL="342900" indent="-342900" defTabSz="914400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2400" b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charset="0"/>
                        </a:rPr>
                        <a:t>Fallon</a:t>
                      </a:r>
                    </a:p>
                    <a:p>
                      <a:pPr marL="342900" indent="-342900" defTabSz="914400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2400" b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charset="0"/>
                        </a:rPr>
                        <a:t>HPHC (incl.</a:t>
                      </a:r>
                      <a:r>
                        <a:rPr lang="en-US" sz="2400" b="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 charset="0"/>
                        </a:rPr>
                        <a:t> HPI)</a:t>
                      </a:r>
                      <a:endParaRPr lang="en-US" sz="2400" b="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  <a:p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HNE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NHP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dirty="0" smtClean="0">
                          <a:solidFill>
                            <a:schemeClr val="tx2"/>
                          </a:solidFill>
                        </a:rPr>
                        <a:t>Tufts (incl.</a:t>
                      </a:r>
                      <a:r>
                        <a:rPr lang="en-US" sz="2400" b="0" baseline="0" dirty="0" smtClean="0">
                          <a:solidFill>
                            <a:schemeClr val="tx2"/>
                          </a:solidFill>
                        </a:rPr>
                        <a:t> Public Plans)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baseline="0" dirty="0" err="1" smtClean="0">
                          <a:solidFill>
                            <a:schemeClr val="tx2"/>
                          </a:solidFill>
                        </a:rPr>
                        <a:t>UniCare</a:t>
                      </a:r>
                      <a:endParaRPr lang="en-US" sz="2400" b="0" baseline="0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baseline="0" dirty="0" smtClean="0">
                          <a:solidFill>
                            <a:schemeClr val="tx2"/>
                          </a:solidFill>
                        </a:rPr>
                        <a:t>United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765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14681</TotalTime>
  <Words>631</Words>
  <Application>Microsoft Office PowerPoint</Application>
  <PresentationFormat>On-screen Show (4:3)</PresentationFormat>
  <Paragraphs>163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FINALPowerPointTEMPLATE</vt:lpstr>
      <vt:lpstr>PowerPoint Presentation</vt:lpstr>
      <vt:lpstr>Agenda</vt:lpstr>
      <vt:lpstr>APCD Intake Notes</vt:lpstr>
      <vt:lpstr>Housekeeping Items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Next Meetings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Vogel, Rick</cp:lastModifiedBy>
  <cp:revision>777</cp:revision>
  <cp:lastPrinted>2018-02-13T18:17:28Z</cp:lastPrinted>
  <dcterms:created xsi:type="dcterms:W3CDTF">2014-02-09T20:57:02Z</dcterms:created>
  <dcterms:modified xsi:type="dcterms:W3CDTF">2018-02-13T19:50:01Z</dcterms:modified>
</cp:coreProperties>
</file>