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14" r:id="rId3"/>
    <p:sldId id="527" r:id="rId4"/>
    <p:sldId id="547" r:id="rId5"/>
    <p:sldId id="499" r:id="rId6"/>
    <p:sldId id="548" r:id="rId7"/>
    <p:sldId id="539" r:id="rId8"/>
    <p:sldId id="540" r:id="rId9"/>
    <p:sldId id="541" r:id="rId10"/>
    <p:sldId id="542" r:id="rId11"/>
    <p:sldId id="543" r:id="rId12"/>
    <p:sldId id="544" r:id="rId13"/>
    <p:sldId id="545" r:id="rId14"/>
    <p:sldId id="546" r:id="rId15"/>
    <p:sldId id="362" r:id="rId16"/>
    <p:sldId id="451" r:id="rId1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984" y="-22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3/20/18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3/20/18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D056F31-54BE-43C3-98C0-9375C8A524D6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3F84D0-1CB7-4CA0-9B79-CB5FCD487120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7320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3/20/18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3/20/18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47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Relationship Id="rId3" Type="http://schemas.openxmlformats.org/officeDocument/2006/relationships/hyperlink" Target="mailto:CHIAData@gormanactuarial.co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Relationship Id="rId3" Type="http://schemas.openxmlformats.org/officeDocument/2006/relationships/hyperlink" Target="mailto:CHIAData@gormanactuarial.com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chiamass.gov/information-for-data-submitters-premiums-data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March 20, 2018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Updated Tab D: Member Months by SIC Code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1000" y="1280226"/>
            <a:ext cx="8322674" cy="44513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Left Arrow Callout 2"/>
          <p:cNvSpPr/>
          <p:nvPr/>
        </p:nvSpPr>
        <p:spPr>
          <a:xfrm>
            <a:off x="5111436" y="2286085"/>
            <a:ext cx="3268301" cy="1778921"/>
          </a:xfrm>
          <a:prstGeom prst="leftArrowCallout">
            <a:avLst>
              <a:gd name="adj1" fmla="val 9732"/>
              <a:gd name="adj2" fmla="val 12277"/>
              <a:gd name="adj3" fmla="val 25000"/>
              <a:gd name="adj4" fmla="val 6497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 line was added to row 13 to document member months without known industry codes.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819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Updated Tab G: Reconciliation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4933" y="1142076"/>
            <a:ext cx="7782317" cy="48612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Left Arrow Callout 2"/>
          <p:cNvSpPr/>
          <p:nvPr/>
        </p:nvSpPr>
        <p:spPr>
          <a:xfrm>
            <a:off x="5907754" y="4213176"/>
            <a:ext cx="3073281" cy="1465004"/>
          </a:xfrm>
          <a:prstGeom prst="leftArrowCallout">
            <a:avLst>
              <a:gd name="adj1" fmla="val 15912"/>
              <a:gd name="adj2" fmla="val 16603"/>
              <a:gd name="adj3" fmla="val 25000"/>
              <a:gd name="adj4" fmla="val 6497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Reconcile 2017 Merged Market aggregate premiums between SHCE and this data submission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Left Arrow Callout 5"/>
          <p:cNvSpPr/>
          <p:nvPr/>
        </p:nvSpPr>
        <p:spPr>
          <a:xfrm>
            <a:off x="5907753" y="1767231"/>
            <a:ext cx="3073281" cy="1465004"/>
          </a:xfrm>
          <a:prstGeom prst="leftArrowCallout">
            <a:avLst>
              <a:gd name="adj1" fmla="val 15912"/>
              <a:gd name="adj2" fmla="val 16603"/>
              <a:gd name="adj3" fmla="val 25000"/>
              <a:gd name="adj4" fmla="val 6497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Reconcile against Massachusetts MLR form rather than ACFS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944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328738"/>
            <a:ext cx="822960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Completed workbooks (containing data for 2015-2017 plan years) should be submitted to 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  <a:hlinkClick r:id="rId3"/>
              </a:rPr>
              <a:t>CHIAData@gormanactuarial.com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 by </a:t>
            </a:r>
            <a:r>
              <a:rPr lang="en-US" b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May 10, 2018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.</a:t>
            </a: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CHIA will follow up with payers in July to collect Risk Adjustment and MLR Rebate amounts for 2017.</a:t>
            </a: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2018 Annual Premiums Request Deadlines</a:t>
            </a:r>
          </a:p>
        </p:txBody>
      </p:sp>
    </p:spTree>
    <p:extLst>
      <p:ext uri="{BB962C8B-B14F-4D97-AF65-F5344CB8AC3E}">
        <p14:creationId xmlns:p14="http://schemas.microsoft.com/office/powerpoint/2010/main" val="2337325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2018 Annual Premiums Request Timeline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042083"/>
              </p:ext>
            </p:extLst>
          </p:nvPr>
        </p:nvGraphicFramePr>
        <p:xfrm>
          <a:off x="302843" y="935038"/>
          <a:ext cx="8426487" cy="5050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6859"/>
                <a:gridCol w="1127051"/>
                <a:gridCol w="839973"/>
                <a:gridCol w="1178701"/>
                <a:gridCol w="1045646"/>
                <a:gridCol w="1045646"/>
                <a:gridCol w="1045646"/>
                <a:gridCol w="1106965"/>
              </a:tblGrid>
              <a:tr h="61644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Feb.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Mar.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Apr.</a:t>
                      </a:r>
                      <a:r>
                        <a:rPr lang="en-US" sz="1800" b="1" baseline="0" dirty="0" smtClean="0"/>
                        <a:t>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May </a:t>
                      </a:r>
                    </a:p>
                    <a:p>
                      <a:pPr algn="ctr"/>
                      <a:r>
                        <a:rPr lang="en-US" sz="1800" b="1" dirty="0" smtClean="0"/>
                        <a:t>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Jun.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Jul. </a:t>
                      </a:r>
                    </a:p>
                    <a:p>
                      <a:pPr algn="ctr"/>
                      <a:r>
                        <a:rPr lang="en-US" sz="1800" b="1" dirty="0" smtClean="0"/>
                        <a:t>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Aug.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Sept. 2018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748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 smtClean="0">
                          <a:solidFill>
                            <a:schemeClr val="tx1"/>
                          </a:solidFill>
                        </a:rPr>
                        <a:t>Payers review draft materials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39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Final 2018 Premiums Request</a:t>
                      </a:r>
                    </a:p>
                    <a:p>
                      <a:pPr algn="ctr"/>
                      <a:r>
                        <a:rPr lang="en-US" sz="1300" b="0" dirty="0" smtClean="0"/>
                        <a:t>released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9668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Submissions due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094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Data analysis</a:t>
                      </a:r>
                      <a:r>
                        <a:rPr lang="en-US" sz="1300" baseline="0" dirty="0" smtClean="0"/>
                        <a:t> and reporting</a:t>
                      </a:r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13956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</a:rPr>
                        <a:t>2017 Risk Adjustment data due</a:t>
                      </a:r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13956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CHIA’s Annual Report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962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Contact Information – </a:t>
            </a:r>
            <a:r>
              <a:rPr lang="en-US" altLang="en-US" sz="3000" b="1" dirty="0" smtClean="0">
                <a:solidFill>
                  <a:srgbClr val="0070C0"/>
                </a:solidFill>
                <a:ea typeface="+mn-ea"/>
                <a:cs typeface="Arial" charset="0"/>
              </a:rPr>
              <a:t>New Actuarial Firm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57199" y="1695450"/>
            <a:ext cx="81057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prstClr val="black"/>
                </a:solidFill>
                <a:ea typeface="+mn-ea"/>
                <a:cs typeface="Arial" charset="0"/>
              </a:rPr>
              <a:t>For Annual Premiums technical questions and data submission: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prstClr val="black"/>
                </a:solidFill>
                <a:ea typeface="+mn-ea"/>
                <a:cs typeface="Arial" charset="0"/>
              </a:rPr>
              <a:t>Contact </a:t>
            </a:r>
            <a:r>
              <a:rPr lang="en-US" sz="2000" u="sng" dirty="0" smtClean="0">
                <a:hlinkClick r:id="rId3"/>
              </a:rPr>
              <a:t>CHIAData@gormanactuarial.com</a:t>
            </a:r>
            <a:endParaRPr lang="en-US" sz="2000" u="sng" dirty="0" smtClean="0"/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b="1" dirty="0" smtClean="0">
              <a:solidFill>
                <a:prstClr val="black"/>
              </a:solidFill>
              <a:ea typeface="+mn-ea"/>
              <a:cs typeface="Arial" charset="0"/>
            </a:endParaRP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en-US" altLang="en-US" sz="2000" dirty="0" smtClean="0">
              <a:solidFill>
                <a:prstClr val="black"/>
              </a:solidFill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30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April 10, 2018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May 8, 2018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Intake Notes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 Items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TME, APM, RP Reporting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Annual Premiums Data Request</a:t>
            </a:r>
          </a:p>
          <a:p>
            <a:pPr lvl="0"/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Intake - Compliance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By </a:t>
            </a:r>
            <a:r>
              <a:rPr lang="en-US" dirty="0"/>
              <a:t>end of </a:t>
            </a:r>
            <a:r>
              <a:rPr lang="en-US" dirty="0" smtClean="0"/>
              <a:t>March </a:t>
            </a:r>
            <a:r>
              <a:rPr lang="en-US" dirty="0"/>
              <a:t>2018 – production files </a:t>
            </a:r>
            <a:r>
              <a:rPr lang="en-US" dirty="0" smtClean="0"/>
              <a:t>through February 2018 </a:t>
            </a:r>
            <a:r>
              <a:rPr lang="en-US" dirty="0"/>
              <a:t>are due at </a:t>
            </a:r>
            <a:r>
              <a:rPr lang="en-US" dirty="0" smtClean="0"/>
              <a:t>CHIA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Any outstanding files for 2017 need to be submitted ASAP as we are preparing for year end reports.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63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Intake - Changes for ACOs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Product Line of </a:t>
            </a:r>
            <a:r>
              <a:rPr lang="en-US" b="1" dirty="0" smtClean="0"/>
              <a:t>Business</a:t>
            </a:r>
            <a:r>
              <a:rPr lang="en-US" dirty="0" smtClean="0"/>
              <a:t> (PR004) / </a:t>
            </a:r>
            <a:r>
              <a:rPr lang="en-US" b="1" dirty="0" smtClean="0"/>
              <a:t>Insurance </a:t>
            </a:r>
            <a:r>
              <a:rPr lang="en-US" b="1" dirty="0"/>
              <a:t>Type </a:t>
            </a:r>
            <a:r>
              <a:rPr lang="en-US" b="1" dirty="0" smtClean="0"/>
              <a:t>Code/Product</a:t>
            </a:r>
            <a:r>
              <a:rPr lang="en-US" dirty="0" smtClean="0"/>
              <a:t> (ME003</a:t>
            </a:r>
            <a:r>
              <a:rPr lang="en-US" dirty="0"/>
              <a:t>, MC003, PC003, DC003) </a:t>
            </a:r>
            <a:r>
              <a:rPr lang="en-US" dirty="0" smtClean="0"/>
              <a:t>will have  </a:t>
            </a:r>
            <a:r>
              <a:rPr lang="en-US" dirty="0"/>
              <a:t>‘30’ for </a:t>
            </a:r>
            <a:r>
              <a:rPr lang="en-US" dirty="0" smtClean="0"/>
              <a:t> ACO-</a:t>
            </a:r>
            <a:r>
              <a:rPr lang="en-US" dirty="0" err="1" smtClean="0"/>
              <a:t>MassHealth</a:t>
            </a:r>
            <a:r>
              <a:rPr lang="en-US" dirty="0" smtClean="0"/>
              <a:t> </a:t>
            </a:r>
            <a:r>
              <a:rPr lang="en-US" dirty="0"/>
              <a:t>and ‘31’ for </a:t>
            </a:r>
            <a:r>
              <a:rPr lang="en-US" dirty="0" smtClean="0"/>
              <a:t> ACO-Commercial added</a:t>
            </a:r>
            <a:r>
              <a:rPr lang="en-US" dirty="0"/>
              <a:t> </a:t>
            </a:r>
            <a:r>
              <a:rPr lang="en-US" dirty="0" smtClean="0"/>
              <a:t>as lookup table values.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i="1" dirty="0" smtClean="0"/>
              <a:t>ACO-</a:t>
            </a:r>
            <a:r>
              <a:rPr lang="en-US" i="1" dirty="0" err="1" smtClean="0"/>
              <a:t>MassHealth</a:t>
            </a:r>
            <a:r>
              <a:rPr lang="en-US" i="1" dirty="0" smtClean="0"/>
              <a:t> – any </a:t>
            </a:r>
            <a:r>
              <a:rPr lang="en-US" i="1" dirty="0"/>
              <a:t>ACO business that covers a </a:t>
            </a:r>
            <a:r>
              <a:rPr lang="en-US" i="1" dirty="0" err="1"/>
              <a:t>MassHealth</a:t>
            </a:r>
            <a:r>
              <a:rPr lang="en-US" i="1" dirty="0"/>
              <a:t> member</a:t>
            </a:r>
            <a:endParaRPr lang="en-US" i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i="1" dirty="0" smtClean="0"/>
              <a:t>ACO-Commercial – placeholder for now</a:t>
            </a:r>
            <a:endParaRPr lang="en-US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Product ID </a:t>
            </a:r>
            <a:r>
              <a:rPr lang="en-US" b="1" dirty="0" smtClean="0"/>
              <a:t>Number </a:t>
            </a:r>
            <a:r>
              <a:rPr lang="en-US" dirty="0" smtClean="0"/>
              <a:t>for </a:t>
            </a:r>
            <a:r>
              <a:rPr lang="en-US" dirty="0"/>
              <a:t>each ACO </a:t>
            </a:r>
            <a:r>
              <a:rPr lang="en-US" dirty="0" smtClean="0"/>
              <a:t>Partnership Plan – </a:t>
            </a:r>
            <a:r>
              <a:rPr lang="en-US" dirty="0"/>
              <a:t>populated in PR001, ME040, MC079, PC056, DC042</a:t>
            </a:r>
            <a:r>
              <a:rPr lang="en-US" dirty="0" smtClean="0"/>
              <a:t>. Carriers will provide a crosswalk </a:t>
            </a:r>
            <a:r>
              <a:rPr lang="en-US" dirty="0"/>
              <a:t>for the Product ID Number to the ACO Plan Name and CHIA will maintain the lookup </a:t>
            </a:r>
            <a:r>
              <a:rPr lang="en-US" dirty="0" smtClean="0"/>
              <a:t>table.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088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Housekeeping Items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DOI Reporting: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Q4 2017 HMO Membership report – responses due by 4/19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CY 2017 Annual Membership report – under internal review. Liaisons should be sending this week to select carriers.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584" y="1447800"/>
            <a:ext cx="8192016" cy="4800600"/>
          </a:xfrm>
        </p:spPr>
        <p:txBody>
          <a:bodyPr>
            <a:normAutofit/>
          </a:bodyPr>
          <a:lstStyle/>
          <a:p>
            <a:pPr marL="285750" marR="0" indent="-28575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Arial Narrow"/>
              <a:ea typeface="Calibri"/>
              <a:cs typeface="Times New Roman"/>
            </a:endParaRPr>
          </a:p>
          <a:p>
            <a:pPr marL="0" marR="0" indent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Arial Narrow"/>
                <a:ea typeface="Calibri"/>
                <a:cs typeface="Times New Roman"/>
              </a:rPr>
              <a:t> </a:t>
            </a:r>
            <a:endParaRPr lang="en-US" dirty="0">
              <a:latin typeface="Arial Narrow"/>
              <a:ea typeface="Calibri"/>
              <a:cs typeface="Times New Roman"/>
            </a:endParaRPr>
          </a:p>
          <a:p>
            <a:pPr marL="0" indent="0" algn="l">
              <a:buNone/>
            </a:pP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4B19A9-79AC-44A8-B774-53CFB0574B6A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61924" y="359703"/>
            <a:ext cx="77644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/>
              <a:t>Payer Data Reporting: TME, APM, RP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eadlines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036064"/>
              </p:ext>
            </p:extLst>
          </p:nvPr>
        </p:nvGraphicFramePr>
        <p:xfrm>
          <a:off x="401122" y="1409703"/>
          <a:ext cx="8285678" cy="491489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640161"/>
                <a:gridCol w="5645517"/>
              </a:tblGrid>
              <a:tr h="491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Deadline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Data File Due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9149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Tuesday, </a:t>
                      </a:r>
                      <a:r>
                        <a:rPr lang="en-US" sz="1600" u="none" strike="noStrike" dirty="0">
                          <a:effectLst/>
                        </a:rPr>
                        <a:t>May 1, </a:t>
                      </a:r>
                      <a:r>
                        <a:rPr lang="en-US" sz="1600" u="none" strike="noStrike" dirty="0" smtClean="0">
                          <a:effectLst/>
                        </a:rPr>
                        <a:t>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</a:t>
                      </a:r>
                      <a:r>
                        <a:rPr lang="en-US" sz="1600" u="none" strike="noStrike" dirty="0" smtClean="0">
                          <a:effectLst/>
                        </a:rPr>
                        <a:t>2016 Final TME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91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dirty="0">
                          <a:effectLst/>
                        </a:rPr>
                        <a:t>CY </a:t>
                      </a:r>
                      <a:r>
                        <a:rPr lang="en-US" sz="1600" u="none" strike="noStrike" kern="1200" dirty="0" smtClean="0">
                          <a:effectLst/>
                        </a:rPr>
                        <a:t>2017 Preliminary </a:t>
                      </a:r>
                      <a:r>
                        <a:rPr lang="en-US" sz="1600" u="none" strike="noStrike" dirty="0" smtClean="0">
                          <a:effectLst/>
                        </a:rPr>
                        <a:t>TME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91490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Friday, June 1, 2018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</a:t>
                      </a:r>
                      <a:r>
                        <a:rPr lang="en-US" sz="1600" u="none" strike="noStrike" dirty="0" smtClean="0">
                          <a:effectLst/>
                        </a:rPr>
                        <a:t>2016 Final APM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1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u="none" strike="noStrike" kern="1200" dirty="0" smtClean="0">
                          <a:effectLst/>
                        </a:rPr>
                        <a:t>CY 2017 Preliminary</a:t>
                      </a:r>
                      <a:r>
                        <a:rPr lang="en-US" sz="1600" u="none" strike="noStrike" kern="1200" baseline="0" dirty="0" smtClean="0">
                          <a:effectLst/>
                        </a:rPr>
                        <a:t> APM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1490"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600" i="1" dirty="0"/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i="0" u="none" strike="noStrike" kern="1200" baseline="0" dirty="0" smtClean="0">
                          <a:effectLst/>
                        </a:rPr>
                        <a:t> CY 2016 </a:t>
                      </a:r>
                      <a:r>
                        <a:rPr lang="en-US" sz="1600" i="0" u="none" strike="noStrike" kern="1200" dirty="0" smtClean="0">
                          <a:effectLst/>
                        </a:rPr>
                        <a:t>Prescription </a:t>
                      </a:r>
                      <a:r>
                        <a:rPr lang="en-US" sz="1600" i="0" u="none" strike="noStrike" kern="1200" dirty="0">
                          <a:effectLst/>
                        </a:rPr>
                        <a:t>Drug </a:t>
                      </a:r>
                      <a:r>
                        <a:rPr lang="en-US" sz="1600" i="0" u="none" strike="noStrike" kern="1200" dirty="0" smtClean="0">
                          <a:effectLst/>
                        </a:rPr>
                        <a:t>Rebates</a:t>
                      </a:r>
                      <a:endParaRPr lang="en-US" sz="160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1490">
                <a:tc v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600" i="0" u="none" strike="noStrike" kern="1200" baseline="0" dirty="0" smtClean="0">
                          <a:effectLst/>
                        </a:rPr>
                        <a:t> CY 2017 </a:t>
                      </a:r>
                      <a:r>
                        <a:rPr lang="en-US" sz="1600" i="0" u="none" strike="noStrike" kern="1200" dirty="0" smtClean="0">
                          <a:effectLst/>
                        </a:rPr>
                        <a:t>Prescription Drug Rebates</a:t>
                      </a:r>
                      <a:endParaRPr lang="en-US" sz="160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1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Friday, June 29,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CY 2017 Hospital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RP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48329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Friday,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July 13, 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CY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2017 Other Provider RP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96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CY </a:t>
                      </a:r>
                      <a:r>
                        <a:rPr lang="en-US" sz="1600" u="none" strike="noStrike" dirty="0" smtClean="0">
                          <a:effectLst/>
                        </a:rPr>
                        <a:t>2016 </a:t>
                      </a:r>
                      <a:r>
                        <a:rPr lang="en-US" sz="1600" u="none" strike="noStrike" dirty="0">
                          <a:effectLst/>
                        </a:rPr>
                        <a:t>Physician Group RP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689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400" b="1" dirty="0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400" b="1" dirty="0" smtClean="0">
                <a:solidFill>
                  <a:schemeClr val="tx2"/>
                </a:solidFill>
              </a:rPr>
              <a:t>Annual Premiums </a:t>
            </a:r>
          </a:p>
          <a:p>
            <a:pPr marL="0" indent="0" algn="ctr">
              <a:buFont typeface="Arial" charset="0"/>
              <a:buNone/>
            </a:pPr>
            <a:r>
              <a:rPr lang="en-US" altLang="en-US" sz="4400" b="1" dirty="0" smtClean="0">
                <a:solidFill>
                  <a:schemeClr val="tx2"/>
                </a:solidFill>
              </a:rPr>
              <a:t>Data Request</a:t>
            </a:r>
          </a:p>
        </p:txBody>
      </p:sp>
    </p:spTree>
    <p:extLst>
      <p:ext uri="{BB962C8B-B14F-4D97-AF65-F5344CB8AC3E}">
        <p14:creationId xmlns:p14="http://schemas.microsoft.com/office/powerpoint/2010/main" val="2712150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328738"/>
            <a:ext cx="8229600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The finalized Data Submission Manual and Reporting Workbook were emailed to payer representatives last week.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Materials are also available for download from </a:t>
            </a:r>
            <a:r>
              <a:rPr lang="en-US" dirty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CHIA’s website at </a:t>
            </a:r>
            <a:r>
              <a:rPr lang="en-US" dirty="0">
                <a:solidFill>
                  <a:prstClr val="black"/>
                </a:solidFill>
                <a:latin typeface="Calibri"/>
                <a:ea typeface="+mn-ea"/>
                <a:cs typeface="Arial" charset="0"/>
                <a:hlinkClick r:id="rId3"/>
              </a:rPr>
              <a:t>http://www.chiamass.gov/information-for-data-submitters-premiums-data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  <a:hlinkClick r:id="rId3"/>
              </a:rPr>
              <a:t>/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.</a:t>
            </a: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2018 Annual Premiums Data Request</a:t>
            </a:r>
          </a:p>
        </p:txBody>
      </p:sp>
    </p:spTree>
    <p:extLst>
      <p:ext uri="{BB962C8B-B14F-4D97-AF65-F5344CB8AC3E}">
        <p14:creationId xmlns:p14="http://schemas.microsoft.com/office/powerpoint/2010/main" val="157477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6825" y="228597"/>
            <a:ext cx="8629819" cy="56388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5613149" y="3047997"/>
            <a:ext cx="3123445" cy="169601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895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15551</TotalTime>
  <Words>473</Words>
  <Application>Microsoft Macintosh PowerPoint</Application>
  <PresentationFormat>On-screen Show (4:3)</PresentationFormat>
  <Paragraphs>137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FINALPowerPointTEMPLATE</vt:lpstr>
      <vt:lpstr>PowerPoint Presentation</vt:lpstr>
      <vt:lpstr>Agenda</vt:lpstr>
      <vt:lpstr>APCD Intake - Compliance </vt:lpstr>
      <vt:lpstr>APCD Intake - Changes for ACOs</vt:lpstr>
      <vt:lpstr>Housekeeping Items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795</cp:revision>
  <cp:lastPrinted>2018-02-13T18:17:28Z</cp:lastPrinted>
  <dcterms:created xsi:type="dcterms:W3CDTF">2014-02-09T20:57:02Z</dcterms:created>
  <dcterms:modified xsi:type="dcterms:W3CDTF">2018-03-20T18:52:24Z</dcterms:modified>
</cp:coreProperties>
</file>