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414" r:id="rId3"/>
    <p:sldId id="527" r:id="rId4"/>
    <p:sldId id="547" r:id="rId5"/>
    <p:sldId id="551" r:id="rId6"/>
    <p:sldId id="552" r:id="rId7"/>
    <p:sldId id="553" r:id="rId8"/>
    <p:sldId id="499" r:id="rId9"/>
    <p:sldId id="549" r:id="rId10"/>
    <p:sldId id="550" r:id="rId11"/>
    <p:sldId id="362" r:id="rId12"/>
    <p:sldId id="451" r:id="rId13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973">
          <p15:clr>
            <a:srgbClr val="A4A3A4"/>
          </p15:clr>
        </p15:guide>
        <p15:guide id="2" pos="3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mer, Marilyn" initials="KM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7" autoAdjust="0"/>
    <p:restoredTop sz="73398" autoAdjust="0"/>
  </p:normalViewPr>
  <p:slideViewPr>
    <p:cSldViewPr snapToGrid="0" snapToObjects="1" showGuides="1">
      <p:cViewPr>
        <p:scale>
          <a:sx n="82" d="100"/>
          <a:sy n="82" d="100"/>
        </p:scale>
        <p:origin x="-296" y="-48"/>
      </p:cViewPr>
      <p:guideLst>
        <p:guide orient="horz" pos="973"/>
        <p:guide pos="3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334750-2352-4B2E-BA89-7D4D92F6063F}" type="datetimeFigureOut">
              <a:rPr lang="en-US" altLang="en-US"/>
              <a:pPr/>
              <a:t>4/10/2018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923F82-0C55-4A82-ADB7-C020DF7AEF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4603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FC4FF3-F2B4-4986-85D7-E6C0D0EDDD3C}" type="datetimeFigureOut">
              <a:rPr lang="en-US" altLang="en-US"/>
              <a:pPr/>
              <a:t>4/10/2018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1" tIns="46581" rIns="93161" bIns="46581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61" tIns="46581" rIns="93161" bIns="46581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3E6E6-89C7-4DE2-8571-13BA2D2041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57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>
              <a:ea typeface="ＭＳ Ｐゴシック" charset="-128"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56932" indent="-291127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64511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30315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96119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61924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302772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93532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95933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F4311CE4-E988-47FC-95D4-86132A681C2E}" type="slidenum">
              <a:rPr lang="en-US" altLang="en-US" sz="1200"/>
              <a:pPr eaLnBrk="1" hangingPunct="1"/>
              <a:t>1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543693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70CA50A-4583-453D-B781-415949AD5A4C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10</a:t>
            </a:fld>
            <a:endParaRPr lang="en-US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15859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0381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6452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07986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07986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07986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07986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07986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47515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0993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D77F8D-BCE2-4DEF-A10E-9452B17B91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6765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2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0"/>
          </p:nvPr>
        </p:nvSpPr>
        <p:spPr>
          <a:xfrm>
            <a:off x="4628697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BEC1-6C80-4843-84D8-EF9FABDC7B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9032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final-01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96838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53173" y="928285"/>
            <a:ext cx="7772400" cy="516948"/>
          </a:xfrm>
        </p:spPr>
        <p:txBody>
          <a:bodyPr>
            <a:normAutofit/>
          </a:bodyPr>
          <a:lstStyle>
            <a:lvl1pPr algn="r">
              <a:defRPr sz="3800" b="0" cap="all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24773" y="1505281"/>
            <a:ext cx="6400800" cy="443587"/>
          </a:xfrm>
        </p:spPr>
        <p:txBody>
          <a:bodyPr>
            <a:normAutofit/>
          </a:bodyPr>
          <a:lstStyle>
            <a:lvl1pPr marL="0" indent="0" algn="r">
              <a:buNone/>
              <a:defRPr sz="2400" cap="all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23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4013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3507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Graphics Layou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1065197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0"/>
          </p:nvPr>
        </p:nvSpPr>
        <p:spPr>
          <a:xfrm>
            <a:off x="4628697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6075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rgbClr val="7F7F7F"/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453C5610-CA60-43AB-B212-AA21431CD3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549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add slide title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4979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4E1F12-DA55-4829-9B73-16B585796C0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4/10/2018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C404B-5055-4758-B2AF-AE5D50F061A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288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49AAB-0DF0-468B-A451-D5BC661F1F6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4/10/2018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A0763-BAB8-4508-8171-8857D948609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0309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bottomborderfinal-04.tif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4"/>
          <a:stretch>
            <a:fillRect/>
          </a:stretch>
        </p:blipFill>
        <p:spPr bwMode="auto">
          <a:xfrm>
            <a:off x="-69850" y="6045200"/>
            <a:ext cx="922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19113" y="736600"/>
            <a:ext cx="8039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Slide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93700" y="6465888"/>
            <a:ext cx="22256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 dirty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>
              <a:defRPr/>
            </a:pPr>
            <a:r>
              <a:rPr lang="en-US"/>
              <a:t>Title  |  Name, Position Title  |  Date     </a:t>
            </a:r>
          </a:p>
          <a:p>
            <a:pPr algn="ctr">
              <a:defRPr/>
            </a:pP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9113" y="1646238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 smtClean="0"/>
              <a:t>Click to add text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950" y="64658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69A4E1B-3F2C-44F4-9ABA-DF446E66318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ctr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lauren.almquist@state.ma.u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392113" y="-2746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1403349"/>
            <a:ext cx="7772400" cy="1038225"/>
          </a:xfrm>
          <a:prstGeom prst="rect">
            <a:avLst/>
          </a:prstGeom>
        </p:spPr>
        <p:txBody>
          <a:bodyPr anchor="ctr">
            <a:normAutofit fontScale="82500" lnSpcReduction="100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Massachusetts All-Payer Claims Database:</a:t>
            </a:r>
            <a:br>
              <a:rPr lang="en-US" sz="4000" dirty="0" smtClean="0">
                <a:solidFill>
                  <a:schemeClr val="bg1"/>
                </a:solidFill>
                <a:latin typeface="+mn-lt"/>
              </a:rPr>
            </a:b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Technical Assistance Group (TAG)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2039938"/>
            <a:ext cx="6400800" cy="4016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2200" cap="all" dirty="0">
              <a:solidFill>
                <a:schemeClr val="bg1">
                  <a:lumMod val="65000"/>
                </a:scheme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57400" y="3660775"/>
            <a:ext cx="6400800" cy="4016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 April 10, 2018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4"/>
          <p:cNvSpPr txBox="1">
            <a:spLocks noChangeArrowheads="1"/>
          </p:cNvSpPr>
          <p:nvPr/>
        </p:nvSpPr>
        <p:spPr bwMode="auto">
          <a:xfrm>
            <a:off x="457200" y="381000"/>
            <a:ext cx="77724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 smtClean="0">
                <a:solidFill>
                  <a:prstClr val="black"/>
                </a:solidFill>
                <a:ea typeface="+mn-ea"/>
                <a:cs typeface="Arial" charset="0"/>
              </a:rPr>
              <a:t>Enrollment Trends Timeline</a:t>
            </a:r>
          </a:p>
        </p:txBody>
      </p:sp>
      <p:graphicFrame>
        <p:nvGraphicFramePr>
          <p:cNvPr id="4" name="Content Placeholder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1205027"/>
              </p:ext>
            </p:extLst>
          </p:nvPr>
        </p:nvGraphicFramePr>
        <p:xfrm>
          <a:off x="533400" y="1371600"/>
          <a:ext cx="7581900" cy="40614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6380">
                  <a:extLst>
                    <a:ext uri="{9D8B030D-6E8A-4147-A177-3AD203B41FA5}"/>
                  </a:extLst>
                </a:gridCol>
                <a:gridCol w="1516380">
                  <a:extLst>
                    <a:ext uri="{9D8B030D-6E8A-4147-A177-3AD203B41FA5}"/>
                  </a:extLst>
                </a:gridCol>
                <a:gridCol w="1516380"/>
                <a:gridCol w="1516380"/>
                <a:gridCol w="1516380"/>
              </a:tblGrid>
              <a:tr h="396303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Apr. 2018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May 2018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Jun. 2018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Jul. 2018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Aug.</a:t>
                      </a:r>
                      <a:r>
                        <a:rPr lang="en-US" sz="1800" b="1" baseline="0" dirty="0" smtClean="0">
                          <a:latin typeface="+mn-lt"/>
                          <a:cs typeface="Helvetica" panose="020B0604020202020204" pitchFamily="34" charset="0"/>
                        </a:rPr>
                        <a:t> </a:t>
                      </a:r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2018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extLst>
                  <a:ext uri="{0D108BD9-81ED-4DB2-BD59-A6C34878D82A}"/>
                </a:extLst>
              </a:tr>
              <a:tr h="467297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799964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latin typeface="+mn-lt"/>
                          <a:cs typeface="Helvetica" panose="020B0604020202020204" pitchFamily="34" charset="0"/>
                        </a:rPr>
                        <a:t>Payers</a:t>
                      </a:r>
                      <a:r>
                        <a:rPr lang="en-US" sz="1400" b="0" baseline="0" dirty="0" smtClean="0">
                          <a:latin typeface="+mn-lt"/>
                          <a:cs typeface="Helvetica" panose="020B0604020202020204" pitchFamily="34" charset="0"/>
                        </a:rPr>
                        <a:t> submit March 2018 MA APCD files</a:t>
                      </a:r>
                      <a:endParaRPr lang="en-US" sz="1400" b="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914555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+mn-lt"/>
                          <a:cs typeface="Helvetica" panose="020B0604020202020204" pitchFamily="34" charset="0"/>
                        </a:rPr>
                        <a:t>Supplemental</a:t>
                      </a:r>
                      <a:r>
                        <a:rPr lang="en-US" sz="1400" b="1" baseline="0" dirty="0" smtClean="0">
                          <a:latin typeface="+mn-lt"/>
                          <a:cs typeface="Helvetica" panose="020B0604020202020204" pitchFamily="34" charset="0"/>
                        </a:rPr>
                        <a:t> enrollment reports due </a:t>
                      </a:r>
                      <a:r>
                        <a:rPr lang="en-US" sz="1400" b="0" baseline="0" dirty="0" smtClean="0">
                          <a:latin typeface="+mn-lt"/>
                          <a:cs typeface="Helvetica" panose="020B0604020202020204" pitchFamily="34" charset="0"/>
                        </a:rPr>
                        <a:t>(select payers)</a:t>
                      </a:r>
                      <a:endParaRPr lang="en-US" sz="1400" b="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83311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n-lt"/>
                          <a:cs typeface="Helvetica" panose="020B0604020202020204" pitchFamily="34" charset="0"/>
                        </a:rPr>
                        <a:t>MA</a:t>
                      </a:r>
                      <a:r>
                        <a:rPr lang="en-US" sz="1400" baseline="0" dirty="0" smtClean="0">
                          <a:latin typeface="+mn-lt"/>
                          <a:cs typeface="Helvetica" panose="020B0604020202020204" pitchFamily="34" charset="0"/>
                        </a:rPr>
                        <a:t> APCD enrollment counts sent to payers for review</a:t>
                      </a:r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508136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+mn-lt"/>
                          <a:cs typeface="Helvetica" panose="020B0604020202020204" pitchFamily="34" charset="0"/>
                        </a:rPr>
                        <a:t>Reporting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5181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Next Meetings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May 8, 2018 </a:t>
            </a:r>
            <a:r>
              <a:rPr lang="en-US" sz="4000" dirty="0"/>
              <a:t>@ 2:00 pm</a:t>
            </a:r>
          </a:p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June 12, 2018 @ 2:00 pm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3767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0" algn="ctr"/>
            <a:r>
              <a:rPr lang="en-US" sz="4800" dirty="0" smtClean="0"/>
              <a:t>Questions?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58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415" y="1759352"/>
            <a:ext cx="7761815" cy="4254951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APCD Intake Notes</a:t>
            </a:r>
            <a:endParaRPr lang="en-US" sz="2000" dirty="0" smtClean="0">
              <a:solidFill>
                <a:schemeClr val="tx2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endParaRPr lang="en-US" dirty="0" smtClean="0">
              <a:solidFill>
                <a:schemeClr val="tx2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Housekeeping Items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Enrollment </a:t>
            </a:r>
            <a:r>
              <a:rPr lang="en-US" dirty="0"/>
              <a:t>T</a:t>
            </a:r>
            <a:r>
              <a:rPr lang="en-US" dirty="0" smtClean="0"/>
              <a:t>rends Reporting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90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APCD Intake - Compliance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February 2018 submissions should be in at this point.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By </a:t>
            </a:r>
            <a:r>
              <a:rPr lang="en-US" dirty="0"/>
              <a:t>end of </a:t>
            </a:r>
            <a:r>
              <a:rPr lang="en-US" dirty="0" smtClean="0"/>
              <a:t>April </a:t>
            </a:r>
            <a:r>
              <a:rPr lang="en-US" dirty="0"/>
              <a:t>2018 – production files </a:t>
            </a:r>
            <a:r>
              <a:rPr lang="en-US" dirty="0" smtClean="0"/>
              <a:t>through March 2018 </a:t>
            </a:r>
            <a:r>
              <a:rPr lang="en-US" dirty="0"/>
              <a:t>are due at </a:t>
            </a:r>
            <a:r>
              <a:rPr lang="en-US" dirty="0" smtClean="0"/>
              <a:t>CHIA. This is a quarter end so Enrollment Trends and DOI Membership reports are dependent on these submissions.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963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APCD Intake - Changes for ACOs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Background:</a:t>
            </a:r>
            <a:endParaRPr lang="en-US" dirty="0"/>
          </a:p>
          <a:p>
            <a:r>
              <a:rPr lang="en-US" dirty="0"/>
              <a:t>CHIA has developed new values to lookup tables to identify members and claims in </a:t>
            </a:r>
            <a:r>
              <a:rPr lang="en-US" dirty="0" err="1"/>
              <a:t>MassHealth</a:t>
            </a:r>
            <a:r>
              <a:rPr lang="en-US" dirty="0"/>
              <a:t> ACOs. Accountable Care Partnership Plans that submit data for </a:t>
            </a:r>
            <a:r>
              <a:rPr lang="en-US" dirty="0" err="1"/>
              <a:t>MassHealth</a:t>
            </a:r>
            <a:r>
              <a:rPr lang="en-US" dirty="0"/>
              <a:t> members will also need to provide a crosswalk for the Product ID Number to the ACO Plan Name and CHIA will maintain the lookup table.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At this time, this guidance only applies to ACOs for </a:t>
            </a:r>
            <a:r>
              <a:rPr lang="en-US" dirty="0" err="1"/>
              <a:t>MassHealth</a:t>
            </a:r>
            <a:r>
              <a:rPr lang="en-US" dirty="0"/>
              <a:t> members.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08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APCD Intake - Changes for ACOs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en-US" b="1" u="sng" dirty="0" err="1"/>
              <a:t>MassHealth</a:t>
            </a:r>
            <a:r>
              <a:rPr lang="en-US" b="1" u="sng" dirty="0"/>
              <a:t> (Org 3156) only</a:t>
            </a:r>
            <a:endParaRPr lang="en-US" dirty="0"/>
          </a:p>
          <a:p>
            <a:r>
              <a:rPr lang="en-US" dirty="0"/>
              <a:t> </a:t>
            </a:r>
            <a:r>
              <a:rPr lang="en-US" dirty="0" smtClean="0"/>
              <a:t>For </a:t>
            </a:r>
            <a:r>
              <a:rPr lang="en-US" dirty="0"/>
              <a:t>any ACO members and claims, populate </a:t>
            </a:r>
            <a:r>
              <a:rPr lang="en-US" b="1" dirty="0"/>
              <a:t>APCD ID Code </a:t>
            </a:r>
            <a:r>
              <a:rPr lang="en-US" dirty="0"/>
              <a:t>(ME134, MC241, PC120, DC067) using this new value added to the lookup table:</a:t>
            </a:r>
          </a:p>
          <a:p>
            <a:r>
              <a:rPr lang="en-US" dirty="0"/>
              <a:t> </a:t>
            </a:r>
          </a:p>
          <a:p>
            <a:r>
              <a:rPr lang="en-US" u="sng" dirty="0"/>
              <a:t>Code</a:t>
            </a:r>
            <a:r>
              <a:rPr lang="en-US" dirty="0"/>
              <a:t>     </a:t>
            </a:r>
            <a:r>
              <a:rPr lang="en-US" u="sng" dirty="0"/>
              <a:t>Description</a:t>
            </a:r>
            <a:endParaRPr lang="en-US" dirty="0"/>
          </a:p>
          <a:p>
            <a:r>
              <a:rPr lang="en-US" dirty="0"/>
              <a:t>7            ACO – Accountable Care Organization Enrollee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Note: There is no change to how </a:t>
            </a:r>
            <a:r>
              <a:rPr lang="en-US" dirty="0" err="1"/>
              <a:t>MassHealth</a:t>
            </a:r>
            <a:r>
              <a:rPr lang="en-US" dirty="0"/>
              <a:t> (Org. 3156) currently populates </a:t>
            </a:r>
            <a:r>
              <a:rPr lang="en-US" b="1" dirty="0"/>
              <a:t>Insurance Type Code/Product</a:t>
            </a:r>
            <a:r>
              <a:rPr lang="en-US" dirty="0"/>
              <a:t> (ME003, MC003, PC003, DC003).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71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APCD Intake - Changes for ACOs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u="sng" dirty="0"/>
              <a:t>Accountable Care Partnership Plans for </a:t>
            </a:r>
            <a:r>
              <a:rPr lang="en-US" b="1" u="sng" dirty="0" err="1"/>
              <a:t>MassHealth</a:t>
            </a:r>
            <a:r>
              <a:rPr lang="en-US" b="1" u="sng" dirty="0"/>
              <a:t> members only</a:t>
            </a:r>
            <a:endParaRPr lang="en-US" dirty="0"/>
          </a:p>
          <a:p>
            <a:r>
              <a:rPr lang="en-US" dirty="0"/>
              <a:t> </a:t>
            </a:r>
          </a:p>
          <a:p>
            <a:r>
              <a:rPr lang="en-US" dirty="0"/>
              <a:t>For ACO </a:t>
            </a:r>
            <a:r>
              <a:rPr lang="en-US" dirty="0" err="1"/>
              <a:t>MassHealth</a:t>
            </a:r>
            <a:r>
              <a:rPr lang="en-US" dirty="0"/>
              <a:t> members and claims, populate the </a:t>
            </a:r>
            <a:r>
              <a:rPr lang="en-US" b="1" dirty="0"/>
              <a:t>Insurance Type Code/Product</a:t>
            </a:r>
            <a:r>
              <a:rPr lang="en-US" dirty="0"/>
              <a:t> (ME003, MC003, PC003, DC003) using this new value added to the lookup table:</a:t>
            </a:r>
          </a:p>
          <a:p>
            <a:r>
              <a:rPr lang="en-US" dirty="0"/>
              <a:t> </a:t>
            </a:r>
          </a:p>
          <a:p>
            <a:r>
              <a:rPr lang="en-US" u="sng" dirty="0"/>
              <a:t>Code</a:t>
            </a:r>
            <a:r>
              <a:rPr lang="en-US" dirty="0"/>
              <a:t>     </a:t>
            </a:r>
            <a:r>
              <a:rPr lang="en-US" u="sng" dirty="0"/>
              <a:t>Description</a:t>
            </a:r>
            <a:endParaRPr lang="en-US" dirty="0"/>
          </a:p>
          <a:p>
            <a:r>
              <a:rPr lang="en-US" dirty="0"/>
              <a:t>30           ACO - </a:t>
            </a:r>
            <a:r>
              <a:rPr lang="en-US" dirty="0" err="1"/>
              <a:t>MassHealth</a:t>
            </a:r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9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APCD Intake - Changes for ACOs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u="sng" dirty="0"/>
              <a:t>Accountable Care Partnership Plans for </a:t>
            </a:r>
            <a:r>
              <a:rPr lang="en-US" b="1" u="sng" dirty="0" err="1"/>
              <a:t>MassHealth</a:t>
            </a:r>
            <a:r>
              <a:rPr lang="en-US" b="1" u="sng" dirty="0"/>
              <a:t> members </a:t>
            </a:r>
            <a:r>
              <a:rPr lang="en-US" b="1" u="sng" dirty="0" smtClean="0"/>
              <a:t>only (continued)</a:t>
            </a:r>
            <a:endParaRPr lang="en-US" dirty="0"/>
          </a:p>
          <a:p>
            <a:r>
              <a:rPr lang="en-US" dirty="0" smtClean="0"/>
              <a:t>Populate </a:t>
            </a:r>
            <a:r>
              <a:rPr lang="en-US" dirty="0"/>
              <a:t>the </a:t>
            </a:r>
            <a:r>
              <a:rPr lang="en-US" b="1" dirty="0"/>
              <a:t>APCD ID Code </a:t>
            </a:r>
            <a:r>
              <a:rPr lang="en-US" dirty="0"/>
              <a:t>(ME134, MC241, PC120, DC067) using this new value added to the lookup table:</a:t>
            </a:r>
          </a:p>
          <a:p>
            <a:r>
              <a:rPr lang="en-US" u="sng" dirty="0" smtClean="0"/>
              <a:t>Code</a:t>
            </a:r>
            <a:r>
              <a:rPr lang="en-US" dirty="0"/>
              <a:t>     </a:t>
            </a:r>
            <a:r>
              <a:rPr lang="en-US" u="sng" dirty="0"/>
              <a:t>Description</a:t>
            </a:r>
            <a:endParaRPr lang="en-US" dirty="0"/>
          </a:p>
          <a:p>
            <a:r>
              <a:rPr lang="en-US" dirty="0"/>
              <a:t>7              ACO – Accountable Care Organization Enrollee</a:t>
            </a:r>
          </a:p>
          <a:p>
            <a:r>
              <a:rPr lang="en-US" dirty="0"/>
              <a:t> </a:t>
            </a:r>
          </a:p>
          <a:p>
            <a:r>
              <a:rPr lang="en-US" dirty="0" smtClean="0"/>
              <a:t>Also, </a:t>
            </a:r>
            <a:r>
              <a:rPr lang="en-US" dirty="0"/>
              <a:t>for </a:t>
            </a:r>
            <a:r>
              <a:rPr lang="en-US" b="1" dirty="0"/>
              <a:t>Product ID Number </a:t>
            </a:r>
            <a:r>
              <a:rPr lang="en-US" dirty="0"/>
              <a:t>(PR001, ME040, MC079, PC056, DC042), populate with values that CHIA can use to identify the different Accountable Care Partnership Plans. Carriers will need to provide a crosswalk for the Product ID Number to the ACO Plan Name and CHIA will maintain the lookup table.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398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100" dirty="0" smtClean="0"/>
              <a:t>Housekeeping Items</a:t>
            </a:r>
            <a:endParaRPr lang="en-US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u="sng" dirty="0" smtClean="0"/>
              <a:t>DOI Reporting: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Q4 2017 HMO Membership report – responses due by 4/19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CY 2017 Annual Membership report – responses due by 5/11</a:t>
            </a: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763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899" y="274638"/>
            <a:ext cx="8326967" cy="933816"/>
          </a:xfrm>
        </p:spPr>
        <p:txBody>
          <a:bodyPr/>
          <a:lstStyle/>
          <a:p>
            <a:pPr algn="l">
              <a:defRPr/>
            </a:pPr>
            <a:r>
              <a:rPr lang="en-US" sz="3000" b="1" dirty="0" smtClean="0">
                <a:latin typeface="+mn-lt"/>
              </a:rPr>
              <a:t>Enrollment Trends Update</a:t>
            </a:r>
            <a:endParaRPr lang="en-US" sz="3000" b="1" dirty="0">
              <a:latin typeface="+mn-lt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390525" y="1287463"/>
            <a:ext cx="8667751" cy="5160962"/>
          </a:xfrm>
        </p:spPr>
        <p:txBody>
          <a:bodyPr/>
          <a:lstStyle/>
          <a:p>
            <a:endParaRPr lang="en-US" altLang="en-US" sz="2000" dirty="0" smtClean="0"/>
          </a:p>
          <a:p>
            <a:r>
              <a:rPr lang="en-US" altLang="en-US" sz="2000" dirty="0" smtClean="0"/>
              <a:t>The next Enrollment Trends report with data through March 2018 is currently scheduled to be published in August 2018.</a:t>
            </a:r>
          </a:p>
          <a:p>
            <a:pPr marL="0" indent="0">
              <a:buNone/>
            </a:pPr>
            <a:endParaRPr lang="en-US" altLang="en-US" sz="2000" dirty="0"/>
          </a:p>
          <a:p>
            <a:r>
              <a:rPr lang="en-US" altLang="en-US" sz="2000" dirty="0" smtClean="0"/>
              <a:t>Supplemental enrollment data is due Friday, </a:t>
            </a:r>
            <a:r>
              <a:rPr lang="en-US" altLang="en-US" sz="2000" b="1" dirty="0" smtClean="0"/>
              <a:t>May 18, 2018</a:t>
            </a:r>
            <a:r>
              <a:rPr lang="en-US" altLang="en-US" sz="2000" dirty="0" smtClean="0"/>
              <a:t> for selected payers. Supplemental enrollment reporting is requested where populations cannot be accurately sourced from the MA APCD.</a:t>
            </a:r>
          </a:p>
          <a:p>
            <a:pPr marL="0" indent="0">
              <a:buNone/>
            </a:pPr>
            <a:endParaRPr lang="en-US" altLang="en-US" sz="2000" dirty="0" smtClean="0"/>
          </a:p>
          <a:p>
            <a:r>
              <a:rPr lang="en-US" altLang="en-US" sz="2000" dirty="0" smtClean="0"/>
              <a:t>Payers will receive aggregate MA APCD Member Eligibility data for review in early June.</a:t>
            </a:r>
          </a:p>
          <a:p>
            <a:endParaRPr lang="en-US" altLang="en-US" sz="2000" dirty="0" smtClean="0"/>
          </a:p>
          <a:p>
            <a:pPr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r>
              <a:rPr lang="en-US" altLang="en-US" sz="2000" b="1" dirty="0">
                <a:solidFill>
                  <a:prstClr val="black"/>
                </a:solidFill>
                <a:cs typeface="Arial" charset="0"/>
              </a:rPr>
              <a:t>For questions on Enrollment Trends: 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Contact your </a:t>
            </a:r>
            <a:r>
              <a:rPr lang="en-US" altLang="en-US" sz="2000" u="sng" dirty="0">
                <a:solidFill>
                  <a:prstClr val="black"/>
                </a:solidFill>
                <a:cs typeface="Arial" panose="020B0604020202020204" pitchFamily="34" charset="0"/>
              </a:rPr>
              <a:t>CHIA liaison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 and Lauren Almquist at 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  <a:hlinkClick r:id="rId3"/>
              </a:rPr>
              <a:t>lauren.almquist@state.ma.us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endParaRPr lang="en-US" altLang="en-US" sz="2000" dirty="0" smtClean="0"/>
          </a:p>
          <a:p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182241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NALPowerPoin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FINALPowerPointTEMPLATE</Template>
  <TotalTime>15813</TotalTime>
  <Words>342</Words>
  <Application>Microsoft Office PowerPoint</Application>
  <PresentationFormat>On-screen Show (4:3)</PresentationFormat>
  <Paragraphs>161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FINALPowerPointTEMPLATE</vt:lpstr>
      <vt:lpstr>PowerPoint Presentation</vt:lpstr>
      <vt:lpstr>Agenda</vt:lpstr>
      <vt:lpstr>APCD Intake - Compliance </vt:lpstr>
      <vt:lpstr>APCD Intake - Changes for ACOs</vt:lpstr>
      <vt:lpstr>APCD Intake - Changes for ACOs</vt:lpstr>
      <vt:lpstr>APCD Intake - Changes for ACOs</vt:lpstr>
      <vt:lpstr>APCD Intake - Changes for ACOs</vt:lpstr>
      <vt:lpstr>Housekeeping Items</vt:lpstr>
      <vt:lpstr>Enrollment Trends Update</vt:lpstr>
      <vt:lpstr>PowerPoint Presentation</vt:lpstr>
      <vt:lpstr>Next Meetings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KATHY HINES</dc:creator>
  <cp:lastModifiedBy>Vogel, Rick</cp:lastModifiedBy>
  <cp:revision>808</cp:revision>
  <cp:lastPrinted>2018-04-10T13:47:30Z</cp:lastPrinted>
  <dcterms:created xsi:type="dcterms:W3CDTF">2014-02-09T20:57:02Z</dcterms:created>
  <dcterms:modified xsi:type="dcterms:W3CDTF">2018-04-10T19:01:34Z</dcterms:modified>
</cp:coreProperties>
</file>