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  <p:sldMasterId id="2147483767" r:id="rId3"/>
    <p:sldMasterId id="2147483774" r:id="rId4"/>
  </p:sldMasterIdLst>
  <p:notesMasterIdLst>
    <p:notesMasterId r:id="rId17"/>
  </p:notesMasterIdLst>
  <p:handoutMasterIdLst>
    <p:handoutMasterId r:id="rId18"/>
  </p:handoutMasterIdLst>
  <p:sldIdLst>
    <p:sldId id="256" r:id="rId5"/>
    <p:sldId id="414" r:id="rId6"/>
    <p:sldId id="527" r:id="rId7"/>
    <p:sldId id="528" r:id="rId8"/>
    <p:sldId id="529" r:id="rId9"/>
    <p:sldId id="530" r:id="rId10"/>
    <p:sldId id="531" r:id="rId11"/>
    <p:sldId id="532" r:id="rId12"/>
    <p:sldId id="533" r:id="rId13"/>
    <p:sldId id="499" r:id="rId14"/>
    <p:sldId id="362" r:id="rId15"/>
    <p:sldId id="451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16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9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58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04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47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21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59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78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9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1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44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2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>
                <a:solidFill>
                  <a:prstClr val="white">
                    <a:lumMod val="50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286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8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8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0186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400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38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>
                <a:solidFill>
                  <a:prstClr val="white">
                    <a:lumMod val="50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13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32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7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1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6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6/12/2018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9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24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37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HIAData@gormanactuaria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June 12,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Quarterly HMO Membership report  for Q1 2018 – liaisons will be sending out this week.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CHIA’s Annual Report: we truly appreciate your </a:t>
            </a:r>
            <a:r>
              <a:rPr lang="en-US" dirty="0"/>
              <a:t>efforts these past few months. </a:t>
            </a:r>
            <a:r>
              <a:rPr lang="en-US" dirty="0" smtClean="0"/>
              <a:t>It feels like this </a:t>
            </a:r>
            <a:r>
              <a:rPr lang="en-US" dirty="0"/>
              <a:t>year has been/will be smoother for the carriers and that’s a testament to </a:t>
            </a:r>
            <a:r>
              <a:rPr lang="en-US" dirty="0" smtClean="0"/>
              <a:t>your work on this important publication.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10,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14,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Premiums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TME, APM, RP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Housekeeping Items</a:t>
            </a:r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Compliance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April 2018 submissions should be in at this point.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end of </a:t>
            </a:r>
            <a:r>
              <a:rPr lang="en-US" dirty="0" smtClean="0"/>
              <a:t>July </a:t>
            </a:r>
            <a:r>
              <a:rPr lang="en-US" dirty="0"/>
              <a:t>2018 – production files </a:t>
            </a:r>
            <a:r>
              <a:rPr lang="en-US" dirty="0" smtClean="0"/>
              <a:t>through June 2018 </a:t>
            </a:r>
            <a:r>
              <a:rPr lang="en-US" dirty="0"/>
              <a:t>are due at </a:t>
            </a:r>
            <a:r>
              <a:rPr lang="en-US" dirty="0" smtClean="0"/>
              <a:t>CHIA. This is a quarter end so Enrollment Trends and DOI Membership reports are dependent on these submissions. In addition, our next data release is reliant on 2013 – 2017 submissions with 6 months of runout (through June 2018).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6" y="1068779"/>
            <a:ext cx="8171584" cy="5379646"/>
          </a:xfrm>
        </p:spPr>
        <p:txBody>
          <a:bodyPr/>
          <a:lstStyle/>
          <a:p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CHIA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shared MA APCD-sourced enrollment counts for payer review earlier this month. These enrollment counts are based on payers’ </a:t>
            </a:r>
            <a:r>
              <a:rPr lang="en-US" sz="2000" b="1" dirty="0">
                <a:latin typeface="Calibri" panose="020F0502020204030204" pitchFamily="34" charset="0"/>
                <a:cs typeface="Helvetica" panose="020B0604020202020204" pitchFamily="34" charset="0"/>
              </a:rPr>
              <a:t>March </a:t>
            </a:r>
            <a:r>
              <a:rPr lang="en-US" sz="2000" b="1" dirty="0" smtClean="0">
                <a:latin typeface="Calibri" panose="020F0502020204030204" pitchFamily="34" charset="0"/>
                <a:cs typeface="Helvetica" panose="020B0604020202020204" pitchFamily="34" charset="0"/>
              </a:rPr>
              <a:t>2018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Member Eligibility (ME) submissions and do not reflect any additional supplemental data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.</a:t>
            </a:r>
          </a:p>
          <a:p>
            <a:endParaRPr lang="en-US" sz="2000" dirty="0" smtClean="0">
              <a:latin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US" altLang="en-US" sz="2000" dirty="0"/>
              <a:t>Some data in the workbooks was provided for informational purposes only (i.e. Medicaid product types );  please see the Notes for Payers section on the Main Data Review tab for more specific information on how to focus review</a:t>
            </a:r>
            <a:r>
              <a:rPr lang="en-US" altLang="en-US" sz="2000" dirty="0" smtClean="0"/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/>
              <a:t>Please contact us with any comments or concerns about this data by </a:t>
            </a:r>
            <a:r>
              <a:rPr lang="en-US" altLang="en-US" sz="2000" b="1" dirty="0" smtClean="0"/>
              <a:t>June 29, 2018. </a:t>
            </a:r>
            <a:r>
              <a:rPr lang="en-US" altLang="en-US" sz="2000" dirty="0" smtClean="0"/>
              <a:t>Feedback received after this date may not be incorporated into the upcoming report.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707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825803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5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Arial" charset="0"/>
              </a:rPr>
              <a:t>Thank you to everyone who submitted data for the 2018 Annual Premiums Data Request. Our consultant at Gorman Actuarial may be reaching out with follow-up questions.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Arial" charset="0"/>
              </a:rPr>
              <a:t>CHIA will follow up with payers in July to collect Risk Adjustment amounts for 2017. Unlike </a:t>
            </a:r>
            <a:r>
              <a:rPr lang="en-US" dirty="0">
                <a:solidFill>
                  <a:prstClr val="black"/>
                </a:solidFill>
                <a:latin typeface="Calibri"/>
                <a:cs typeface="Arial" charset="0"/>
              </a:rPr>
              <a:t>in prior years, payers </a:t>
            </a:r>
            <a:r>
              <a:rPr lang="en-US" u="sng" dirty="0">
                <a:solidFill>
                  <a:prstClr val="black"/>
                </a:solidFill>
                <a:latin typeface="Calibri"/>
                <a:cs typeface="Arial" charset="0"/>
              </a:rPr>
              <a:t>will not</a:t>
            </a:r>
            <a:r>
              <a:rPr lang="en-US" dirty="0">
                <a:solidFill>
                  <a:prstClr val="black"/>
                </a:solidFill>
                <a:latin typeface="Calibri"/>
                <a:cs typeface="Arial" charset="0"/>
              </a:rPr>
              <a:t> be asked to break out the payment amounts by product or benefit design type. </a:t>
            </a:r>
            <a:endParaRPr lang="en-US" dirty="0" smtClean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1257300" lvl="2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Arial" charset="0"/>
              </a:rPr>
              <a:t>Instructions will be emailed to data submitters.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2018 Annual Premiums Request Update</a:t>
            </a:r>
          </a:p>
        </p:txBody>
      </p:sp>
    </p:spTree>
    <p:extLst>
      <p:ext uri="{BB962C8B-B14F-4D97-AF65-F5344CB8AC3E}">
        <p14:creationId xmlns:p14="http://schemas.microsoft.com/office/powerpoint/2010/main" val="1846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2018 Annual Premiums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108179"/>
              </p:ext>
            </p:extLst>
          </p:nvPr>
        </p:nvGraphicFramePr>
        <p:xfrm>
          <a:off x="302843" y="935038"/>
          <a:ext cx="8245538" cy="5039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934"/>
                <a:gridCol w="1103032"/>
                <a:gridCol w="1252836"/>
                <a:gridCol w="1177934"/>
                <a:gridCol w="1177934"/>
                <a:gridCol w="1177934"/>
                <a:gridCol w="1177934"/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2018 Premiums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2017 Risk Adjustment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7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8686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2018 Annual Premiums Request Contact Information</a:t>
            </a:r>
            <a:endParaRPr lang="en-US" altLang="en-US" sz="3000" b="1" dirty="0" smtClean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50"/>
            <a:ext cx="81057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cs typeface="Arial" charset="0"/>
              </a:rPr>
              <a:t>Contact </a:t>
            </a:r>
            <a:r>
              <a:rPr lang="en-US" sz="2000" u="sng" dirty="0" smtClean="0">
                <a:solidFill>
                  <a:prstClr val="black"/>
                </a:solidFill>
                <a:hlinkClick r:id="rId3"/>
              </a:rPr>
              <a:t>CHIAData@gormanactuarial.com</a:t>
            </a:r>
            <a:endParaRPr lang="en-US" sz="2000" u="sng" dirty="0" smtClean="0">
              <a:solidFill>
                <a:prstClr val="black"/>
              </a:solidFill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 smtClean="0">
              <a:solidFill>
                <a:prstClr val="black"/>
              </a:solidFill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Payer Data Reporting: TME, APM, RP</a:t>
            </a:r>
          </a:p>
          <a:p>
            <a:r>
              <a:rPr lang="en-US" dirty="0" smtClean="0">
                <a:solidFill>
                  <a:srgbClr val="F79646">
                    <a:lumMod val="75000"/>
                  </a:srgbClr>
                </a:solidFill>
              </a:rPr>
              <a:t>D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431022"/>
              </p:ext>
            </p:extLst>
          </p:nvPr>
        </p:nvGraphicFramePr>
        <p:xfrm>
          <a:off x="401122" y="1409703"/>
          <a:ext cx="8285678" cy="196595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40161"/>
                <a:gridCol w="5645517"/>
              </a:tblGrid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Data File Due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29,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 2017 Hospital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832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July 13,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2017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9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</a:t>
                      </a:r>
                      <a:r>
                        <a:rPr lang="en-US" sz="1600" u="none" strike="noStrike" dirty="0">
                          <a:effectLst/>
                        </a:rPr>
                        <a:t>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asSP BB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16265</TotalTime>
  <Words>540</Words>
  <Application>Microsoft Office PowerPoint</Application>
  <PresentationFormat>On-screen Show (4:3)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FINALPowerPointTEMPLATE</vt:lpstr>
      <vt:lpstr>Office Theme</vt:lpstr>
      <vt:lpstr>1_FINALPowerPointTEMPLATE</vt:lpstr>
      <vt:lpstr>MasSP BBL Template</vt:lpstr>
      <vt:lpstr>PowerPoint Presentation</vt:lpstr>
      <vt:lpstr>Agenda</vt:lpstr>
      <vt:lpstr>APCD Intake - Compliance </vt:lpstr>
      <vt:lpstr>Enrollment Trends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824</cp:revision>
  <cp:lastPrinted>2018-06-12T12:57:32Z</cp:lastPrinted>
  <dcterms:created xsi:type="dcterms:W3CDTF">2014-02-09T20:57:02Z</dcterms:created>
  <dcterms:modified xsi:type="dcterms:W3CDTF">2018-06-12T19:14:06Z</dcterms:modified>
</cp:coreProperties>
</file>