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6" r:id="rId2"/>
    <p:sldId id="414" r:id="rId3"/>
    <p:sldId id="527" r:id="rId4"/>
    <p:sldId id="528" r:id="rId5"/>
    <p:sldId id="529" r:id="rId6"/>
    <p:sldId id="530" r:id="rId7"/>
    <p:sldId id="531" r:id="rId8"/>
    <p:sldId id="499" r:id="rId9"/>
    <p:sldId id="362" r:id="rId10"/>
    <p:sldId id="451" r:id="rId11"/>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73398" autoAdjust="0"/>
  </p:normalViewPr>
  <p:slideViewPr>
    <p:cSldViewPr snapToGrid="0" snapToObjects="1" showGuides="1">
      <p:cViewPr>
        <p:scale>
          <a:sx n="82" d="100"/>
          <a:sy n="82" d="100"/>
        </p:scale>
        <p:origin x="-2984" y="-224"/>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commentAuthors" Target="commentAuthor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7/10/18</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7/10/18</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smtClean="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10</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3870798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a:t>
            </a:fld>
            <a:endParaRPr lang="en-US" altLang="en-US"/>
          </a:p>
        </p:txBody>
      </p:sp>
    </p:spTree>
    <p:extLst>
      <p:ext uri="{BB962C8B-B14F-4D97-AF65-F5344CB8AC3E}">
        <p14:creationId xmlns:p14="http://schemas.microsoft.com/office/powerpoint/2010/main" val="3460993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70CA50A-4583-453D-B781-415949AD5A4C}" type="slidenum">
              <a:rPr lang="en-US" altLang="en-US">
                <a:solidFill>
                  <a:prstClr val="black"/>
                </a:solidFill>
              </a:rPr>
              <a:pPr eaLnBrk="1" hangingPunct="1">
                <a:spcBef>
                  <a:spcPct val="0"/>
                </a:spcBef>
              </a:pPr>
              <a:t>5</a:t>
            </a:fld>
            <a:endParaRPr lang="en-US" alt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24" indent="-291163" eaLnBrk="0" hangingPunct="0">
              <a:spcBef>
                <a:spcPct val="30000"/>
              </a:spcBef>
              <a:defRPr sz="1200">
                <a:solidFill>
                  <a:schemeClr val="tx1"/>
                </a:solidFill>
                <a:latin typeface="Calibri" pitchFamily="34" charset="0"/>
              </a:defRPr>
            </a:lvl2pPr>
            <a:lvl3pPr marL="1164653" indent="-232930" eaLnBrk="0" hangingPunct="0">
              <a:spcBef>
                <a:spcPct val="30000"/>
              </a:spcBef>
              <a:defRPr sz="1200">
                <a:solidFill>
                  <a:schemeClr val="tx1"/>
                </a:solidFill>
                <a:latin typeface="Calibri" pitchFamily="34" charset="0"/>
              </a:defRPr>
            </a:lvl3pPr>
            <a:lvl4pPr marL="1630514" indent="-232930" eaLnBrk="0" hangingPunct="0">
              <a:spcBef>
                <a:spcPct val="30000"/>
              </a:spcBef>
              <a:defRPr sz="1200">
                <a:solidFill>
                  <a:schemeClr val="tx1"/>
                </a:solidFill>
                <a:latin typeface="Calibri" pitchFamily="34" charset="0"/>
              </a:defRPr>
            </a:lvl4pPr>
            <a:lvl5pPr marL="2096375" indent="-232930" eaLnBrk="0" hangingPunct="0">
              <a:spcBef>
                <a:spcPct val="30000"/>
              </a:spcBef>
              <a:defRPr sz="1200">
                <a:solidFill>
                  <a:schemeClr val="tx1"/>
                </a:solidFill>
                <a:latin typeface="Calibri" pitchFamily="34" charset="0"/>
              </a:defRPr>
            </a:lvl5pPr>
            <a:lvl6pPr marL="2562236" indent="-232930" eaLnBrk="0" fontAlgn="base" hangingPunct="0">
              <a:spcBef>
                <a:spcPct val="30000"/>
              </a:spcBef>
              <a:spcAft>
                <a:spcPct val="0"/>
              </a:spcAft>
              <a:defRPr sz="1200">
                <a:solidFill>
                  <a:schemeClr val="tx1"/>
                </a:solidFill>
                <a:latin typeface="Calibri" pitchFamily="34" charset="0"/>
              </a:defRPr>
            </a:lvl6pPr>
            <a:lvl7pPr marL="3028096" indent="-232930" eaLnBrk="0" fontAlgn="base" hangingPunct="0">
              <a:spcBef>
                <a:spcPct val="30000"/>
              </a:spcBef>
              <a:spcAft>
                <a:spcPct val="0"/>
              </a:spcAft>
              <a:defRPr sz="1200">
                <a:solidFill>
                  <a:schemeClr val="tx1"/>
                </a:solidFill>
                <a:latin typeface="Calibri" pitchFamily="34" charset="0"/>
              </a:defRPr>
            </a:lvl7pPr>
            <a:lvl8pPr marL="3493957" indent="-232930" eaLnBrk="0" fontAlgn="base" hangingPunct="0">
              <a:spcBef>
                <a:spcPct val="30000"/>
              </a:spcBef>
              <a:spcAft>
                <a:spcPct val="0"/>
              </a:spcAft>
              <a:defRPr sz="1200">
                <a:solidFill>
                  <a:schemeClr val="tx1"/>
                </a:solidFill>
                <a:latin typeface="Calibri" pitchFamily="34" charset="0"/>
              </a:defRPr>
            </a:lvl8pPr>
            <a:lvl9pPr marL="3959819" indent="-23293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A27E585-00B2-4BB9-A31A-005B1A238703}" type="slidenum">
              <a:rPr lang="en-US" altLang="en-US">
                <a:solidFill>
                  <a:prstClr val="black"/>
                </a:solidFill>
              </a:rPr>
              <a:pPr eaLnBrk="1" hangingPunct="1">
                <a:spcBef>
                  <a:spcPct val="0"/>
                </a:spcBef>
              </a:pPr>
              <a:t>6</a:t>
            </a:fld>
            <a:endParaRPr lang="en-US" alt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aseline="0"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24" indent="-291163" eaLnBrk="0" hangingPunct="0">
              <a:spcBef>
                <a:spcPct val="30000"/>
              </a:spcBef>
              <a:defRPr sz="1200">
                <a:solidFill>
                  <a:schemeClr val="tx1"/>
                </a:solidFill>
                <a:latin typeface="Calibri" pitchFamily="34" charset="0"/>
              </a:defRPr>
            </a:lvl2pPr>
            <a:lvl3pPr marL="1164653" indent="-232930" eaLnBrk="0" hangingPunct="0">
              <a:spcBef>
                <a:spcPct val="30000"/>
              </a:spcBef>
              <a:defRPr sz="1200">
                <a:solidFill>
                  <a:schemeClr val="tx1"/>
                </a:solidFill>
                <a:latin typeface="Calibri" pitchFamily="34" charset="0"/>
              </a:defRPr>
            </a:lvl3pPr>
            <a:lvl4pPr marL="1630514" indent="-232930" eaLnBrk="0" hangingPunct="0">
              <a:spcBef>
                <a:spcPct val="30000"/>
              </a:spcBef>
              <a:defRPr sz="1200">
                <a:solidFill>
                  <a:schemeClr val="tx1"/>
                </a:solidFill>
                <a:latin typeface="Calibri" pitchFamily="34" charset="0"/>
              </a:defRPr>
            </a:lvl4pPr>
            <a:lvl5pPr marL="2096375" indent="-232930" eaLnBrk="0" hangingPunct="0">
              <a:spcBef>
                <a:spcPct val="30000"/>
              </a:spcBef>
              <a:defRPr sz="1200">
                <a:solidFill>
                  <a:schemeClr val="tx1"/>
                </a:solidFill>
                <a:latin typeface="Calibri" pitchFamily="34" charset="0"/>
              </a:defRPr>
            </a:lvl5pPr>
            <a:lvl6pPr marL="2562236" indent="-232930" eaLnBrk="0" fontAlgn="base" hangingPunct="0">
              <a:spcBef>
                <a:spcPct val="30000"/>
              </a:spcBef>
              <a:spcAft>
                <a:spcPct val="0"/>
              </a:spcAft>
              <a:defRPr sz="1200">
                <a:solidFill>
                  <a:schemeClr val="tx1"/>
                </a:solidFill>
                <a:latin typeface="Calibri" pitchFamily="34" charset="0"/>
              </a:defRPr>
            </a:lvl6pPr>
            <a:lvl7pPr marL="3028096" indent="-232930" eaLnBrk="0" fontAlgn="base" hangingPunct="0">
              <a:spcBef>
                <a:spcPct val="30000"/>
              </a:spcBef>
              <a:spcAft>
                <a:spcPct val="0"/>
              </a:spcAft>
              <a:defRPr sz="1200">
                <a:solidFill>
                  <a:schemeClr val="tx1"/>
                </a:solidFill>
                <a:latin typeface="Calibri" pitchFamily="34" charset="0"/>
              </a:defRPr>
            </a:lvl7pPr>
            <a:lvl8pPr marL="3493957" indent="-232930" eaLnBrk="0" fontAlgn="base" hangingPunct="0">
              <a:spcBef>
                <a:spcPct val="30000"/>
              </a:spcBef>
              <a:spcAft>
                <a:spcPct val="0"/>
              </a:spcAft>
              <a:defRPr sz="1200">
                <a:solidFill>
                  <a:schemeClr val="tx1"/>
                </a:solidFill>
                <a:latin typeface="Calibri" pitchFamily="34" charset="0"/>
              </a:defRPr>
            </a:lvl8pPr>
            <a:lvl9pPr marL="3959819" indent="-23293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D056F31-54BE-43C3-98C0-9375C8A524D6}" type="slidenum">
              <a:rPr lang="en-US" altLang="en-US">
                <a:solidFill>
                  <a:prstClr val="black"/>
                </a:solidFill>
              </a:rPr>
              <a:pPr eaLnBrk="1" hangingPunct="1">
                <a:spcBef>
                  <a:spcPct val="0"/>
                </a:spcBef>
              </a:pPr>
              <a:t>7</a:t>
            </a:fld>
            <a:endParaRPr lang="en-US" altLang="en-US">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8</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9</a:t>
            </a:fld>
            <a:endParaRPr lang="en-US" altLang="en-US"/>
          </a:p>
        </p:txBody>
      </p:sp>
    </p:spTree>
    <p:extLst>
      <p:ext uri="{BB962C8B-B14F-4D97-AF65-F5344CB8AC3E}">
        <p14:creationId xmlns:p14="http://schemas.microsoft.com/office/powerpoint/2010/main" val="551585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604E1F12-DA55-4829-9B73-16B585796C0C}" type="datetimeFigureOut">
              <a:rPr lang="en-US">
                <a:solidFill>
                  <a:prstClr val="black">
                    <a:tint val="75000"/>
                  </a:prstClr>
                </a:solidFill>
              </a:rPr>
              <a:pPr>
                <a:defRPr/>
              </a:pPr>
              <a:t>7/10/18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2DC404B-5055-4758-B2AF-AE5D50F061A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77965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1E49AAB-0DF0-468B-A451-D5BC661F1F6F}" type="datetimeFigureOut">
              <a:rPr lang="en-US">
                <a:solidFill>
                  <a:prstClr val="black">
                    <a:tint val="75000"/>
                  </a:prstClr>
                </a:solidFill>
              </a:rPr>
              <a:pPr>
                <a:defRPr/>
              </a:pPr>
              <a:t>7/10/18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B8A0763-BAB8-4508-8171-8857D94860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225556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10">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Lst>
  <p:timing>
    <p:tnLst>
      <p:par>
        <p:cTn xmlns:p14="http://schemas.microsoft.com/office/powerpoint/2010/main" id="1" dur="indefinite" restart="never" nodeType="tmRoot"/>
      </p:par>
    </p:tnLst>
  </p:timing>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mailto:lauren.almquist@state.ma.u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 Id="rId3" Type="http://schemas.openxmlformats.org/officeDocument/2006/relationships/hyperlink" Target="mailto:CHIAData@gormanactuaria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smtClean="0">
                <a:solidFill>
                  <a:schemeClr val="bg1"/>
                </a:solidFill>
                <a:latin typeface="+mn-lt"/>
              </a:rPr>
              <a:t>Massachusetts All-Payer Claims Database:</a:t>
            </a:r>
            <a:br>
              <a:rPr lang="en-US" sz="4000" dirty="0" smtClean="0">
                <a:solidFill>
                  <a:schemeClr val="bg1"/>
                </a:solidFill>
                <a:latin typeface="+mn-lt"/>
              </a:rPr>
            </a:br>
            <a:r>
              <a:rPr lang="en-US" sz="4000" dirty="0" smtClean="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 July 10, 2018</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smtClean="0"/>
          </a:p>
          <a:p>
            <a:endParaRPr lang="en-US" dirty="0"/>
          </a:p>
          <a:p>
            <a:pPr lvl="0" algn="ctr"/>
            <a:r>
              <a:rPr lang="en-US" sz="4800" dirty="0" smtClean="0"/>
              <a:t>Questions?</a:t>
            </a:r>
            <a:endParaRPr lang="en-US" dirty="0" smtClean="0"/>
          </a:p>
          <a:p>
            <a:endParaRPr lang="en-US" dirty="0"/>
          </a:p>
        </p:txBody>
      </p:sp>
    </p:spTree>
    <p:extLst>
      <p:ext uri="{BB962C8B-B14F-4D97-AF65-F5344CB8AC3E}">
        <p14:creationId xmlns:p14="http://schemas.microsoft.com/office/powerpoint/2010/main" val="400458224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a:t>
            </a:r>
            <a:endParaRPr lang="en-US" dirty="0"/>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dirty="0" smtClean="0"/>
              <a:t>APCD Intake</a:t>
            </a:r>
          </a:p>
          <a:p>
            <a:endParaRPr lang="en-US" dirty="0" smtClean="0">
              <a:solidFill>
                <a:schemeClr val="tx2"/>
              </a:solidFill>
            </a:endParaRPr>
          </a:p>
          <a:p>
            <a:pPr marL="342900" lvl="0" indent="-342900">
              <a:buFont typeface="Arial" panose="020B0604020202020204" pitchFamily="34" charset="0"/>
              <a:buChar char="•"/>
            </a:pPr>
            <a:r>
              <a:rPr lang="en-US" dirty="0" smtClean="0"/>
              <a:t>Enrollment </a:t>
            </a:r>
            <a:r>
              <a:rPr lang="en-US" dirty="0"/>
              <a:t>T</a:t>
            </a:r>
            <a:r>
              <a:rPr lang="en-US" dirty="0" smtClean="0"/>
              <a:t>rends Reporting</a:t>
            </a:r>
          </a:p>
          <a:p>
            <a:pPr marL="342900" lvl="0" indent="-342900">
              <a:buFont typeface="Arial" panose="020B0604020202020204" pitchFamily="34" charset="0"/>
              <a:buChar char="•"/>
            </a:pPr>
            <a:endParaRPr lang="en-US" dirty="0"/>
          </a:p>
          <a:p>
            <a:pPr marL="342900" lvl="0" indent="-342900">
              <a:buFont typeface="Arial" panose="020B0604020202020204" pitchFamily="34" charset="0"/>
              <a:buChar char="•"/>
            </a:pPr>
            <a:r>
              <a:rPr lang="en-US" dirty="0" smtClean="0"/>
              <a:t>Annual Premiums</a:t>
            </a:r>
          </a:p>
          <a:p>
            <a:pPr marL="342900" lvl="0" indent="-342900">
              <a:buFont typeface="Arial" panose="020B0604020202020204" pitchFamily="34" charset="0"/>
              <a:buChar char="•"/>
            </a:pPr>
            <a:endParaRPr lang="en-US" dirty="0"/>
          </a:p>
          <a:p>
            <a:pPr marL="342900" indent="-342900">
              <a:buFont typeface="Arial" pitchFamily="34" charset="0"/>
              <a:buChar char="•"/>
            </a:pPr>
            <a:r>
              <a:rPr lang="en-US" dirty="0" smtClean="0"/>
              <a:t>Housekeeping </a:t>
            </a:r>
            <a:r>
              <a:rPr lang="en-US" dirty="0"/>
              <a:t>Items</a:t>
            </a:r>
          </a:p>
          <a:p>
            <a:pPr lvl="0"/>
            <a:endParaRPr lang="en-US" dirty="0"/>
          </a:p>
          <a:p>
            <a:pPr marL="342900" lvl="0" indent="-342900">
              <a:buFont typeface="Arial" panose="020B0604020202020204" pitchFamily="34" charset="0"/>
              <a:buChar char="•"/>
            </a:pPr>
            <a:r>
              <a:rPr lang="en-US" dirty="0" smtClean="0"/>
              <a:t>Questions</a:t>
            </a:r>
            <a:endParaRPr lang="en-US" dirty="0"/>
          </a:p>
        </p:txBody>
      </p:sp>
    </p:spTree>
    <p:extLst>
      <p:ext uri="{BB962C8B-B14F-4D97-AF65-F5344CB8AC3E}">
        <p14:creationId xmlns:p14="http://schemas.microsoft.com/office/powerpoint/2010/main" val="296990710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APCD Intake - Compliance </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By </a:t>
            </a:r>
            <a:r>
              <a:rPr lang="en-US" dirty="0"/>
              <a:t>end of </a:t>
            </a:r>
            <a:r>
              <a:rPr lang="en-US" dirty="0" smtClean="0"/>
              <a:t>July </a:t>
            </a:r>
            <a:r>
              <a:rPr lang="en-US" dirty="0"/>
              <a:t>2018 – production files </a:t>
            </a:r>
            <a:r>
              <a:rPr lang="en-US" dirty="0" smtClean="0"/>
              <a:t>through June 2018 </a:t>
            </a:r>
            <a:r>
              <a:rPr lang="en-US" dirty="0"/>
              <a:t>are due at </a:t>
            </a:r>
            <a:r>
              <a:rPr lang="en-US" dirty="0" smtClean="0"/>
              <a:t>CHIA. This is a quarter end so Enrollment Trends and DOI Membership reports are dependent on these submissions. In addition, our next data release includes the 2013 – 2017 submission years with 6 months of runout (through June 2018).</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smtClean="0"/>
          </a:p>
          <a:p>
            <a:pPr marL="342900" indent="-342900">
              <a:buFont typeface="Arial" panose="020B0604020202020204" pitchFamily="34" charset="0"/>
              <a:buChar char="•"/>
            </a:pPr>
            <a:endParaRPr lang="en-US" dirty="0"/>
          </a:p>
          <a:p>
            <a:endParaRPr lang="en-US" dirty="0" smtClean="0"/>
          </a:p>
          <a:p>
            <a:endParaRPr lang="en-US" dirty="0" smtClean="0"/>
          </a:p>
          <a:p>
            <a:pPr marL="342900" indent="-342900">
              <a:buFont typeface="Arial" panose="020B0604020202020204" pitchFamily="34" charset="0"/>
              <a:buChar char="•"/>
            </a:pPr>
            <a:endParaRPr lang="en-US" dirty="0" smtClean="0"/>
          </a:p>
          <a:p>
            <a:endParaRPr lang="en-US" dirty="0" smtClean="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62696309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899" y="274638"/>
            <a:ext cx="8326967" cy="933816"/>
          </a:xfrm>
        </p:spPr>
        <p:txBody>
          <a:bodyPr/>
          <a:lstStyle/>
          <a:p>
            <a:pPr algn="l">
              <a:defRPr/>
            </a:pPr>
            <a:r>
              <a:rPr lang="en-US" sz="3000" b="1" dirty="0" smtClean="0">
                <a:latin typeface="+mn-lt"/>
              </a:rPr>
              <a:t>Enrollment Trends Update</a:t>
            </a:r>
            <a:endParaRPr lang="en-US" sz="3000" b="1" dirty="0">
              <a:latin typeface="+mn-lt"/>
            </a:endParaRPr>
          </a:p>
        </p:txBody>
      </p:sp>
      <p:sp>
        <p:nvSpPr>
          <p:cNvPr id="21507" name="Content Placeholder 2"/>
          <p:cNvSpPr>
            <a:spLocks noGrp="1"/>
          </p:cNvSpPr>
          <p:nvPr>
            <p:ph idx="1"/>
          </p:nvPr>
        </p:nvSpPr>
        <p:spPr>
          <a:xfrm>
            <a:off x="390526" y="1377537"/>
            <a:ext cx="8171584" cy="5070887"/>
          </a:xfrm>
        </p:spPr>
        <p:txBody>
          <a:bodyPr/>
          <a:lstStyle/>
          <a:p>
            <a:r>
              <a:rPr lang="en-US" altLang="en-US" sz="2000" dirty="0" smtClean="0"/>
              <a:t>Thank </a:t>
            </a:r>
            <a:r>
              <a:rPr lang="en-US" altLang="en-US" sz="2000" dirty="0"/>
              <a:t>you to all who reviewed MA APCD data for the upcoming Enrollment Trends report. Your support is critical for the reporting of accurate and timely enrollment data</a:t>
            </a:r>
            <a:r>
              <a:rPr lang="en-US" altLang="en-US" sz="2000" dirty="0" smtClean="0"/>
              <a:t>.</a:t>
            </a:r>
          </a:p>
          <a:p>
            <a:endParaRPr lang="en-US" altLang="en-US" sz="2000" dirty="0"/>
          </a:p>
          <a:p>
            <a:r>
              <a:rPr lang="en-US" altLang="en-US" sz="2000" dirty="0" smtClean="0"/>
              <a:t>The next Enrollment Trends report is scheduled to be released in </a:t>
            </a:r>
            <a:r>
              <a:rPr lang="en-US" altLang="en-US" sz="2000" b="1" dirty="0" smtClean="0"/>
              <a:t>August 2018</a:t>
            </a:r>
            <a:r>
              <a:rPr lang="en-US" altLang="en-US" sz="2000" dirty="0" smtClean="0"/>
              <a:t>.</a:t>
            </a:r>
            <a:endParaRPr lang="en-US" altLang="en-US" sz="2000" dirty="0"/>
          </a:p>
          <a:p>
            <a:pPr marL="0" indent="0">
              <a:buNone/>
            </a:pPr>
            <a:endParaRPr lang="en-US" altLang="en-US" sz="2000" dirty="0" smtClean="0"/>
          </a:p>
          <a:p>
            <a:pPr>
              <a:buFont typeface="Arial" panose="020B0604020202020204" pitchFamily="34" charset="0"/>
              <a:buChar char="•"/>
              <a:tabLst>
                <a:tab pos="6799263" algn="l"/>
              </a:tabLst>
              <a:defRPr/>
            </a:pPr>
            <a:r>
              <a:rPr lang="en-US" altLang="en-US" sz="2000" b="1" dirty="0">
                <a:solidFill>
                  <a:prstClr val="black"/>
                </a:solidFill>
                <a:cs typeface="Arial" charset="0"/>
              </a:rPr>
              <a:t>For questions on Enrollment Trends: </a:t>
            </a:r>
            <a:r>
              <a:rPr lang="en-US" altLang="en-US" sz="2000" dirty="0">
                <a:solidFill>
                  <a:prstClr val="black"/>
                </a:solidFill>
                <a:cs typeface="Arial" panose="020B0604020202020204" pitchFamily="34" charset="0"/>
              </a:rPr>
              <a:t>Contact your </a:t>
            </a:r>
            <a:r>
              <a:rPr lang="en-US" altLang="en-US" sz="2000" u="sng" dirty="0">
                <a:solidFill>
                  <a:prstClr val="black"/>
                </a:solidFill>
                <a:cs typeface="Arial" panose="020B0604020202020204" pitchFamily="34" charset="0"/>
              </a:rPr>
              <a:t>CHIA liaison</a:t>
            </a:r>
            <a:r>
              <a:rPr lang="en-US" altLang="en-US" sz="2000" dirty="0">
                <a:solidFill>
                  <a:prstClr val="black"/>
                </a:solidFill>
                <a:cs typeface="Arial" panose="020B0604020202020204" pitchFamily="34" charset="0"/>
              </a:rPr>
              <a:t> and Lauren Almquist at </a:t>
            </a:r>
            <a:r>
              <a:rPr lang="en-US" altLang="en-US" sz="2000" dirty="0">
                <a:solidFill>
                  <a:prstClr val="black"/>
                </a:solidFill>
                <a:cs typeface="Arial" panose="020B0604020202020204" pitchFamily="34" charset="0"/>
                <a:hlinkClick r:id="rId3"/>
              </a:rPr>
              <a:t>lauren.almquist@state.ma.us</a:t>
            </a:r>
            <a:r>
              <a:rPr lang="en-US" altLang="en-US" sz="2000" dirty="0">
                <a:solidFill>
                  <a:prstClr val="black"/>
                </a:solidFill>
                <a:cs typeface="Arial" panose="020B0604020202020204" pitchFamily="34" charset="0"/>
              </a:rPr>
              <a:t> </a:t>
            </a:r>
          </a:p>
          <a:p>
            <a:pPr marL="0" indent="0">
              <a:buNone/>
            </a:pPr>
            <a:endParaRPr lang="en-US" altLang="en-US" sz="2000" dirty="0" smtClean="0"/>
          </a:p>
          <a:p>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smtClean="0"/>
          </a:p>
          <a:p>
            <a:pPr marL="0" indent="0">
              <a:buFont typeface="Arial" charset="0"/>
              <a:buNone/>
            </a:pPr>
            <a:endParaRPr lang="en-US" altLang="en-US" sz="2000" dirty="0" smtClean="0"/>
          </a:p>
          <a:p>
            <a:pPr marL="0" indent="0">
              <a:buFont typeface="Arial" charset="0"/>
              <a:buNone/>
            </a:pPr>
            <a:endParaRPr lang="en-US" altLang="en-US" sz="2000" dirty="0" smtClean="0"/>
          </a:p>
          <a:p>
            <a:pPr marL="0" indent="0">
              <a:buFont typeface="Arial" charset="0"/>
              <a:buNone/>
            </a:pPr>
            <a:endParaRPr lang="en-US" altLang="en-US" sz="2000" dirty="0" smtClean="0"/>
          </a:p>
          <a:p>
            <a:pPr marL="0" indent="0">
              <a:buFont typeface="Arial" charset="0"/>
              <a:buNone/>
            </a:pPr>
            <a:endParaRPr lang="en-US" altLang="en-US" sz="2000" dirty="0" smtClean="0"/>
          </a:p>
        </p:txBody>
      </p:sp>
    </p:spTree>
    <p:extLst>
      <p:ext uri="{BB962C8B-B14F-4D97-AF65-F5344CB8AC3E}">
        <p14:creationId xmlns:p14="http://schemas.microsoft.com/office/powerpoint/2010/main" val="109174298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ea typeface="+mn-ea"/>
                <a:cs typeface="Arial" charset="0"/>
              </a:rPr>
              <a:t>Enrollment Trends Timeline</a:t>
            </a:r>
          </a:p>
        </p:txBody>
      </p:sp>
      <p:graphicFrame>
        <p:nvGraphicFramePr>
          <p:cNvPr id="4" name="Content Placeholder 1"/>
          <p:cNvGraphicFramePr>
            <a:graphicFrameLocks/>
          </p:cNvGraphicFramePr>
          <p:nvPr>
            <p:extLst>
              <p:ext uri="{D42A27DB-BD31-4B8C-83A1-F6EECF244321}">
                <p14:modId xmlns:p14="http://schemas.microsoft.com/office/powerpoint/2010/main" val="870607929"/>
              </p:ext>
            </p:extLst>
          </p:nvPr>
        </p:nvGraphicFramePr>
        <p:xfrm>
          <a:off x="533400" y="1371600"/>
          <a:ext cx="7581900" cy="4061475"/>
        </p:xfrm>
        <a:graphic>
          <a:graphicData uri="http://schemas.openxmlformats.org/drawingml/2006/table">
            <a:tbl>
              <a:tblPr firstRow="1" bandRow="1">
                <a:tableStyleId>{5940675A-B579-460E-94D1-54222C63F5DA}</a:tableStyleId>
              </a:tblPr>
              <a:tblGrid>
                <a:gridCol w="1516380">
                  <a:extLst>
                    <a:ext uri="{9D8B030D-6E8A-4147-A177-3AD203B41FA5}"/>
                  </a:extLst>
                </a:gridCol>
                <a:gridCol w="1516380">
                  <a:extLst>
                    <a:ext uri="{9D8B030D-6E8A-4147-A177-3AD203B41FA5}"/>
                  </a:extLst>
                </a:gridCol>
                <a:gridCol w="1516380"/>
                <a:gridCol w="1516380"/>
                <a:gridCol w="1516380"/>
              </a:tblGrid>
              <a:tr h="396303">
                <a:tc>
                  <a:txBody>
                    <a:bodyPr/>
                    <a:lstStyle/>
                    <a:p>
                      <a:pPr algn="ctr"/>
                      <a:r>
                        <a:rPr lang="en-US" sz="1800" b="1" dirty="0" smtClean="0">
                          <a:latin typeface="+mn-lt"/>
                          <a:cs typeface="Helvetica" panose="020B0604020202020204" pitchFamily="34" charset="0"/>
                        </a:rPr>
                        <a:t>Apr. 2018</a:t>
                      </a:r>
                      <a:endParaRPr lang="en-US" sz="1800" b="1" dirty="0">
                        <a:latin typeface="+mn-lt"/>
                        <a:cs typeface="Helvetica" panose="020B0604020202020204" pitchFamily="34" charset="0"/>
                      </a:endParaRPr>
                    </a:p>
                  </a:txBody>
                  <a:tcPr marT="45724" marB="45724"/>
                </a:tc>
                <a:tc>
                  <a:txBody>
                    <a:bodyPr/>
                    <a:lstStyle/>
                    <a:p>
                      <a:pPr algn="ctr"/>
                      <a:r>
                        <a:rPr lang="en-US" sz="1800" b="1" dirty="0" smtClean="0">
                          <a:latin typeface="+mn-lt"/>
                          <a:cs typeface="Helvetica" panose="020B0604020202020204" pitchFamily="34" charset="0"/>
                        </a:rPr>
                        <a:t>May 2018</a:t>
                      </a:r>
                      <a:endParaRPr lang="en-US" sz="1800" b="1" dirty="0">
                        <a:latin typeface="+mn-lt"/>
                        <a:cs typeface="Helvetica" panose="020B0604020202020204" pitchFamily="34" charset="0"/>
                      </a:endParaRPr>
                    </a:p>
                  </a:txBody>
                  <a:tcPr marT="45724" marB="45724"/>
                </a:tc>
                <a:tc>
                  <a:txBody>
                    <a:bodyPr/>
                    <a:lstStyle/>
                    <a:p>
                      <a:pPr algn="ctr"/>
                      <a:r>
                        <a:rPr lang="en-US" sz="1800" b="1" dirty="0" smtClean="0">
                          <a:latin typeface="+mn-lt"/>
                          <a:cs typeface="Helvetica" panose="020B0604020202020204" pitchFamily="34" charset="0"/>
                        </a:rPr>
                        <a:t>Jun. 2018</a:t>
                      </a:r>
                      <a:endParaRPr lang="en-US" sz="1800" b="1" dirty="0">
                        <a:latin typeface="+mn-lt"/>
                        <a:cs typeface="Helvetica" panose="020B0604020202020204" pitchFamily="34" charset="0"/>
                      </a:endParaRPr>
                    </a:p>
                  </a:txBody>
                  <a:tcPr marT="45724" marB="45724"/>
                </a:tc>
                <a:tc>
                  <a:txBody>
                    <a:bodyPr/>
                    <a:lstStyle/>
                    <a:p>
                      <a:pPr algn="ctr"/>
                      <a:r>
                        <a:rPr lang="en-US" sz="1800" b="1" dirty="0" smtClean="0">
                          <a:latin typeface="+mn-lt"/>
                          <a:cs typeface="Helvetica" panose="020B0604020202020204" pitchFamily="34" charset="0"/>
                        </a:rPr>
                        <a:t>Jul. 2018</a:t>
                      </a:r>
                      <a:endParaRPr lang="en-US" sz="1800" b="1" dirty="0">
                        <a:latin typeface="+mn-lt"/>
                        <a:cs typeface="Helvetica" panose="020B0604020202020204" pitchFamily="34" charset="0"/>
                      </a:endParaRPr>
                    </a:p>
                  </a:txBody>
                  <a:tcPr marT="45724" marB="45724"/>
                </a:tc>
                <a:tc>
                  <a:txBody>
                    <a:bodyPr/>
                    <a:lstStyle/>
                    <a:p>
                      <a:pPr algn="ctr"/>
                      <a:r>
                        <a:rPr lang="en-US" sz="1800" b="1" dirty="0" smtClean="0">
                          <a:latin typeface="+mn-lt"/>
                          <a:cs typeface="Helvetica" panose="020B0604020202020204" pitchFamily="34" charset="0"/>
                        </a:rPr>
                        <a:t>Aug.</a:t>
                      </a:r>
                      <a:r>
                        <a:rPr lang="en-US" sz="1800" b="1" baseline="0" dirty="0" smtClean="0">
                          <a:latin typeface="+mn-lt"/>
                          <a:cs typeface="Helvetica" panose="020B0604020202020204" pitchFamily="34" charset="0"/>
                        </a:rPr>
                        <a:t> </a:t>
                      </a:r>
                      <a:r>
                        <a:rPr lang="en-US" sz="1800" b="1" dirty="0" smtClean="0">
                          <a:latin typeface="+mn-lt"/>
                          <a:cs typeface="Helvetica" panose="020B0604020202020204" pitchFamily="34" charset="0"/>
                        </a:rPr>
                        <a:t>2018</a:t>
                      </a:r>
                      <a:endParaRPr lang="en-US" sz="1800" b="1" dirty="0">
                        <a:latin typeface="+mn-lt"/>
                        <a:cs typeface="Helvetica" panose="020B0604020202020204" pitchFamily="34" charset="0"/>
                      </a:endParaRPr>
                    </a:p>
                  </a:txBody>
                  <a:tcPr marT="45724" marB="45724"/>
                </a:tc>
                <a:extLst>
                  <a:ext uri="{0D108BD9-81ED-4DB2-BD59-A6C34878D82A}"/>
                </a:extLst>
              </a:tr>
              <a:tr h="467297">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a:latin typeface="+mn-lt"/>
                      </a:endParaRPr>
                    </a:p>
                  </a:txBody>
                  <a:tcPr marT="45724" marB="45724" anchor="ctr"/>
                </a:tc>
                <a:extLst>
                  <a:ext uri="{0D108BD9-81ED-4DB2-BD59-A6C34878D82A}"/>
                </a:extLst>
              </a:tr>
              <a:tr h="799964">
                <a:tc>
                  <a:txBody>
                    <a:bodyPr/>
                    <a:lstStyle/>
                    <a:p>
                      <a:pPr algn="ctr"/>
                      <a:r>
                        <a:rPr lang="en-US" sz="1400" b="0" dirty="0" smtClean="0">
                          <a:latin typeface="+mn-lt"/>
                          <a:cs typeface="Helvetica" panose="020B0604020202020204" pitchFamily="34" charset="0"/>
                        </a:rPr>
                        <a:t>Payers</a:t>
                      </a:r>
                      <a:r>
                        <a:rPr lang="en-US" sz="1400" b="0" baseline="0" dirty="0" smtClean="0">
                          <a:latin typeface="+mn-lt"/>
                          <a:cs typeface="Helvetica" panose="020B0604020202020204" pitchFamily="34" charset="0"/>
                        </a:rPr>
                        <a:t> submit March 2018 MA APCD files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extLst>
              </a:tr>
              <a:tr h="914555">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b="1" dirty="0" smtClean="0">
                          <a:latin typeface="+mn-lt"/>
                          <a:cs typeface="Helvetica" panose="020B0604020202020204" pitchFamily="34" charset="0"/>
                        </a:rPr>
                        <a:t>Supplemental</a:t>
                      </a:r>
                      <a:r>
                        <a:rPr lang="en-US" sz="1400" b="1" baseline="0" dirty="0" smtClean="0">
                          <a:latin typeface="+mn-lt"/>
                          <a:cs typeface="Helvetica" panose="020B0604020202020204" pitchFamily="34" charset="0"/>
                        </a:rPr>
                        <a:t> enrollment reports due </a:t>
                      </a:r>
                      <a:r>
                        <a:rPr lang="en-US" sz="1400" b="0" baseline="0" dirty="0" smtClean="0">
                          <a:latin typeface="+mn-lt"/>
                          <a:cs typeface="Helvetica" panose="020B0604020202020204" pitchFamily="34" charset="0"/>
                        </a:rPr>
                        <a:t>(select payers)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extLst>
              </a:tr>
              <a:tr h="833112">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dirty="0" smtClean="0">
                          <a:latin typeface="+mn-lt"/>
                          <a:cs typeface="Helvetica" panose="020B0604020202020204" pitchFamily="34" charset="0"/>
                        </a:rPr>
                        <a:t>MA</a:t>
                      </a:r>
                      <a:r>
                        <a:rPr lang="en-US" sz="1400" baseline="0" dirty="0" smtClean="0">
                          <a:latin typeface="+mn-lt"/>
                          <a:cs typeface="Helvetica" panose="020B0604020202020204" pitchFamily="34" charset="0"/>
                        </a:rPr>
                        <a:t> APCD enrollment counts sent to payers for review</a:t>
                      </a:r>
                      <a:endParaRPr lang="en-US" sz="1400" dirty="0">
                        <a:latin typeface="+mn-lt"/>
                        <a:cs typeface="Helvetica" panose="020B0604020202020204" pitchFamily="34" charset="0"/>
                      </a:endParaRPr>
                    </a:p>
                  </a:txBody>
                  <a:tcPr marT="45724" marB="45724" anchor="ctr">
                    <a:solidFill>
                      <a:schemeClr val="accent1">
                        <a:lumMod val="20000"/>
                        <a:lumOff val="80000"/>
                      </a:schemeClr>
                    </a:solidFill>
                  </a:tcP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extLst>
              </a:tr>
              <a:tr h="508136">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gridSpan="2">
                  <a:txBody>
                    <a:bodyPr/>
                    <a:lstStyle/>
                    <a:p>
                      <a:pPr algn="ctr"/>
                      <a:r>
                        <a:rPr lang="en-US" sz="1400" b="1" dirty="0" smtClean="0">
                          <a:solidFill>
                            <a:schemeClr val="bg1"/>
                          </a:solidFill>
                          <a:latin typeface="+mn-lt"/>
                          <a:cs typeface="Helvetica" panose="020B0604020202020204" pitchFamily="34" charset="0"/>
                        </a:rPr>
                        <a:t>Reporting</a:t>
                      </a:r>
                      <a:endParaRPr lang="en-US" sz="1400" b="1" dirty="0">
                        <a:solidFill>
                          <a:schemeClr val="bg1"/>
                        </a:solidFill>
                        <a:latin typeface="+mn-lt"/>
                        <a:cs typeface="Helvetica" panose="020B0604020202020204" pitchFamily="34" charset="0"/>
                      </a:endParaRPr>
                    </a:p>
                  </a:txBody>
                  <a:tcPr marT="45724" marB="45724" anchor="ctr">
                    <a:solidFill>
                      <a:srgbClr val="0070C0"/>
                    </a:solidFill>
                  </a:tcPr>
                </a:tc>
                <a:tc hMerge="1">
                  <a:txBody>
                    <a:bodyPr/>
                    <a:lstStyle/>
                    <a:p>
                      <a:pPr algn="ctr"/>
                      <a:endParaRPr lang="en-US" sz="1400" b="1" dirty="0">
                        <a:solidFill>
                          <a:schemeClr val="bg1"/>
                        </a:solidFill>
                        <a:latin typeface="Helvetica" panose="020B0604020202020204" pitchFamily="34" charset="0"/>
                        <a:cs typeface="Helvetica" panose="020B0604020202020204" pitchFamily="34" charset="0"/>
                      </a:endParaRPr>
                    </a:p>
                  </a:txBody>
                  <a:tcPr marT="45724" marB="45724" anchor="ctr">
                    <a:solidFill>
                      <a:srgbClr val="0070C0"/>
                    </a:solidFill>
                  </a:tcPr>
                </a:tc>
              </a:tr>
            </a:tbl>
          </a:graphicData>
        </a:graphic>
      </p:graphicFrame>
    </p:spTree>
    <p:extLst>
      <p:ext uri="{BB962C8B-B14F-4D97-AF65-F5344CB8AC3E}">
        <p14:creationId xmlns:p14="http://schemas.microsoft.com/office/powerpoint/2010/main" val="313777277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328738"/>
            <a:ext cx="8229600" cy="3539430"/>
          </a:xfrm>
          <a:prstGeom prst="rect">
            <a:avLst/>
          </a:prstGeom>
          <a:noFill/>
        </p:spPr>
        <p:txBody>
          <a:bodyPr>
            <a:spAutoFit/>
          </a:bodyPr>
          <a:lstStyle/>
          <a:p>
            <a:pPr marL="342900" indent="-342900" defTabSz="914400" fontAlgn="auto">
              <a:spcBef>
                <a:spcPts val="0"/>
              </a:spcBef>
              <a:spcAft>
                <a:spcPts val="0"/>
              </a:spcAft>
              <a:buFont typeface="Arial" panose="020B0604020202020204" pitchFamily="34" charset="0"/>
              <a:buChar char="•"/>
              <a:defRPr/>
            </a:pPr>
            <a:r>
              <a:rPr lang="en-US" sz="2000" dirty="0" smtClean="0">
                <a:solidFill>
                  <a:prstClr val="black"/>
                </a:solidFill>
                <a:latin typeface="Calibri"/>
                <a:ea typeface="+mn-ea"/>
                <a:cs typeface="Arial" charset="0"/>
              </a:rPr>
              <a:t>We appreciate payers’ commitment to submitting complete and accurate data for CHIA’s Annual Report. Thank you for working with our actuarial consultants to help ensure that we understand and appropriately profile your data.</a:t>
            </a:r>
          </a:p>
          <a:p>
            <a:pPr defTabSz="914400" fontAlgn="auto">
              <a:spcBef>
                <a:spcPts val="0"/>
              </a:spcBef>
              <a:spcAft>
                <a:spcPts val="0"/>
              </a:spcAft>
              <a:defRPr/>
            </a:pPr>
            <a:endParaRPr lang="en-US" sz="2000" dirty="0" smtClean="0">
              <a:solidFill>
                <a:prstClr val="black"/>
              </a:solidFill>
              <a:latin typeface="Calibri"/>
              <a:ea typeface="+mn-ea"/>
              <a:cs typeface="Arial" charset="0"/>
            </a:endParaRPr>
          </a:p>
          <a:p>
            <a:pPr marL="342900" indent="-342900" defTabSz="914400" fontAlgn="auto">
              <a:spcBef>
                <a:spcPts val="0"/>
              </a:spcBef>
              <a:spcAft>
                <a:spcPts val="0"/>
              </a:spcAft>
              <a:buFont typeface="Arial" panose="020B0604020202020204" pitchFamily="34" charset="0"/>
              <a:buChar char="•"/>
              <a:defRPr/>
            </a:pPr>
            <a:r>
              <a:rPr lang="en-US" sz="2000" dirty="0" smtClean="0">
                <a:solidFill>
                  <a:prstClr val="black"/>
                </a:solidFill>
                <a:latin typeface="Calibri"/>
                <a:ea typeface="+mn-ea"/>
                <a:cs typeface="Arial" charset="0"/>
              </a:rPr>
              <a:t>Please submit 2017 risk adjustment amounts to Bela at Gorman Actuarial.</a:t>
            </a:r>
            <a:endParaRPr lang="en-US" sz="2000" dirty="0">
              <a:solidFill>
                <a:prstClr val="black"/>
              </a:solidFill>
              <a:latin typeface="Calibri"/>
              <a:ea typeface="+mn-ea"/>
              <a:cs typeface="Arial" charset="0"/>
            </a:endParaRPr>
          </a:p>
          <a:p>
            <a:pPr defTabSz="914400" fontAlgn="auto">
              <a:spcBef>
                <a:spcPts val="0"/>
              </a:spcBef>
              <a:spcAft>
                <a:spcPts val="0"/>
              </a:spcAft>
              <a:defRPr/>
            </a:pPr>
            <a:endParaRPr lang="en-US" sz="2000" dirty="0">
              <a:solidFill>
                <a:prstClr val="black"/>
              </a:solidFill>
              <a:latin typeface="Calibri"/>
              <a:ea typeface="+mn-ea"/>
              <a:cs typeface="Arial" charset="0"/>
            </a:endParaRPr>
          </a:p>
          <a:p>
            <a:pPr defTabSz="914400" fontAlgn="auto">
              <a:spcBef>
                <a:spcPts val="0"/>
              </a:spcBef>
              <a:spcAft>
                <a:spcPts val="0"/>
              </a:spcAft>
              <a:defRPr/>
            </a:pPr>
            <a:endParaRPr lang="en-US" sz="2000" dirty="0">
              <a:solidFill>
                <a:prstClr val="black"/>
              </a:solidFill>
              <a:latin typeface="Calibri"/>
              <a:ea typeface="+mn-ea"/>
              <a:cs typeface="Arial" charset="0"/>
            </a:endParaRPr>
          </a:p>
          <a:p>
            <a:pPr defTabSz="914400"/>
            <a:r>
              <a:rPr lang="en-US" altLang="en-US" sz="2000" b="1" dirty="0">
                <a:solidFill>
                  <a:prstClr val="black"/>
                </a:solidFill>
                <a:cs typeface="Arial" charset="0"/>
              </a:rPr>
              <a:t>For Annual Premiums technical questions and data submission:</a:t>
            </a:r>
          </a:p>
          <a:p>
            <a:pPr defTabSz="914400"/>
            <a:r>
              <a:rPr lang="en-US" altLang="en-US" sz="2000" dirty="0">
                <a:solidFill>
                  <a:prstClr val="black"/>
                </a:solidFill>
                <a:cs typeface="Arial" charset="0"/>
              </a:rPr>
              <a:t>Contact </a:t>
            </a:r>
            <a:r>
              <a:rPr lang="en-US" sz="2000" u="sng" dirty="0">
                <a:hlinkClick r:id="rId3"/>
              </a:rPr>
              <a:t>CHIAData@gormanactuarial.com</a:t>
            </a:r>
            <a:endParaRPr lang="en-US" sz="2000" u="sng" dirty="0"/>
          </a:p>
          <a:p>
            <a:pPr marL="1257300" lvl="2" indent="-342900" defTabSz="914400" fontAlgn="auto">
              <a:spcBef>
                <a:spcPts val="0"/>
              </a:spcBef>
              <a:spcAft>
                <a:spcPts val="0"/>
              </a:spcAft>
              <a:buFont typeface="Arial" panose="020B0604020202020204" pitchFamily="34" charset="0"/>
              <a:buChar char="•"/>
              <a:defRPr/>
            </a:pPr>
            <a:endParaRPr lang="en-US" dirty="0" smtClean="0">
              <a:solidFill>
                <a:prstClr val="black"/>
              </a:solidFill>
              <a:latin typeface="Calibri"/>
              <a:ea typeface="+mn-ea"/>
              <a:cs typeface="Arial" charset="0"/>
            </a:endParaRPr>
          </a:p>
        </p:txBody>
      </p:sp>
      <p:sp>
        <p:nvSpPr>
          <p:cNvPr id="5123" name="TextBox 4"/>
          <p:cNvSpPr txBox="1">
            <a:spLocks noChangeArrowheads="1"/>
          </p:cNvSpPr>
          <p:nvPr/>
        </p:nvSpPr>
        <p:spPr bwMode="auto">
          <a:xfrm>
            <a:off x="381000" y="625362"/>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ea typeface="+mn-ea"/>
                <a:cs typeface="Arial" charset="0"/>
              </a:rPr>
              <a:t>2018 Annual Premiums Request Update</a:t>
            </a:r>
          </a:p>
        </p:txBody>
      </p:sp>
    </p:spTree>
    <p:extLst>
      <p:ext uri="{BB962C8B-B14F-4D97-AF65-F5344CB8AC3E}">
        <p14:creationId xmlns:p14="http://schemas.microsoft.com/office/powerpoint/2010/main" val="379653738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ea typeface="+mn-ea"/>
                <a:cs typeface="Arial" charset="0"/>
              </a:rPr>
              <a:t>2018 Annual Premiums Request Timeline</a:t>
            </a:r>
          </a:p>
        </p:txBody>
      </p:sp>
      <p:graphicFrame>
        <p:nvGraphicFramePr>
          <p:cNvPr id="4" name="Table 3"/>
          <p:cNvGraphicFramePr>
            <a:graphicFrameLocks noGrp="1"/>
          </p:cNvGraphicFramePr>
          <p:nvPr>
            <p:extLst>
              <p:ext uri="{D42A27DB-BD31-4B8C-83A1-F6EECF244321}">
                <p14:modId xmlns:p14="http://schemas.microsoft.com/office/powerpoint/2010/main" val="1459571991"/>
              </p:ext>
            </p:extLst>
          </p:nvPr>
        </p:nvGraphicFramePr>
        <p:xfrm>
          <a:off x="302843" y="935038"/>
          <a:ext cx="8245538" cy="5039542"/>
        </p:xfrm>
        <a:graphic>
          <a:graphicData uri="http://schemas.openxmlformats.org/drawingml/2006/table">
            <a:tbl>
              <a:tblPr firstRow="1" bandRow="1">
                <a:tableStyleId>{5940675A-B579-460E-94D1-54222C63F5DA}</a:tableStyleId>
              </a:tblPr>
              <a:tblGrid>
                <a:gridCol w="1177934"/>
                <a:gridCol w="1103032"/>
                <a:gridCol w="1252836"/>
                <a:gridCol w="1177934"/>
                <a:gridCol w="1177934"/>
                <a:gridCol w="1177934"/>
                <a:gridCol w="1177934"/>
              </a:tblGrid>
              <a:tr h="616444">
                <a:tc>
                  <a:txBody>
                    <a:bodyPr/>
                    <a:lstStyle/>
                    <a:p>
                      <a:pPr algn="ctr"/>
                      <a:r>
                        <a:rPr lang="en-US" sz="1800" b="1" dirty="0" smtClean="0"/>
                        <a:t>Mar. 2018</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Apr.</a:t>
                      </a:r>
                      <a:r>
                        <a:rPr lang="en-US" sz="1800" b="1" baseline="0" dirty="0" smtClean="0"/>
                        <a:t> 2018</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May </a:t>
                      </a:r>
                    </a:p>
                    <a:p>
                      <a:pPr algn="ctr"/>
                      <a:r>
                        <a:rPr lang="en-US" sz="1800" b="1" dirty="0" smtClean="0"/>
                        <a:t>2018</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Jun. 2018</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Jul. </a:t>
                      </a:r>
                    </a:p>
                    <a:p>
                      <a:pPr algn="ctr"/>
                      <a:r>
                        <a:rPr lang="en-US" sz="1800" b="1" dirty="0" smtClean="0"/>
                        <a:t>2018</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Aug. 2018</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Sept. 2018</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74856">
                <a:tc>
                  <a:txBody>
                    <a:bodyPr/>
                    <a:lstStyle/>
                    <a:p>
                      <a:pPr algn="ctr"/>
                      <a:endParaRPr lang="en-US" sz="1300" b="0" dirty="0" smtClean="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13956">
                <a:tc>
                  <a:txBody>
                    <a:bodyPr/>
                    <a:lstStyle/>
                    <a:p>
                      <a:pPr algn="ctr"/>
                      <a:r>
                        <a:rPr lang="en-US" sz="1300" b="0" dirty="0" smtClean="0"/>
                        <a:t>Final 2018 Premiums Request</a:t>
                      </a:r>
                    </a:p>
                    <a:p>
                      <a:pPr algn="ctr"/>
                      <a:r>
                        <a:rPr lang="en-US" sz="1300" b="0" dirty="0" smtClean="0"/>
                        <a:t>released</a:t>
                      </a: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69668">
                <a:tc>
                  <a:txBody>
                    <a:bodyPr/>
                    <a:lstStyle/>
                    <a:p>
                      <a:pPr algn="ctr"/>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b="1" dirty="0" smtClean="0">
                          <a:solidFill>
                            <a:schemeClr val="tx1"/>
                          </a:solidFill>
                        </a:rPr>
                        <a:t>Submissions due</a:t>
                      </a: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en-US" sz="1300" b="0" dirty="0" smtClean="0">
                        <a:solidFill>
                          <a:schemeClr val="bg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3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3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30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95094">
                <a:tc>
                  <a:txBody>
                    <a:bodyPr/>
                    <a:lstStyle/>
                    <a:p>
                      <a:pPr algn="ctr"/>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lang="en-US" sz="1300" dirty="0" smtClean="0"/>
                        <a:t>Data analysis</a:t>
                      </a:r>
                      <a:r>
                        <a:rPr lang="en-US" sz="1300" baseline="0" dirty="0" smtClean="0"/>
                        <a:t> and reporting</a:t>
                      </a:r>
                      <a:endParaRPr lang="en-US" sz="1300" dirty="0" smtClean="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algn="ctr"/>
                      <a:endParaRPr lang="en-US" sz="1300" dirty="0" smtClean="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algn="ctr"/>
                      <a:endParaRPr lang="en-US" sz="1300" dirty="0" smtClean="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en-US" sz="1300" dirty="0" smtClean="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13956">
                <a:tc>
                  <a:txBody>
                    <a:bodyPr/>
                    <a:lstStyle/>
                    <a:p>
                      <a:pPr algn="ctr"/>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300" b="0" dirty="0" smtClean="0">
                        <a:solidFill>
                          <a:schemeClr val="bg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300" b="1" baseline="0" dirty="0" smtClean="0">
                          <a:solidFill>
                            <a:schemeClr val="tx1"/>
                          </a:solidFill>
                        </a:rPr>
                        <a:t>2017 Risk Adjustment data due</a:t>
                      </a:r>
                      <a:endParaRPr lang="en-US" sz="1300" b="1" dirty="0" smtClean="0">
                        <a:solidFill>
                          <a:schemeClr val="tx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en-US" sz="1300" b="1" dirty="0" smtClean="0">
                        <a:solidFill>
                          <a:schemeClr val="tx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300" b="1" dirty="0" smtClean="0">
                        <a:solidFill>
                          <a:schemeClr val="tx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13956">
                <a:tc>
                  <a:txBody>
                    <a:bodyPr/>
                    <a:lstStyle/>
                    <a:p>
                      <a:pPr algn="ctr"/>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3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300" b="0" dirty="0" smtClean="0">
                        <a:solidFill>
                          <a:schemeClr val="bg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300" b="1" dirty="0" smtClean="0">
                        <a:solidFill>
                          <a:schemeClr val="tx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300" b="1" dirty="0" smtClean="0">
                        <a:solidFill>
                          <a:schemeClr val="tx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300" b="1" dirty="0" smtClean="0">
                          <a:solidFill>
                            <a:schemeClr val="bg1"/>
                          </a:solidFill>
                        </a:rPr>
                        <a:t>CHIA’s Annual Report</a:t>
                      </a: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bl>
          </a:graphicData>
        </a:graphic>
      </p:graphicFrame>
    </p:spTree>
    <p:extLst>
      <p:ext uri="{BB962C8B-B14F-4D97-AF65-F5344CB8AC3E}">
        <p14:creationId xmlns:p14="http://schemas.microsoft.com/office/powerpoint/2010/main" val="223648446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100" dirty="0" smtClean="0"/>
              <a:t>Housekeeping Items</a:t>
            </a:r>
            <a:endParaRPr lang="en-US" sz="3100"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u="sng" dirty="0" smtClean="0"/>
              <a:t>DOI Reporting:</a:t>
            </a:r>
          </a:p>
          <a:p>
            <a:pPr marL="342900" indent="-342900">
              <a:buFont typeface="Wingdings" panose="05000000000000000000" pitchFamily="2" charset="2"/>
              <a:buChar char="Ø"/>
            </a:pPr>
            <a:r>
              <a:rPr lang="en-US" dirty="0" smtClean="0"/>
              <a:t>Quarterly HMO Membership report  for Q1 2018 – responses due by 7/27/18.</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smtClean="0"/>
              <a:t>Q2 2018 HMO Membership report will be sent in August.</a:t>
            </a:r>
          </a:p>
          <a:p>
            <a:pPr marL="342900" indent="-342900">
              <a:buFont typeface="Wingdings" panose="05000000000000000000" pitchFamily="2" charset="2"/>
              <a:buChar char="Ø"/>
            </a:pPr>
            <a:endParaRPr lang="en-US" dirty="0"/>
          </a:p>
          <a:p>
            <a:endParaRPr lang="en-US" dirty="0"/>
          </a:p>
          <a:p>
            <a:endParaRPr lang="en-US" dirty="0"/>
          </a:p>
          <a:p>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363763368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Next Meetings</a:t>
            </a:r>
            <a:endParaRPr lang="en-US" dirty="0"/>
          </a:p>
        </p:txBody>
      </p:sp>
      <p:sp>
        <p:nvSpPr>
          <p:cNvPr id="3" name="Subtitle 2"/>
          <p:cNvSpPr>
            <a:spLocks noGrp="1"/>
          </p:cNvSpPr>
          <p:nvPr>
            <p:ph type="subTitle" idx="1"/>
          </p:nvPr>
        </p:nvSpPr>
        <p:spPr/>
        <p:txBody>
          <a:bodyPr/>
          <a:lstStyle/>
          <a:p>
            <a:pPr algn="ctr"/>
            <a:endParaRPr lang="en-US" sz="4000" dirty="0" smtClean="0"/>
          </a:p>
          <a:p>
            <a:pPr algn="ctr"/>
            <a:r>
              <a:rPr lang="en-US" sz="4000" dirty="0" smtClean="0"/>
              <a:t>August 14, 2018 </a:t>
            </a:r>
            <a:r>
              <a:rPr lang="en-US" sz="4000" dirty="0"/>
              <a:t>@ 2:00 pm</a:t>
            </a:r>
          </a:p>
          <a:p>
            <a:pPr algn="ctr"/>
            <a:endParaRPr lang="en-US" sz="4000" dirty="0" smtClean="0"/>
          </a:p>
          <a:p>
            <a:pPr algn="ctr"/>
            <a:r>
              <a:rPr lang="en-US" sz="4000" dirty="0" smtClean="0"/>
              <a:t>September 11, 2018 @ 2:00 pm</a:t>
            </a:r>
            <a:endParaRPr lang="en-US" sz="4000" dirty="0"/>
          </a:p>
        </p:txBody>
      </p:sp>
    </p:spTree>
    <p:extLst>
      <p:ext uri="{BB962C8B-B14F-4D97-AF65-F5344CB8AC3E}">
        <p14:creationId xmlns:p14="http://schemas.microsoft.com/office/powerpoint/2010/main" val="193767481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16365</TotalTime>
  <Words>367</Words>
  <Application>Microsoft Macintosh PowerPoint</Application>
  <PresentationFormat>On-screen Show (4:3)</PresentationFormat>
  <Paragraphs>103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FINALPowerPointTEMPLATE</vt:lpstr>
      <vt:lpstr>PowerPoint Presentation</vt:lpstr>
      <vt:lpstr>Agenda</vt:lpstr>
      <vt:lpstr>APCD Intake - Compliance </vt:lpstr>
      <vt:lpstr>Enrollment Trends Update</vt:lpstr>
      <vt:lpstr>PowerPoint Presentation</vt:lpstr>
      <vt:lpstr>PowerPoint Presentation</vt:lpstr>
      <vt:lpstr>PowerPoint Presentation</vt:lpstr>
      <vt:lpstr>Housekeeping Items</vt:lpstr>
      <vt:lpstr>Next Meetings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Rick Vogel</cp:lastModifiedBy>
  <cp:revision>827</cp:revision>
  <cp:lastPrinted>2018-07-10T16:44:42Z</cp:lastPrinted>
  <dcterms:created xsi:type="dcterms:W3CDTF">2014-02-09T20:57:02Z</dcterms:created>
  <dcterms:modified xsi:type="dcterms:W3CDTF">2018-07-10T18:23:32Z</dcterms:modified>
</cp:coreProperties>
</file>