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4" r:id="rId3"/>
    <p:sldId id="533" r:id="rId4"/>
    <p:sldId id="536" r:id="rId5"/>
    <p:sldId id="532" r:id="rId6"/>
    <p:sldId id="540" r:id="rId7"/>
    <p:sldId id="541" r:id="rId8"/>
    <p:sldId id="499" r:id="rId9"/>
    <p:sldId id="539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760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1/9/2019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1/9/2019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23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90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January 8,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12,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12,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 Changes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Changes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233808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97404"/>
              </p:ext>
            </p:extLst>
          </p:nvPr>
        </p:nvGraphicFramePr>
        <p:xfrm>
          <a:off x="580952" y="1921395"/>
          <a:ext cx="6989445" cy="3905633"/>
        </p:xfrm>
        <a:graphic>
          <a:graphicData uri="http://schemas.openxmlformats.org/drawingml/2006/table">
            <a:tbl>
              <a:tblPr firstRow="1" firstCol="1" bandRow="1"/>
              <a:tblGrid>
                <a:gridCol w="1139825"/>
                <a:gridCol w="1139825"/>
                <a:gridCol w="2538095"/>
                <a:gridCol w="2171700"/>
              </a:tblGrid>
              <a:tr h="2210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Element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Element Name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Guideline Change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Reason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ME003, MC003, PC003, DC003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Insurance Type Code/Product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ACO value to lookup table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To identify MassHealth ACO members and claims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Race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Hispanic Indicator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Ethnicity 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Ethnicity 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ME033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Member Language Preference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Format/Length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ME057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Date of Death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ME059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Disability Indicator Flag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ME061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Student Status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ME062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Marital Status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Changes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233808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98954"/>
              </p:ext>
            </p:extLst>
          </p:nvPr>
        </p:nvGraphicFramePr>
        <p:xfrm>
          <a:off x="592527" y="1941859"/>
          <a:ext cx="6989445" cy="3556114"/>
        </p:xfrm>
        <a:graphic>
          <a:graphicData uri="http://schemas.openxmlformats.org/drawingml/2006/table">
            <a:tbl>
              <a:tblPr firstRow="1" firstCol="1" bandRow="1"/>
              <a:tblGrid>
                <a:gridCol w="1139825"/>
                <a:gridCol w="1139825"/>
                <a:gridCol w="2538095"/>
                <a:gridCol w="2171700"/>
              </a:tblGrid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ME072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Family Size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ME134, MC241, PC120, DC067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APCD ID Code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ACO value to lookup table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To identify MassHealth ACO members and claims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MC003, PC003, DC003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Insurance Type Code/Product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Align claim file types with member eligibility values in ME003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MC058, MC083 – MC088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Procedure Code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wording from “ICD-CM” to “ICD-PCS”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MC069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Discharge 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Condition to “Required when MC094 = 002 and MC039 is populated 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and MC023 does not equal 30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”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Exclude interim billing for long term stays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MC096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Other Insurance Paid Amount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language to exclude Medicare Paid Amount (MC097) from MC096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MC107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ICD Indicator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wording from ICD-9 to ICD-9-CM and ICD-10 to ICD-10-CM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PC013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Member Date of Birth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Correct Format/Length typo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PC019, DC019, DC044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Tax ID Number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language “Must not be an SSN”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1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10573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</a:t>
                      </a:r>
                      <a:r>
                        <a:rPr lang="en-US" sz="1200" dirty="0" smtClean="0">
                          <a:effectLst/>
                        </a:rPr>
                        <a:t>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5" y="1125326"/>
            <a:ext cx="8196929" cy="527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CHIA shared MA APCD-sourced enrollment counts for payer review 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in December.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These enrollment counts are based on payers’ </a:t>
            </a:r>
            <a:r>
              <a:rPr lang="en-US" sz="2000" b="1" dirty="0">
                <a:latin typeface="Calibri" panose="020F0502020204030204" pitchFamily="34" charset="0"/>
                <a:cs typeface="Helvetica" panose="020B0604020202020204" pitchFamily="34" charset="0"/>
              </a:rPr>
              <a:t>September </a:t>
            </a:r>
            <a:r>
              <a:rPr lang="en-US" sz="2000" b="1" dirty="0" smtClean="0">
                <a:latin typeface="Calibri" panose="020F0502020204030204" pitchFamily="34" charset="0"/>
                <a:cs typeface="Helvetica" panose="020B0604020202020204" pitchFamily="34" charset="0"/>
              </a:rPr>
              <a:t>2018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Member Eligibility (ME) submissions and do not reflect any additional supplemental data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.   It is not necessary to update numbers with more recent data, unless there was problem with the original submission.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deadline for feedback, if any, to be incorporated into the published report, was December 28</a:t>
            </a:r>
            <a:r>
              <a:rPr lang="en-US" sz="2000" baseline="30000" dirty="0" smtClean="0">
                <a:cs typeface="Helvetica" panose="020B0604020202020204" pitchFamily="34" charset="0"/>
              </a:rPr>
              <a:t>th</a:t>
            </a:r>
            <a:r>
              <a:rPr lang="en-US" sz="2000" dirty="0" smtClean="0">
                <a:cs typeface="Helvetica" panose="020B0604020202020204" pitchFamily="34" charset="0"/>
              </a:rPr>
              <a:t>, 2018. Thank you!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Enrollment Trends report is currently scheduled to be published in February 2019.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570209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82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2019 Annual Premiums Data Request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Update on submission requirements and the timeline will be discussed on the February TAG call.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HMO Membership reports for Q3 2018 responses were due by 1/7/19 from select payers.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HMO Membership reports for Q4 2018 and 2018 Annual Membership reports will be sent in February once December 2018 data is received and reviewed.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in development – code under review and testing is ongoing. Initial reports will be shared with select carriers in the coming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18068</TotalTime>
  <Words>673</Words>
  <Application>Microsoft Office PowerPoint</Application>
  <PresentationFormat>On-screen Show (4:3)</PresentationFormat>
  <Paragraphs>208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FINALPowerPointTEMPLATE</vt:lpstr>
      <vt:lpstr>PowerPoint Presentation</vt:lpstr>
      <vt:lpstr>Agenda</vt:lpstr>
      <vt:lpstr>MA APCD 2019 Submission Guide Changes</vt:lpstr>
      <vt:lpstr>MA APCD 2019 Submission Guide Changes</vt:lpstr>
      <vt:lpstr>MA APCD Intake Version 2019</vt:lpstr>
      <vt:lpstr>Enrollment Trends Update</vt:lpstr>
      <vt:lpstr>PowerPoint Presentation</vt:lpstr>
      <vt:lpstr>2019 Annual Premiums Data Request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885</cp:revision>
  <cp:lastPrinted>2018-10-09T16:48:36Z</cp:lastPrinted>
  <dcterms:created xsi:type="dcterms:W3CDTF">2014-02-09T20:57:02Z</dcterms:created>
  <dcterms:modified xsi:type="dcterms:W3CDTF">2019-01-09T14:09:47Z</dcterms:modified>
</cp:coreProperties>
</file>