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14" r:id="rId3"/>
    <p:sldId id="550" r:id="rId4"/>
    <p:sldId id="533" r:id="rId5"/>
    <p:sldId id="549" r:id="rId6"/>
    <p:sldId id="532" r:id="rId7"/>
    <p:sldId id="540" r:id="rId8"/>
    <p:sldId id="541" r:id="rId9"/>
    <p:sldId id="542" r:id="rId10"/>
    <p:sldId id="543" r:id="rId11"/>
    <p:sldId id="544" r:id="rId12"/>
    <p:sldId id="545" r:id="rId13"/>
    <p:sldId id="546" r:id="rId14"/>
    <p:sldId id="547" r:id="rId15"/>
    <p:sldId id="548" r:id="rId16"/>
    <p:sldId id="551" r:id="rId17"/>
    <p:sldId id="552" r:id="rId18"/>
    <p:sldId id="553" r:id="rId19"/>
    <p:sldId id="554" r:id="rId20"/>
    <p:sldId id="555" r:id="rId21"/>
    <p:sldId id="556" r:id="rId22"/>
    <p:sldId id="557" r:id="rId23"/>
    <p:sldId id="539" r:id="rId24"/>
    <p:sldId id="362" r:id="rId25"/>
    <p:sldId id="451" r:id="rId26"/>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73398" autoAdjust="0"/>
  </p:normalViewPr>
  <p:slideViewPr>
    <p:cSldViewPr snapToGrid="0" snapToObjects="1" showGuides="1">
      <p:cViewPr>
        <p:scale>
          <a:sx n="82" d="100"/>
          <a:sy n="82" d="100"/>
        </p:scale>
        <p:origin x="-296" y="-188"/>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2/13/2019</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2/13/2019</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10</a:t>
            </a:fld>
            <a:endParaRPr lang="en-US"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50412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12</a:t>
            </a:fld>
            <a:endParaRPr lang="en-US" alt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13</a:t>
            </a:fld>
            <a:endParaRPr lang="en-US" alt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2901912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aseline="0"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D056F31-54BE-43C3-98C0-9375C8A524D6}" type="slidenum">
              <a:rPr lang="en-US" altLang="en-US">
                <a:solidFill>
                  <a:prstClr val="black"/>
                </a:solidFill>
              </a:rPr>
              <a:pPr eaLnBrk="1" hangingPunct="1">
                <a:spcBef>
                  <a:spcPct val="0"/>
                </a:spcBef>
              </a:pPr>
              <a:t>15</a:t>
            </a:fld>
            <a:endParaRPr lang="en-US"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7066" indent="-291179" eaLnBrk="0" hangingPunct="0">
              <a:defRPr sz="2400">
                <a:solidFill>
                  <a:schemeClr val="tx1"/>
                </a:solidFill>
                <a:latin typeface="Calibri" pitchFamily="34" charset="0"/>
                <a:ea typeface="ＭＳ Ｐゴシック" charset="-128"/>
              </a:defRPr>
            </a:lvl2pPr>
            <a:lvl3pPr marL="1164717" indent="-232943" eaLnBrk="0" hangingPunct="0">
              <a:defRPr sz="2400">
                <a:solidFill>
                  <a:schemeClr val="tx1"/>
                </a:solidFill>
                <a:latin typeface="Calibri" pitchFamily="34" charset="0"/>
                <a:ea typeface="ＭＳ Ｐゴシック" charset="-128"/>
              </a:defRPr>
            </a:lvl3pPr>
            <a:lvl4pPr marL="1630604" indent="-232943" eaLnBrk="0" hangingPunct="0">
              <a:defRPr sz="2400">
                <a:solidFill>
                  <a:schemeClr val="tx1"/>
                </a:solidFill>
                <a:latin typeface="Calibri" pitchFamily="34" charset="0"/>
                <a:ea typeface="ＭＳ Ｐゴシック" charset="-128"/>
              </a:defRPr>
            </a:lvl4pPr>
            <a:lvl5pPr marL="2096491" indent="-232943" eaLnBrk="0" hangingPunct="0">
              <a:defRPr sz="2400">
                <a:solidFill>
                  <a:schemeClr val="tx1"/>
                </a:solidFill>
                <a:latin typeface="Calibri" pitchFamily="34" charset="0"/>
                <a:ea typeface="ＭＳ Ｐゴシック" charset="-128"/>
              </a:defRPr>
            </a:lvl5pPr>
            <a:lvl6pPr marL="2562377"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6pPr>
            <a:lvl7pPr marL="3028264"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7pPr>
            <a:lvl8pPr marL="3494151"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8pPr>
            <a:lvl9pPr marL="3960038"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16</a:t>
            </a:fld>
            <a:endParaRPr lang="en-US" altLang="en-US" sz="1200"/>
          </a:p>
        </p:txBody>
      </p:sp>
    </p:spTree>
    <p:extLst>
      <p:ext uri="{BB962C8B-B14F-4D97-AF65-F5344CB8AC3E}">
        <p14:creationId xmlns:p14="http://schemas.microsoft.com/office/powerpoint/2010/main" val="3233806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17</a:t>
            </a:fld>
            <a:endParaRPr lang="en-US" altLang="en-US"/>
          </a:p>
        </p:txBody>
      </p:sp>
    </p:spTree>
    <p:extLst>
      <p:ext uri="{BB962C8B-B14F-4D97-AF65-F5344CB8AC3E}">
        <p14:creationId xmlns:p14="http://schemas.microsoft.com/office/powerpoint/2010/main" val="461683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18</a:t>
            </a:fld>
            <a:endParaRPr lang="en-US" altLang="en-US"/>
          </a:p>
        </p:txBody>
      </p:sp>
    </p:spTree>
    <p:extLst>
      <p:ext uri="{BB962C8B-B14F-4D97-AF65-F5344CB8AC3E}">
        <p14:creationId xmlns:p14="http://schemas.microsoft.com/office/powerpoint/2010/main" val="461683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19</a:t>
            </a:fld>
            <a:endParaRPr lang="en-US" altLang="en-US"/>
          </a:p>
        </p:txBody>
      </p:sp>
    </p:spTree>
    <p:extLst>
      <p:ext uri="{BB962C8B-B14F-4D97-AF65-F5344CB8AC3E}">
        <p14:creationId xmlns:p14="http://schemas.microsoft.com/office/powerpoint/2010/main" val="461683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20</a:t>
            </a:fld>
            <a:endParaRPr lang="en-US" altLang="en-US"/>
          </a:p>
        </p:txBody>
      </p:sp>
    </p:spTree>
    <p:extLst>
      <p:ext uri="{BB962C8B-B14F-4D97-AF65-F5344CB8AC3E}">
        <p14:creationId xmlns:p14="http://schemas.microsoft.com/office/powerpoint/2010/main" val="461683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21</a:t>
            </a:fld>
            <a:endParaRPr lang="en-US" altLang="en-US"/>
          </a:p>
        </p:txBody>
      </p:sp>
    </p:spTree>
    <p:extLst>
      <p:ext uri="{BB962C8B-B14F-4D97-AF65-F5344CB8AC3E}">
        <p14:creationId xmlns:p14="http://schemas.microsoft.com/office/powerpoint/2010/main" val="461683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22</a:t>
            </a:fld>
            <a:endParaRPr lang="en-US" altLang="en-US"/>
          </a:p>
        </p:txBody>
      </p:sp>
    </p:spTree>
    <p:extLst>
      <p:ext uri="{BB962C8B-B14F-4D97-AF65-F5344CB8AC3E}">
        <p14:creationId xmlns:p14="http://schemas.microsoft.com/office/powerpoint/2010/main" val="4238373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25</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870798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870798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3870798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397320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8</a:t>
            </a:fld>
            <a:endParaRPr lang="en-US"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aseline="0"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9</a:t>
            </a:fld>
            <a:endParaRPr lang="en-US"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2/13/2019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4148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9">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ashley.storms@state.ma.u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CHIAData@gormanactuarial.com"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rin.bonney@state.ma.us"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February 12, 2019</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07026"/>
            <a:ext cx="8102600" cy="707886"/>
          </a:xfrm>
          <a:prstGeom prst="rect">
            <a:avLst/>
          </a:prstGeom>
          <a:noFill/>
        </p:spPr>
        <p:txBody>
          <a:bodyPr wrap="square">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Tab </a:t>
            </a:r>
            <a:r>
              <a:rPr lang="en-US" sz="2000" dirty="0">
                <a:latin typeface="Arial" panose="020B0604020202020204" pitchFamily="34" charset="0"/>
                <a:cs typeface="Arial" panose="020B0604020202020204" pitchFamily="34" charset="0"/>
              </a:rPr>
              <a:t>A includes additional data validation checks to identify potential data errors prior to submission</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
        <p:nvSpPr>
          <p:cNvPr id="5123" name="TextBox 4"/>
          <p:cNvSpPr txBox="1">
            <a:spLocks noChangeArrowheads="1"/>
          </p:cNvSpPr>
          <p:nvPr/>
        </p:nvSpPr>
        <p:spPr bwMode="auto">
          <a:xfrm>
            <a:off x="381000" y="625362"/>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Summary of Proposed Changes</a:t>
            </a:r>
          </a:p>
        </p:txBody>
      </p:sp>
      <p:sp>
        <p:nvSpPr>
          <p:cNvPr id="2" name="TextBox 1"/>
          <p:cNvSpPr txBox="1"/>
          <p:nvPr/>
        </p:nvSpPr>
        <p:spPr>
          <a:xfrm>
            <a:off x="381000" y="1076187"/>
            <a:ext cx="5073403" cy="459435"/>
          </a:xfrm>
          <a:prstGeom prst="rect">
            <a:avLst/>
          </a:prstGeom>
          <a:noFill/>
        </p:spPr>
        <p:txBody>
          <a:bodyPr wrap="square" rtlCol="0">
            <a:spAutoFit/>
          </a:bodyPr>
          <a:lstStyle/>
          <a:p>
            <a:pPr defTabSz="914400" fontAlgn="auto">
              <a:spcBef>
                <a:spcPts val="0"/>
              </a:spcBef>
              <a:spcAft>
                <a:spcPts val="0"/>
              </a:spcAft>
              <a:defRPr/>
            </a:pPr>
            <a:r>
              <a:rPr lang="en-US" b="1" dirty="0">
                <a:solidFill>
                  <a:schemeClr val="bg1">
                    <a:lumMod val="50000"/>
                  </a:schemeClr>
                </a:solidFill>
                <a:latin typeface="Calibri"/>
                <a:cs typeface="Arial" charset="0"/>
              </a:rPr>
              <a:t>Additions/Alterations</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327" t="37589" r="24480" b="9584"/>
          <a:stretch/>
        </p:blipFill>
        <p:spPr bwMode="auto">
          <a:xfrm>
            <a:off x="98425" y="2316981"/>
            <a:ext cx="9045575" cy="362291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01431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18901"/>
            <a:ext cx="8102600" cy="707886"/>
          </a:xfrm>
          <a:prstGeom prst="rect">
            <a:avLst/>
          </a:prstGeom>
          <a:noFill/>
        </p:spPr>
        <p:txBody>
          <a:bodyPr wrap="square">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CHIA </a:t>
            </a:r>
            <a:r>
              <a:rPr lang="en-US" sz="2000" dirty="0">
                <a:latin typeface="Arial" panose="020B0604020202020204" pitchFamily="34" charset="0"/>
                <a:cs typeface="Arial" panose="020B0604020202020204" pitchFamily="34" charset="0"/>
              </a:rPr>
              <a:t>will collect data on deductible and out-of-pocket spending levels in new “Member Months by Cost-Sharing Limits” tab. </a:t>
            </a:r>
          </a:p>
        </p:txBody>
      </p:sp>
      <p:sp>
        <p:nvSpPr>
          <p:cNvPr id="5" name="TextBox 4"/>
          <p:cNvSpPr txBox="1">
            <a:spLocks noChangeArrowheads="1"/>
          </p:cNvSpPr>
          <p:nvPr/>
        </p:nvSpPr>
        <p:spPr bwMode="auto">
          <a:xfrm>
            <a:off x="381000" y="625362"/>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Summary of Proposed Changes</a:t>
            </a:r>
          </a:p>
        </p:txBody>
      </p:sp>
      <p:sp>
        <p:nvSpPr>
          <p:cNvPr id="6" name="TextBox 5"/>
          <p:cNvSpPr txBox="1"/>
          <p:nvPr/>
        </p:nvSpPr>
        <p:spPr>
          <a:xfrm>
            <a:off x="381000" y="1076187"/>
            <a:ext cx="5073403" cy="459435"/>
          </a:xfrm>
          <a:prstGeom prst="rect">
            <a:avLst/>
          </a:prstGeom>
          <a:noFill/>
        </p:spPr>
        <p:txBody>
          <a:bodyPr wrap="square" rtlCol="0">
            <a:spAutoFit/>
          </a:bodyPr>
          <a:lstStyle/>
          <a:p>
            <a:pPr defTabSz="914400" fontAlgn="auto">
              <a:spcBef>
                <a:spcPts val="0"/>
              </a:spcBef>
              <a:spcAft>
                <a:spcPts val="0"/>
              </a:spcAft>
              <a:defRPr/>
            </a:pPr>
            <a:r>
              <a:rPr lang="en-US" b="1" dirty="0">
                <a:solidFill>
                  <a:schemeClr val="bg1">
                    <a:lumMod val="50000"/>
                  </a:schemeClr>
                </a:solidFill>
                <a:latin typeface="Calibri"/>
                <a:cs typeface="Arial" charset="0"/>
              </a:rPr>
              <a:t>Additions/Alterations</a:t>
            </a:r>
          </a:p>
        </p:txBody>
      </p:sp>
      <p:pic>
        <p:nvPicPr>
          <p:cNvPr id="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329" t="33473" r="41666" b="13662"/>
          <a:stretch/>
        </p:blipFill>
        <p:spPr bwMode="auto">
          <a:xfrm>
            <a:off x="871537" y="2302987"/>
            <a:ext cx="6950075" cy="362549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987316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756401"/>
            <a:ext cx="8102600" cy="2000548"/>
          </a:xfrm>
          <a:prstGeom prst="rect">
            <a:avLst/>
          </a:prstGeom>
          <a:noFill/>
        </p:spPr>
        <p:txBody>
          <a:bodyPr wrap="square">
            <a:spAutoFit/>
          </a:bodyPr>
          <a:lstStyle/>
          <a:p>
            <a:pPr lvl="0"/>
            <a:r>
              <a:rPr lang="en-US" sz="2000" dirty="0" smtClean="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CHIA will no longer collect “Member Months by Rating Size </a:t>
            </a:r>
            <a:r>
              <a:rPr lang="en-US" sz="2000" dirty="0" smtClean="0">
                <a:latin typeface="Arial" panose="020B0604020202020204" pitchFamily="34" charset="0"/>
                <a:cs typeface="Arial" panose="020B0604020202020204" pitchFamily="34" charset="0"/>
              </a:rPr>
              <a:t>	Bands</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lvl="0"/>
            <a:endParaRPr lang="en-US" sz="2000" dirty="0" smtClean="0">
              <a:latin typeface="Arial" panose="020B0604020202020204" pitchFamily="34" charset="0"/>
              <a:cs typeface="Arial" panose="020B0604020202020204" pitchFamily="34" charset="0"/>
            </a:endParaRPr>
          </a:p>
          <a:p>
            <a:pPr lvl="0"/>
            <a:r>
              <a:rPr lang="en-US" sz="2000" dirty="0" smtClean="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CHIA will no longer collect Benefit Design Type member months </a:t>
            </a:r>
            <a:r>
              <a:rPr lang="en-US" sz="2000" dirty="0" smtClean="0">
                <a:latin typeface="Arial" panose="020B0604020202020204" pitchFamily="34" charset="0"/>
                <a:cs typeface="Arial" panose="020B0604020202020204" pitchFamily="34" charset="0"/>
              </a:rPr>
              <a:t>	by </a:t>
            </a:r>
            <a:r>
              <a:rPr lang="en-US" sz="2000" dirty="0">
                <a:latin typeface="Arial" panose="020B0604020202020204" pitchFamily="34" charset="0"/>
                <a:cs typeface="Arial" panose="020B0604020202020204" pitchFamily="34" charset="0"/>
              </a:rPr>
              <a:t>Geographic Area (3-digit ZIP code). </a:t>
            </a:r>
          </a:p>
          <a:p>
            <a:pPr defTabSz="914400" fontAlgn="auto">
              <a:spcBef>
                <a:spcPts val="0"/>
              </a:spcBef>
              <a:spcAft>
                <a:spcPts val="0"/>
              </a:spcAft>
              <a:defRPr/>
            </a:pPr>
            <a:endParaRPr lang="en-US" dirty="0" smtClean="0"/>
          </a:p>
        </p:txBody>
      </p:sp>
      <p:sp>
        <p:nvSpPr>
          <p:cNvPr id="5123" name="TextBox 4"/>
          <p:cNvSpPr txBox="1">
            <a:spLocks noChangeArrowheads="1"/>
          </p:cNvSpPr>
          <p:nvPr/>
        </p:nvSpPr>
        <p:spPr bwMode="auto">
          <a:xfrm>
            <a:off x="381000" y="625362"/>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Summary of Proposed Changes</a:t>
            </a:r>
          </a:p>
        </p:txBody>
      </p:sp>
      <p:sp>
        <p:nvSpPr>
          <p:cNvPr id="5" name="TextBox 4"/>
          <p:cNvSpPr txBox="1"/>
          <p:nvPr/>
        </p:nvSpPr>
        <p:spPr>
          <a:xfrm>
            <a:off x="381000" y="1159312"/>
            <a:ext cx="5073403" cy="459435"/>
          </a:xfrm>
          <a:prstGeom prst="rect">
            <a:avLst/>
          </a:prstGeom>
          <a:noFill/>
        </p:spPr>
        <p:txBody>
          <a:bodyPr wrap="square" rtlCol="0">
            <a:spAutoFit/>
          </a:bodyPr>
          <a:lstStyle/>
          <a:p>
            <a:pPr defTabSz="914400" fontAlgn="auto">
              <a:spcBef>
                <a:spcPts val="0"/>
              </a:spcBef>
              <a:spcAft>
                <a:spcPts val="0"/>
              </a:spcAft>
              <a:defRPr/>
            </a:pPr>
            <a:r>
              <a:rPr lang="en-US" b="1" dirty="0" smtClean="0">
                <a:solidFill>
                  <a:schemeClr val="bg1">
                    <a:lumMod val="50000"/>
                  </a:schemeClr>
                </a:solidFill>
                <a:latin typeface="Calibri"/>
                <a:cs typeface="Arial" charset="0"/>
              </a:rPr>
              <a:t>Deletions</a:t>
            </a:r>
            <a:endParaRPr lang="en-US" b="1" dirty="0">
              <a:solidFill>
                <a:schemeClr val="bg1">
                  <a:lumMod val="50000"/>
                </a:schemeClr>
              </a:solidFill>
              <a:latin typeface="Calibri"/>
              <a:cs typeface="Arial" charset="0"/>
            </a:endParaRPr>
          </a:p>
        </p:txBody>
      </p:sp>
    </p:spTree>
    <p:extLst>
      <p:ext uri="{BB962C8B-B14F-4D97-AF65-F5344CB8AC3E}">
        <p14:creationId xmlns:p14="http://schemas.microsoft.com/office/powerpoint/2010/main" val="2623127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24465"/>
            <a:ext cx="8102600" cy="2246769"/>
          </a:xfrm>
          <a:prstGeom prst="rect">
            <a:avLst/>
          </a:prstGeom>
          <a:noFill/>
        </p:spPr>
        <p:txBody>
          <a:bodyPr wrap="square">
            <a:spAutoFit/>
          </a:bodyPr>
          <a:lstStyle/>
          <a:p>
            <a:pPr defTabSz="914400" fontAlgn="auto">
              <a:spcBef>
                <a:spcPts val="0"/>
              </a:spcBef>
              <a:spcAft>
                <a:spcPts val="0"/>
              </a:spcAft>
              <a:defRPr/>
            </a:pPr>
            <a:r>
              <a:rPr lang="en-US" sz="2000" dirty="0" smtClean="0">
                <a:solidFill>
                  <a:prstClr val="black"/>
                </a:solidFill>
                <a:latin typeface="Arial" panose="020B0604020202020204" pitchFamily="34" charset="0"/>
                <a:ea typeface="+mn-ea"/>
                <a:cs typeface="Arial" panose="020B0604020202020204" pitchFamily="34" charset="0"/>
              </a:rPr>
              <a:t>Draft versions of the Data Submission Manual and Reporting Workbook (Excel template) will be distributed to payers following the TAG meeting. </a:t>
            </a:r>
          </a:p>
          <a:p>
            <a:pPr defTabSz="914400" fontAlgn="auto">
              <a:spcBef>
                <a:spcPts val="0"/>
              </a:spcBef>
              <a:spcAft>
                <a:spcPts val="0"/>
              </a:spcAft>
              <a:defRPr/>
            </a:pPr>
            <a:endParaRPr lang="en-US" sz="2000"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defRPr/>
            </a:pPr>
            <a:r>
              <a:rPr lang="en-US" sz="2000" dirty="0" smtClean="0">
                <a:solidFill>
                  <a:prstClr val="black"/>
                </a:solidFill>
                <a:latin typeface="Arial" panose="020B0604020202020204" pitchFamily="34" charset="0"/>
                <a:ea typeface="+mn-ea"/>
                <a:cs typeface="Arial" panose="020B0604020202020204" pitchFamily="34" charset="0"/>
              </a:rPr>
              <a:t>Please reach out to Ashley Storms at </a:t>
            </a:r>
            <a:r>
              <a:rPr lang="en-US" sz="2000" dirty="0" smtClean="0">
                <a:solidFill>
                  <a:prstClr val="black"/>
                </a:solidFill>
                <a:latin typeface="Arial" panose="020B0604020202020204" pitchFamily="34" charset="0"/>
                <a:ea typeface="+mn-ea"/>
                <a:cs typeface="Arial" panose="020B0604020202020204" pitchFamily="34" charset="0"/>
                <a:hlinkClick r:id="rId3"/>
              </a:rPr>
              <a:t>ashley.storms@state.ma.us</a:t>
            </a:r>
            <a:r>
              <a:rPr lang="en-US" sz="2000" dirty="0" smtClean="0">
                <a:solidFill>
                  <a:prstClr val="black"/>
                </a:solidFill>
                <a:latin typeface="Arial" panose="020B0604020202020204" pitchFamily="34" charset="0"/>
                <a:ea typeface="+mn-ea"/>
                <a:cs typeface="Arial" panose="020B0604020202020204" pitchFamily="34" charset="0"/>
              </a:rPr>
              <a:t> with questions, comments, or concerns. We request that feedback be submitted by </a:t>
            </a:r>
            <a:r>
              <a:rPr lang="en-US" sz="2000" b="1" dirty="0" smtClean="0">
                <a:solidFill>
                  <a:prstClr val="black"/>
                </a:solidFill>
                <a:latin typeface="Arial" panose="020B0604020202020204" pitchFamily="34" charset="0"/>
                <a:ea typeface="+mn-ea"/>
                <a:cs typeface="Arial" panose="020B0604020202020204" pitchFamily="34" charset="0"/>
              </a:rPr>
              <a:t>Tuesday, February 26</a:t>
            </a:r>
            <a:r>
              <a:rPr lang="en-US" sz="2000" b="1" baseline="30000" dirty="0" smtClean="0">
                <a:solidFill>
                  <a:prstClr val="black"/>
                </a:solidFill>
                <a:latin typeface="Arial" panose="020B0604020202020204" pitchFamily="34" charset="0"/>
                <a:ea typeface="+mn-ea"/>
                <a:cs typeface="Arial" panose="020B0604020202020204" pitchFamily="34" charset="0"/>
              </a:rPr>
              <a:t>th</a:t>
            </a:r>
            <a:r>
              <a:rPr lang="en-US" sz="2000" dirty="0" smtClean="0">
                <a:solidFill>
                  <a:prstClr val="black"/>
                </a:solidFill>
                <a:latin typeface="Arial" panose="020B0604020202020204" pitchFamily="34" charset="0"/>
                <a:ea typeface="+mn-ea"/>
                <a:cs typeface="Arial" panose="020B0604020202020204" pitchFamily="34" charset="0"/>
              </a:rPr>
              <a:t>.</a:t>
            </a:r>
            <a:endParaRPr lang="en-US" sz="2000" dirty="0">
              <a:solidFill>
                <a:prstClr val="black"/>
              </a:solidFill>
              <a:latin typeface="Arial" panose="020B0604020202020204" pitchFamily="34" charset="0"/>
              <a:ea typeface="+mn-ea"/>
              <a:cs typeface="Arial" panose="020B0604020202020204" pitchFamily="34" charset="0"/>
            </a:endParaRPr>
          </a:p>
        </p:txBody>
      </p:sp>
      <p:sp>
        <p:nvSpPr>
          <p:cNvPr id="5123" name="TextBox 4"/>
          <p:cNvSpPr txBox="1">
            <a:spLocks noChangeArrowheads="1"/>
          </p:cNvSpPr>
          <p:nvPr/>
        </p:nvSpPr>
        <p:spPr bwMode="auto">
          <a:xfrm>
            <a:off x="381000" y="625362"/>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Next Steps: Payer Review Period</a:t>
            </a:r>
          </a:p>
        </p:txBody>
      </p:sp>
    </p:spTree>
    <p:extLst>
      <p:ext uri="{BB962C8B-B14F-4D97-AF65-F5344CB8AC3E}">
        <p14:creationId xmlns:p14="http://schemas.microsoft.com/office/powerpoint/2010/main" val="390755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381000" y="625362"/>
            <a:ext cx="777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Next Steps: Data Submission Period</a:t>
            </a:r>
          </a:p>
        </p:txBody>
      </p:sp>
      <p:sp>
        <p:nvSpPr>
          <p:cNvPr id="5" name="TextBox 4"/>
          <p:cNvSpPr txBox="1"/>
          <p:nvPr/>
        </p:nvSpPr>
        <p:spPr>
          <a:xfrm>
            <a:off x="381000" y="1424465"/>
            <a:ext cx="8102600" cy="1631216"/>
          </a:xfrm>
          <a:prstGeom prst="rect">
            <a:avLst/>
          </a:prstGeom>
          <a:noFill/>
        </p:spPr>
        <p:txBody>
          <a:bodyPr wrap="square">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Finalized Data Submission Manual and Reporting Workbook will be posted on CHIA’s website in March.</a:t>
            </a:r>
          </a:p>
          <a:p>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Completed </a:t>
            </a:r>
            <a:r>
              <a:rPr lang="en-US" sz="2000" dirty="0">
                <a:latin typeface="Arial" panose="020B0604020202020204" pitchFamily="34" charset="0"/>
                <a:cs typeface="Arial" panose="020B0604020202020204" pitchFamily="34" charset="0"/>
              </a:rPr>
              <a:t>Workbooks should be sent to </a:t>
            </a:r>
            <a:r>
              <a:rPr lang="en-US" sz="2000" u="sng" dirty="0" smtClean="0">
                <a:latin typeface="Arial" panose="020B0604020202020204" pitchFamily="34" charset="0"/>
                <a:cs typeface="Arial" panose="020B0604020202020204" pitchFamily="34" charset="0"/>
                <a:hlinkClick r:id="rId3"/>
              </a:rPr>
              <a:t>CHIAData@gormanactuarial.com</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no </a:t>
            </a:r>
            <a:r>
              <a:rPr lang="en-US" sz="2000" dirty="0">
                <a:latin typeface="Arial" panose="020B0604020202020204" pitchFamily="34" charset="0"/>
                <a:cs typeface="Arial" panose="020B0604020202020204" pitchFamily="34" charset="0"/>
              </a:rPr>
              <a:t>later than </a:t>
            </a:r>
            <a:r>
              <a:rPr lang="en-US" sz="2000" b="1" dirty="0">
                <a:latin typeface="Arial" panose="020B0604020202020204" pitchFamily="34" charset="0"/>
                <a:cs typeface="Arial" panose="020B0604020202020204" pitchFamily="34" charset="0"/>
              </a:rPr>
              <a:t>Friday, May </a:t>
            </a:r>
            <a:r>
              <a:rPr lang="en-US" sz="2000" b="1" dirty="0" smtClean="0">
                <a:latin typeface="Arial" panose="020B0604020202020204" pitchFamily="34" charset="0"/>
                <a:cs typeface="Arial" panose="020B0604020202020204" pitchFamily="34" charset="0"/>
              </a:rPr>
              <a:t>17</a:t>
            </a:r>
            <a:r>
              <a:rPr lang="en-US" sz="2000" b="1" baseline="30000" dirty="0" smtClean="0">
                <a:latin typeface="Arial" panose="020B0604020202020204" pitchFamily="34" charset="0"/>
                <a:cs typeface="Arial" panose="020B0604020202020204" pitchFamily="34" charset="0"/>
              </a:rPr>
              <a:t>th</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831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2019 Annual Premiums Request Timeline</a:t>
            </a:r>
          </a:p>
        </p:txBody>
      </p:sp>
      <p:graphicFrame>
        <p:nvGraphicFramePr>
          <p:cNvPr id="4" name="Table 3"/>
          <p:cNvGraphicFramePr>
            <a:graphicFrameLocks noGrp="1"/>
          </p:cNvGraphicFramePr>
          <p:nvPr>
            <p:extLst>
              <p:ext uri="{D42A27DB-BD31-4B8C-83A1-F6EECF244321}">
                <p14:modId xmlns:p14="http://schemas.microsoft.com/office/powerpoint/2010/main" val="3692239728"/>
              </p:ext>
            </p:extLst>
          </p:nvPr>
        </p:nvGraphicFramePr>
        <p:xfrm>
          <a:off x="302843" y="935038"/>
          <a:ext cx="8426487" cy="5050468"/>
        </p:xfrm>
        <a:graphic>
          <a:graphicData uri="http://schemas.openxmlformats.org/drawingml/2006/table">
            <a:tbl>
              <a:tblPr firstRow="1" bandRow="1">
                <a:tableStyleId>{5940675A-B579-460E-94D1-54222C63F5DA}</a:tableStyleId>
              </a:tblPr>
              <a:tblGrid>
                <a:gridCol w="1036859"/>
                <a:gridCol w="1127051"/>
                <a:gridCol w="839973"/>
                <a:gridCol w="1178701"/>
                <a:gridCol w="1045646"/>
                <a:gridCol w="1045646"/>
                <a:gridCol w="1045646"/>
                <a:gridCol w="1106965"/>
              </a:tblGrid>
              <a:tr h="616444">
                <a:tc>
                  <a:txBody>
                    <a:bodyPr/>
                    <a:lstStyle/>
                    <a:p>
                      <a:pPr algn="ctr"/>
                      <a:r>
                        <a:rPr lang="en-US" sz="1800" b="1" dirty="0" smtClean="0"/>
                        <a:t>Feb. 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Mar. 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Apr.</a:t>
                      </a:r>
                      <a:r>
                        <a:rPr lang="en-US" sz="1800" b="1" baseline="0" dirty="0" smtClean="0"/>
                        <a:t> </a:t>
                      </a:r>
                      <a:r>
                        <a:rPr lang="en-US" sz="1800" b="1" dirty="0" smtClean="0"/>
                        <a:t>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May </a:t>
                      </a:r>
                    </a:p>
                    <a:p>
                      <a:pPr algn="ctr"/>
                      <a:r>
                        <a:rPr lang="en-US" sz="1800" b="1" dirty="0" smtClean="0"/>
                        <a:t>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Jun. 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Jul. </a:t>
                      </a:r>
                    </a:p>
                    <a:p>
                      <a:pPr algn="ctr"/>
                      <a:r>
                        <a:rPr lang="en-US" sz="1800" b="1" dirty="0" smtClean="0"/>
                        <a:t>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Aug. 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dirty="0" smtClean="0"/>
                        <a:t>Sept. 2019</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6748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b="0" dirty="0" smtClean="0">
                          <a:solidFill>
                            <a:schemeClr val="tx1"/>
                          </a:solidFill>
                        </a:rPr>
                        <a:t>Payers review draft materials</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sz="1300" b="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139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300" b="0"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smtClean="0"/>
                        <a:t>Final 2019 Premiums Request</a:t>
                      </a:r>
                    </a:p>
                    <a:p>
                      <a:pPr algn="ctr"/>
                      <a:r>
                        <a:rPr lang="en-US" sz="1300" b="0" dirty="0" smtClean="0"/>
                        <a:t>released</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9668">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1" dirty="0" smtClean="0">
                          <a:solidFill>
                            <a:schemeClr val="tx1"/>
                          </a:solidFill>
                        </a:rPr>
                        <a:t>Submissions due</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95094">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300" dirty="0" smtClean="0"/>
                        <a:t>Data analysis</a:t>
                      </a:r>
                      <a:r>
                        <a:rPr lang="en-US" sz="1300" baseline="0" dirty="0" smtClean="0"/>
                        <a:t> and reporting</a:t>
                      </a: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3956">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1" baseline="0" dirty="0" smtClean="0">
                          <a:solidFill>
                            <a:schemeClr val="tx1"/>
                          </a:solidFill>
                        </a:rPr>
                        <a:t>2018 Risk Adjustment data due</a:t>
                      </a: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3956">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1" dirty="0" smtClean="0">
                          <a:solidFill>
                            <a:schemeClr val="bg1"/>
                          </a:solidFill>
                        </a:rPr>
                        <a:t>CHIA’s Annual Report</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1099046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5088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317625"/>
            <a:ext cx="8242540" cy="837406"/>
          </a:xfrm>
          <a:prstGeom prst="rect">
            <a:avLst/>
          </a:prstGeom>
        </p:spPr>
        <p:txBody>
          <a:bodyPr anchor="ctr">
            <a:noAutofit/>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cap="all" spc="300" dirty="0" smtClean="0">
                <a:solidFill>
                  <a:schemeClr val="bg1"/>
                </a:solidFill>
                <a:latin typeface="Arial Narrow" panose="020B0606020202030204" pitchFamily="34" charset="0"/>
                <a:cs typeface="Arial"/>
              </a:rPr>
              <a:t>2019 </a:t>
            </a:r>
            <a:r>
              <a:rPr lang="en-US" cap="all" spc="300" dirty="0">
                <a:solidFill>
                  <a:schemeClr val="bg1"/>
                </a:solidFill>
                <a:latin typeface="Arial Narrow" panose="020B0606020202030204" pitchFamily="34" charset="0"/>
                <a:cs typeface="Arial"/>
              </a:rPr>
              <a:t>Payer Data </a:t>
            </a:r>
            <a:r>
              <a:rPr lang="en-US" cap="all" spc="300" dirty="0" smtClean="0">
                <a:solidFill>
                  <a:schemeClr val="bg1"/>
                </a:solidFill>
                <a:latin typeface="Arial Narrow" panose="020B0606020202030204" pitchFamily="34" charset="0"/>
                <a:cs typeface="Arial"/>
              </a:rPr>
              <a:t>Reporting</a:t>
            </a:r>
            <a:endParaRPr lang="en-US" cap="all" spc="300" dirty="0">
              <a:solidFill>
                <a:schemeClr val="bg1"/>
              </a:solidFill>
              <a:latin typeface="Arial Narrow" panose="020B0606020202030204" pitchFamily="34" charset="0"/>
              <a:cs typeface="Arial"/>
            </a:endParaRP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1304925" y="3586955"/>
            <a:ext cx="7515585" cy="475457"/>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400" dirty="0" smtClean="0">
                <a:solidFill>
                  <a:schemeClr val="bg1">
                    <a:lumMod val="65000"/>
                  </a:schemeClr>
                </a:solidFill>
                <a:latin typeface="Arial" panose="020B0604020202020204" pitchFamily="34" charset="0"/>
                <a:cs typeface="Arial" panose="020B0604020202020204" pitchFamily="34" charset="0"/>
              </a:rPr>
              <a:t>February 12, 2019</a:t>
            </a:r>
            <a:endParaRPr lang="en-US" sz="1400" dirty="0">
              <a:solidFill>
                <a:schemeClr val="bg1">
                  <a:lumMod val="65000"/>
                </a:schemeClr>
              </a:solidFill>
              <a:latin typeface="Arial" panose="020B0604020202020204" pitchFamily="34" charset="0"/>
              <a:cs typeface="Arial" panose="020B0604020202020204" pitchFamily="34" charset="0"/>
            </a:endParaRPr>
          </a:p>
        </p:txBody>
      </p:sp>
      <p:sp>
        <p:nvSpPr>
          <p:cNvPr id="8" name="Subtitle 2"/>
          <p:cNvSpPr txBox="1">
            <a:spLocks/>
          </p:cNvSpPr>
          <p:nvPr/>
        </p:nvSpPr>
        <p:spPr>
          <a:xfrm>
            <a:off x="2057400" y="3386138"/>
            <a:ext cx="687094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Subtitle 2"/>
          <p:cNvSpPr txBox="1">
            <a:spLocks/>
          </p:cNvSpPr>
          <p:nvPr/>
        </p:nvSpPr>
        <p:spPr>
          <a:xfrm>
            <a:off x="2527540" y="2039938"/>
            <a:ext cx="6400800" cy="781050"/>
          </a:xfrm>
          <a:prstGeom prst="rect">
            <a:avLst/>
          </a:prstGeom>
        </p:spPr>
        <p:txBody>
          <a:bodyPr>
            <a:noAutofit/>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r>
              <a:rPr lang="en-US" sz="1800" cap="all" dirty="0" smtClean="0">
                <a:solidFill>
                  <a:schemeClr val="bg1">
                    <a:lumMod val="65000"/>
                  </a:schemeClr>
                </a:solidFill>
                <a:latin typeface="Arial Narrow" panose="020B0606020202030204" pitchFamily="34" charset="0"/>
                <a:cs typeface="Arial"/>
              </a:rPr>
              <a:t>Total Medical Expenses (TME) </a:t>
            </a:r>
          </a:p>
          <a:p>
            <a:pPr algn="r">
              <a:defRPr/>
            </a:pPr>
            <a:r>
              <a:rPr lang="en-US" sz="1800" cap="all" dirty="0" smtClean="0">
                <a:solidFill>
                  <a:schemeClr val="bg1">
                    <a:lumMod val="65000"/>
                  </a:schemeClr>
                </a:solidFill>
                <a:latin typeface="Arial Narrow" panose="020B0606020202030204" pitchFamily="34" charset="0"/>
                <a:cs typeface="Arial"/>
              </a:rPr>
              <a:t>Alternative Payment Methods (APM)</a:t>
            </a:r>
          </a:p>
          <a:p>
            <a:pPr algn="r">
              <a:defRPr/>
            </a:pPr>
            <a:r>
              <a:rPr lang="en-US" sz="1800" cap="all" dirty="0" smtClean="0">
                <a:solidFill>
                  <a:schemeClr val="bg1">
                    <a:lumMod val="65000"/>
                  </a:schemeClr>
                </a:solidFill>
                <a:latin typeface="Arial Narrow" panose="020B0606020202030204" pitchFamily="34" charset="0"/>
                <a:cs typeface="Arial"/>
              </a:rPr>
              <a:t>Prescription drug rebates</a:t>
            </a:r>
          </a:p>
          <a:p>
            <a:pPr algn="r">
              <a:defRPr/>
            </a:pPr>
            <a:r>
              <a:rPr lang="en-US" sz="1800" cap="all" dirty="0">
                <a:solidFill>
                  <a:schemeClr val="bg1">
                    <a:lumMod val="65000"/>
                  </a:schemeClr>
                </a:solidFill>
                <a:latin typeface="Arial Narrow" panose="020B0606020202030204" pitchFamily="34" charset="0"/>
                <a:cs typeface="Arial"/>
              </a:rPr>
              <a:t>Relative </a:t>
            </a:r>
            <a:r>
              <a:rPr lang="en-US" sz="1800" cap="all" dirty="0" smtClean="0">
                <a:solidFill>
                  <a:schemeClr val="bg1">
                    <a:lumMod val="65000"/>
                  </a:schemeClr>
                </a:solidFill>
                <a:latin typeface="Arial Narrow" panose="020B0606020202030204" pitchFamily="34" charset="0"/>
                <a:cs typeface="Arial"/>
              </a:rPr>
              <a:t>Price </a:t>
            </a:r>
            <a:r>
              <a:rPr lang="en-US" sz="1800" cap="all" dirty="0">
                <a:solidFill>
                  <a:schemeClr val="bg1">
                    <a:lumMod val="65000"/>
                  </a:schemeClr>
                </a:solidFill>
                <a:latin typeface="Arial Narrow" panose="020B0606020202030204" pitchFamily="34" charset="0"/>
                <a:cs typeface="Arial"/>
              </a:rPr>
              <a:t>(RP</a:t>
            </a:r>
            <a:r>
              <a:rPr lang="en-US" sz="1600" cap="all" dirty="0">
                <a:solidFill>
                  <a:schemeClr val="bg1">
                    <a:lumMod val="65000"/>
                  </a:schemeClr>
                </a:solidFill>
                <a:latin typeface="Arial Narrow" panose="020B0606020202030204" pitchFamily="34" charset="0"/>
                <a:cs typeface="Arial"/>
              </a:rPr>
              <a:t>)</a:t>
            </a:r>
          </a:p>
          <a:p>
            <a:pPr algn="r">
              <a:defRPr/>
            </a:pPr>
            <a:endParaRPr lang="en-US" sz="1600" cap="all" dirty="0">
              <a:solidFill>
                <a:schemeClr val="bg1">
                  <a:lumMod val="65000"/>
                </a:schemeClr>
              </a:solidFill>
              <a:latin typeface="Arial Narrow" panose="020B0606020202030204" pitchFamily="34" charset="0"/>
              <a:cs typeface="Arial"/>
            </a:endParaRPr>
          </a:p>
        </p:txBody>
      </p:sp>
    </p:spTree>
    <p:extLst>
      <p:ext uri="{BB962C8B-B14F-4D97-AF65-F5344CB8AC3E}">
        <p14:creationId xmlns:p14="http://schemas.microsoft.com/office/powerpoint/2010/main" val="89663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205" y="1152525"/>
            <a:ext cx="8354220" cy="4248150"/>
          </a:xfrm>
        </p:spPr>
        <p:txBody>
          <a:bodyPr>
            <a:normAutofit lnSpcReduction="10000"/>
          </a:bodyPr>
          <a:lstStyle/>
          <a:p>
            <a:pPr algn="l">
              <a:buFont typeface="Arial" panose="020B0604020202020204" pitchFamily="34" charset="0"/>
              <a:buChar char="•"/>
            </a:pPr>
            <a:r>
              <a:rPr lang="en-US" dirty="0" smtClean="0"/>
              <a:t>Combining TME and APM submissions into one excel based filing</a:t>
            </a:r>
          </a:p>
          <a:p>
            <a:pPr marL="0" indent="0" algn="l"/>
            <a:endParaRPr lang="en-US" dirty="0" smtClean="0"/>
          </a:p>
          <a:p>
            <a:pPr algn="l">
              <a:buFont typeface="Arial" panose="020B0604020202020204" pitchFamily="34" charset="0"/>
              <a:buChar char="•"/>
            </a:pPr>
            <a:r>
              <a:rPr lang="en-US" dirty="0" smtClean="0"/>
              <a:t>Payers will now submit </a:t>
            </a:r>
            <a:r>
              <a:rPr lang="en-US" b="1" dirty="0" smtClean="0">
                <a:solidFill>
                  <a:schemeClr val="tx2"/>
                </a:solidFill>
              </a:rPr>
              <a:t>one</a:t>
            </a:r>
            <a:r>
              <a:rPr lang="en-US" dirty="0" smtClean="0"/>
              <a:t> TME-APM file in May. The excel template  </a:t>
            </a:r>
            <a:r>
              <a:rPr lang="en-US" dirty="0"/>
              <a:t>will include: </a:t>
            </a:r>
          </a:p>
          <a:p>
            <a:pPr lvl="2">
              <a:buFont typeface="Courier New" panose="02070309020205020404" pitchFamily="49" charset="0"/>
              <a:buChar char="o"/>
            </a:pPr>
            <a:r>
              <a:rPr lang="en-US" sz="2000" b="1" dirty="0">
                <a:solidFill>
                  <a:srgbClr val="00436E"/>
                </a:solidFill>
                <a:latin typeface="Arial" panose="020B0604020202020204" pitchFamily="34" charset="0"/>
                <a:cs typeface="Arial" panose="020B0604020202020204" pitchFamily="34" charset="0"/>
              </a:rPr>
              <a:t>Front tab</a:t>
            </a:r>
          </a:p>
          <a:p>
            <a:pPr lvl="2">
              <a:buFont typeface="Courier New" panose="02070309020205020404" pitchFamily="49" charset="0"/>
              <a:buChar char="o"/>
            </a:pPr>
            <a:r>
              <a:rPr lang="en-US" sz="2000" b="1" dirty="0">
                <a:solidFill>
                  <a:srgbClr val="00436E"/>
                </a:solidFill>
                <a:latin typeface="Arial" panose="020B0604020202020204" pitchFamily="34" charset="0"/>
                <a:cs typeface="Arial" panose="020B0604020202020204" pitchFamily="34" charset="0"/>
              </a:rPr>
              <a:t>Zip code tab</a:t>
            </a:r>
          </a:p>
          <a:p>
            <a:pPr lvl="2">
              <a:buFont typeface="Courier New" panose="02070309020205020404" pitchFamily="49" charset="0"/>
              <a:buChar char="o"/>
            </a:pPr>
            <a:r>
              <a:rPr lang="en-US" sz="2000" b="1" dirty="0">
                <a:solidFill>
                  <a:srgbClr val="00436E"/>
                </a:solidFill>
                <a:latin typeface="Arial" panose="020B0604020202020204" pitchFamily="34" charset="0"/>
                <a:cs typeface="Arial" panose="020B0604020202020204" pitchFamily="34" charset="0"/>
              </a:rPr>
              <a:t>Physician group tab</a:t>
            </a:r>
          </a:p>
          <a:p>
            <a:pPr lvl="2">
              <a:buFont typeface="Courier New" panose="02070309020205020404" pitchFamily="49" charset="0"/>
              <a:buChar char="o"/>
            </a:pPr>
            <a:r>
              <a:rPr lang="en-US" sz="2000" b="1" dirty="0">
                <a:solidFill>
                  <a:srgbClr val="00436E"/>
                </a:solidFill>
                <a:latin typeface="Arial" panose="020B0604020202020204" pitchFamily="34" charset="0"/>
                <a:cs typeface="Arial" panose="020B0604020202020204" pitchFamily="34" charset="0"/>
              </a:rPr>
              <a:t>Summary </a:t>
            </a:r>
            <a:r>
              <a:rPr lang="en-US" sz="2000" b="1" dirty="0" smtClean="0">
                <a:solidFill>
                  <a:srgbClr val="00436E"/>
                </a:solidFill>
                <a:latin typeface="Arial" panose="020B0604020202020204" pitchFamily="34" charset="0"/>
                <a:cs typeface="Arial" panose="020B0604020202020204" pitchFamily="34" charset="0"/>
              </a:rPr>
              <a:t>tabs</a:t>
            </a:r>
          </a:p>
          <a:p>
            <a:pPr lvl="2">
              <a:buFont typeface="Courier New" panose="02070309020205020404" pitchFamily="49" charset="0"/>
              <a:buChar char="o"/>
            </a:pPr>
            <a:endParaRPr lang="en-US" sz="2000" b="1" dirty="0">
              <a:solidFill>
                <a:srgbClr val="00436E"/>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smtClean="0"/>
              <a:t>The separate June APM filing will be eliminated</a:t>
            </a:r>
          </a:p>
          <a:p>
            <a:pPr algn="l">
              <a:buFont typeface="Arial" panose="020B0604020202020204" pitchFamily="34" charset="0"/>
              <a:buChar char="•"/>
            </a:pPr>
            <a:endParaRPr lang="en-US" dirty="0"/>
          </a:p>
          <a:p>
            <a:pPr marL="0" indent="0" algn="l"/>
            <a:r>
              <a:rPr lang="en-US" dirty="0" smtClean="0"/>
              <a:t> </a:t>
            </a:r>
          </a:p>
        </p:txBody>
      </p:sp>
      <p:sp>
        <p:nvSpPr>
          <p:cNvPr id="10" name="Title 2"/>
          <p:cNvSpPr>
            <a:spLocks noGrp="1"/>
          </p:cNvSpPr>
          <p:nvPr>
            <p:ph type="title"/>
          </p:nvPr>
        </p:nvSpPr>
        <p:spPr>
          <a:xfrm>
            <a:off x="449262" y="136525"/>
            <a:ext cx="8161337" cy="641350"/>
          </a:xfrm>
        </p:spPr>
        <p:txBody>
          <a:bodyPr/>
          <a:lstStyle/>
          <a:p>
            <a:r>
              <a:rPr lang="en-US" altLang="en-US" dirty="0" smtClean="0">
                <a:latin typeface="+mn-lt"/>
                <a:ea typeface="ＭＳ Ｐゴシック" pitchFamily="34" charset="-128"/>
                <a:cs typeface="Arial" charset="0"/>
              </a:rPr>
              <a:t>Total Medical Expenses-Alternative Payment Methods</a:t>
            </a:r>
          </a:p>
        </p:txBody>
      </p:sp>
      <p:sp>
        <p:nvSpPr>
          <p:cNvPr id="2" name="Slide Number Placeholder 1"/>
          <p:cNvSpPr>
            <a:spLocks noGrp="1"/>
          </p:cNvSpPr>
          <p:nvPr>
            <p:ph type="sldNum" sz="quarter" idx="12"/>
          </p:nvPr>
        </p:nvSpPr>
        <p:spPr/>
        <p:txBody>
          <a:bodyPr/>
          <a:lstStyle/>
          <a:p>
            <a:fld id="{7BE6BEC1-6C80-4843-84D8-EF9FABDC7B1C}" type="slidenum">
              <a:rPr lang="en-US" altLang="en-US" smtClean="0"/>
              <a:pPr/>
              <a:t>17</a:t>
            </a:fld>
            <a:endParaRPr lang="en-US" altLang="en-US" dirty="0"/>
          </a:p>
        </p:txBody>
      </p:sp>
      <p:sp>
        <p:nvSpPr>
          <p:cNvPr id="6" name="Title 2"/>
          <p:cNvSpPr txBox="1">
            <a:spLocks/>
          </p:cNvSpPr>
          <p:nvPr/>
        </p:nvSpPr>
        <p:spPr bwMode="auto">
          <a:xfrm>
            <a:off x="449262" y="533400"/>
            <a:ext cx="81613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altLang="en-US" sz="2400" dirty="0" smtClean="0">
                <a:solidFill>
                  <a:schemeClr val="bg1">
                    <a:lumMod val="50000"/>
                  </a:schemeClr>
                </a:solidFill>
                <a:latin typeface="+mn-lt"/>
                <a:ea typeface="ＭＳ Ｐゴシック" pitchFamily="34" charset="-128"/>
                <a:cs typeface="Arial" charset="0"/>
              </a:rPr>
              <a:t>Combined Filing for 2019 </a:t>
            </a:r>
          </a:p>
        </p:txBody>
      </p:sp>
    </p:spTree>
    <p:extLst>
      <p:ext uri="{BB962C8B-B14F-4D97-AF65-F5344CB8AC3E}">
        <p14:creationId xmlns:p14="http://schemas.microsoft.com/office/powerpoint/2010/main" val="1625770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205" y="1152525"/>
            <a:ext cx="8354220" cy="4248150"/>
          </a:xfrm>
        </p:spPr>
        <p:txBody>
          <a:bodyPr>
            <a:normAutofit/>
          </a:bodyPr>
          <a:lstStyle/>
          <a:p>
            <a:pPr algn="l">
              <a:buFont typeface="Arial" panose="020B0604020202020204" pitchFamily="34" charset="0"/>
              <a:buChar char="•"/>
            </a:pPr>
            <a:r>
              <a:rPr lang="en-US" dirty="0" smtClean="0">
                <a:latin typeface="Arial" panose="020B0604020202020204" pitchFamily="34" charset="0"/>
                <a:cs typeface="Arial" panose="020B0604020202020204" pitchFamily="34" charset="0"/>
              </a:rPr>
              <a:t>Added </a:t>
            </a:r>
            <a:r>
              <a:rPr lang="en-US" dirty="0">
                <a:latin typeface="Arial" panose="020B0604020202020204" pitchFamily="34" charset="0"/>
                <a:cs typeface="Arial" panose="020B0604020202020204" pitchFamily="34" charset="0"/>
              </a:rPr>
              <a:t>a flag to identify providers that are </a:t>
            </a:r>
            <a:r>
              <a:rPr lang="en-US" dirty="0" err="1">
                <a:latin typeface="Arial" panose="020B0604020202020204" pitchFamily="34" charset="0"/>
                <a:cs typeface="Arial" panose="020B0604020202020204" pitchFamily="34" charset="0"/>
              </a:rPr>
              <a:t>MassHealth</a:t>
            </a:r>
            <a:r>
              <a:rPr lang="en-US" dirty="0">
                <a:latin typeface="Arial" panose="020B0604020202020204" pitchFamily="34" charset="0"/>
                <a:cs typeface="Arial" panose="020B0604020202020204" pitchFamily="34" charset="0"/>
              </a:rPr>
              <a:t> Accountable Care Organizations (</a:t>
            </a:r>
            <a:r>
              <a:rPr lang="en-US" b="1" dirty="0">
                <a:solidFill>
                  <a:schemeClr val="tx2"/>
                </a:solidFill>
                <a:latin typeface="Arial" panose="020B0604020202020204" pitchFamily="34" charset="0"/>
                <a:cs typeface="Arial" panose="020B0604020202020204" pitchFamily="34" charset="0"/>
              </a:rPr>
              <a:t>ACOs</a:t>
            </a:r>
            <a:r>
              <a:rPr lang="en-US" dirty="0" smtClean="0">
                <a:latin typeface="Arial" panose="020B0604020202020204" pitchFamily="34" charset="0"/>
                <a:cs typeface="Arial" panose="020B0604020202020204" pitchFamily="34" charset="0"/>
              </a:rPr>
              <a:t>)</a:t>
            </a:r>
          </a:p>
          <a:p>
            <a:pPr marL="0" indent="0" algn="l"/>
            <a:endParaRPr lang="en-US" sz="2000"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a:latin typeface="Arial" panose="020B0604020202020204" pitchFamily="34" charset="0"/>
                <a:cs typeface="Arial" panose="020B0604020202020204" pitchFamily="34" charset="0"/>
              </a:rPr>
              <a:t>Updated response options for </a:t>
            </a:r>
            <a:r>
              <a:rPr lang="en-US" b="1" dirty="0">
                <a:solidFill>
                  <a:schemeClr val="tx2"/>
                </a:solidFill>
                <a:latin typeface="Arial" panose="020B0604020202020204" pitchFamily="34" charset="0"/>
                <a:cs typeface="Arial" panose="020B0604020202020204" pitchFamily="34" charset="0"/>
              </a:rPr>
              <a:t>Insurance Category</a:t>
            </a:r>
            <a:r>
              <a:rPr lang="en-US" dirty="0">
                <a:latin typeface="Arial" panose="020B0604020202020204" pitchFamily="34" charset="0"/>
                <a:cs typeface="Arial" panose="020B0604020202020204" pitchFamily="34" charset="0"/>
              </a:rPr>
              <a:t> and </a:t>
            </a:r>
            <a:r>
              <a:rPr lang="en-US" b="1" dirty="0">
                <a:solidFill>
                  <a:schemeClr val="tx2"/>
                </a:solidFill>
                <a:latin typeface="Arial" panose="020B0604020202020204" pitchFamily="34" charset="0"/>
                <a:cs typeface="Arial" panose="020B0604020202020204" pitchFamily="34" charset="0"/>
              </a:rPr>
              <a:t>Product Type </a:t>
            </a:r>
            <a:r>
              <a:rPr lang="en-US" dirty="0">
                <a:latin typeface="Arial" panose="020B0604020202020204" pitchFamily="34" charset="0"/>
                <a:cs typeface="Arial" panose="020B0604020202020204" pitchFamily="34" charset="0"/>
              </a:rPr>
              <a:t>fields </a:t>
            </a:r>
            <a:endParaRPr lang="en-US" dirty="0" smtClean="0">
              <a:latin typeface="Arial" panose="020B0604020202020204" pitchFamily="34" charset="0"/>
              <a:cs typeface="Arial" panose="020B0604020202020204" pitchFamily="34" charset="0"/>
            </a:endParaRPr>
          </a:p>
          <a:p>
            <a:pPr marL="0" indent="0" algn="l"/>
            <a:endParaRPr lang="en-US" dirty="0" smtClean="0">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smtClean="0">
                <a:latin typeface="Arial" panose="020B0604020202020204" pitchFamily="34" charset="0"/>
                <a:cs typeface="Arial" panose="020B0604020202020204" pitchFamily="34" charset="0"/>
              </a:rPr>
              <a:t>Updated </a:t>
            </a:r>
            <a:r>
              <a:rPr lang="en-US" b="1" dirty="0" smtClean="0">
                <a:solidFill>
                  <a:schemeClr val="tx2"/>
                </a:solidFill>
                <a:latin typeface="Arial" panose="020B0604020202020204" pitchFamily="34" charset="0"/>
                <a:cs typeface="Arial" panose="020B0604020202020204" pitchFamily="34" charset="0"/>
              </a:rPr>
              <a:t>Non-Claims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categories in the Physician Group tab </a:t>
            </a:r>
            <a:endParaRPr lang="en-US" dirty="0" smtClean="0">
              <a:latin typeface="Arial" panose="020B0604020202020204" pitchFamily="34" charset="0"/>
              <a:cs typeface="Arial" panose="020B0604020202020204" pitchFamily="34" charset="0"/>
            </a:endParaRPr>
          </a:p>
          <a:p>
            <a:pPr marL="0" indent="0" algn="l"/>
            <a:endParaRPr lang="en-US"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a:t>Some questions from previous optional APM supplemental file will be included in the TME-APM template </a:t>
            </a:r>
          </a:p>
          <a:p>
            <a:pPr lvl="2">
              <a:buFont typeface="Courier New" panose="02070309020205020404" pitchFamily="49" charset="0"/>
              <a:buChar char="o"/>
            </a:pPr>
            <a:r>
              <a:rPr lang="en-US" sz="1900" dirty="0">
                <a:latin typeface="Arial" panose="020B0604020202020204" pitchFamily="34" charset="0"/>
                <a:cs typeface="Arial" panose="020B0604020202020204" pitchFamily="34" charset="0"/>
              </a:rPr>
              <a:t>Added a field for </a:t>
            </a:r>
            <a:r>
              <a:rPr lang="en-US" sz="1900" b="1" dirty="0" smtClean="0">
                <a:solidFill>
                  <a:schemeClr val="tx2"/>
                </a:solidFill>
                <a:latin typeface="Arial" panose="020B0604020202020204" pitchFamily="34" charset="0"/>
                <a:cs typeface="Arial" panose="020B0604020202020204" pitchFamily="34" charset="0"/>
              </a:rPr>
              <a:t>Risk Type </a:t>
            </a:r>
            <a:r>
              <a:rPr lang="en-US" sz="1900" dirty="0">
                <a:latin typeface="Arial" panose="020B0604020202020204" pitchFamily="34" charset="0"/>
                <a:cs typeface="Arial" panose="020B0604020202020204" pitchFamily="34" charset="0"/>
              </a:rPr>
              <a:t>in the Physician Group tab</a:t>
            </a:r>
            <a:endParaRPr lang="en-US" dirty="0" smtClean="0"/>
          </a:p>
        </p:txBody>
      </p:sp>
      <p:sp>
        <p:nvSpPr>
          <p:cNvPr id="10" name="Title 2"/>
          <p:cNvSpPr>
            <a:spLocks noGrp="1"/>
          </p:cNvSpPr>
          <p:nvPr>
            <p:ph type="title"/>
          </p:nvPr>
        </p:nvSpPr>
        <p:spPr>
          <a:xfrm>
            <a:off x="449262" y="136525"/>
            <a:ext cx="8161337" cy="641350"/>
          </a:xfrm>
        </p:spPr>
        <p:txBody>
          <a:bodyPr/>
          <a:lstStyle/>
          <a:p>
            <a:r>
              <a:rPr lang="en-US" altLang="en-US" dirty="0" smtClean="0">
                <a:latin typeface="+mn-lt"/>
                <a:ea typeface="ＭＳ Ｐゴシック" pitchFamily="34" charset="-128"/>
                <a:cs typeface="Arial" charset="0"/>
              </a:rPr>
              <a:t>Total Medical Expenses-Alternative Payment Methods</a:t>
            </a:r>
          </a:p>
        </p:txBody>
      </p:sp>
      <p:sp>
        <p:nvSpPr>
          <p:cNvPr id="2" name="Slide Number Placeholder 1"/>
          <p:cNvSpPr>
            <a:spLocks noGrp="1"/>
          </p:cNvSpPr>
          <p:nvPr>
            <p:ph type="sldNum" sz="quarter" idx="12"/>
          </p:nvPr>
        </p:nvSpPr>
        <p:spPr/>
        <p:txBody>
          <a:bodyPr/>
          <a:lstStyle/>
          <a:p>
            <a:fld id="{7BE6BEC1-6C80-4843-84D8-EF9FABDC7B1C}" type="slidenum">
              <a:rPr lang="en-US" altLang="en-US" smtClean="0"/>
              <a:pPr/>
              <a:t>18</a:t>
            </a:fld>
            <a:endParaRPr lang="en-US" altLang="en-US" dirty="0"/>
          </a:p>
        </p:txBody>
      </p:sp>
      <p:sp>
        <p:nvSpPr>
          <p:cNvPr id="6" name="Title 2"/>
          <p:cNvSpPr txBox="1">
            <a:spLocks/>
          </p:cNvSpPr>
          <p:nvPr/>
        </p:nvSpPr>
        <p:spPr bwMode="auto">
          <a:xfrm>
            <a:off x="449262" y="533400"/>
            <a:ext cx="81613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altLang="en-US" sz="2400" dirty="0" smtClean="0">
                <a:solidFill>
                  <a:schemeClr val="bg1">
                    <a:lumMod val="50000"/>
                  </a:schemeClr>
                </a:solidFill>
                <a:latin typeface="+mn-lt"/>
                <a:ea typeface="ＭＳ Ｐゴシック" pitchFamily="34" charset="-128"/>
                <a:cs typeface="Arial" charset="0"/>
              </a:rPr>
              <a:t>Field Additions/Changes</a:t>
            </a:r>
          </a:p>
        </p:txBody>
      </p:sp>
    </p:spTree>
    <p:extLst>
      <p:ext uri="{BB962C8B-B14F-4D97-AF65-F5344CB8AC3E}">
        <p14:creationId xmlns:p14="http://schemas.microsoft.com/office/powerpoint/2010/main" val="4157210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205" y="1152525"/>
            <a:ext cx="8354220" cy="4248150"/>
          </a:xfrm>
        </p:spPr>
        <p:txBody>
          <a:bodyPr>
            <a:normAutofit/>
          </a:bodyPr>
          <a:lstStyle/>
          <a:p>
            <a:pPr algn="l">
              <a:buFont typeface="Arial" panose="020B0604020202020204" pitchFamily="34" charset="0"/>
              <a:buChar char="•"/>
            </a:pPr>
            <a:r>
              <a:rPr lang="en-US" dirty="0" smtClean="0">
                <a:latin typeface="Arial" panose="020B0604020202020204" pitchFamily="34" charset="0"/>
                <a:cs typeface="Arial" panose="020B0604020202020204" pitchFamily="34" charset="0"/>
              </a:rPr>
              <a:t>Adding a </a:t>
            </a:r>
            <a:r>
              <a:rPr lang="en-US" b="1" dirty="0" smtClean="0">
                <a:solidFill>
                  <a:srgbClr val="00436E"/>
                </a:solidFill>
                <a:latin typeface="Arial" panose="020B0604020202020204" pitchFamily="34" charset="0"/>
                <a:cs typeface="Arial" panose="020B0604020202020204" pitchFamily="34" charset="0"/>
              </a:rPr>
              <a:t>front page </a:t>
            </a:r>
            <a:r>
              <a:rPr lang="en-US" dirty="0" smtClean="0">
                <a:latin typeface="Arial" panose="020B0604020202020204" pitchFamily="34" charset="0"/>
                <a:cs typeface="Arial" panose="020B0604020202020204" pitchFamily="34" charset="0"/>
              </a:rPr>
              <a:t>tab to the TME-APM template with submission overview and data quality questions</a:t>
            </a:r>
          </a:p>
          <a:p>
            <a:pPr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smtClean="0">
                <a:latin typeface="Arial" panose="020B0604020202020204" pitchFamily="34" charset="0"/>
                <a:cs typeface="Arial" panose="020B0604020202020204" pitchFamily="34" charset="0"/>
              </a:rPr>
              <a:t>Adding </a:t>
            </a:r>
            <a:r>
              <a:rPr lang="en-US" b="1" dirty="0" smtClean="0">
                <a:solidFill>
                  <a:srgbClr val="00436E"/>
                </a:solidFill>
                <a:latin typeface="Arial" panose="020B0604020202020204" pitchFamily="34" charset="0"/>
                <a:cs typeface="Arial" panose="020B0604020202020204" pitchFamily="34" charset="0"/>
              </a:rPr>
              <a:t>summary tabs</a:t>
            </a:r>
            <a:r>
              <a:rPr lang="en-US" dirty="0" smtClean="0">
                <a:latin typeface="Arial" panose="020B0604020202020204" pitchFamily="34" charset="0"/>
                <a:cs typeface="Arial" panose="020B0604020202020204" pitchFamily="34" charset="0"/>
              </a:rPr>
              <a:t> to automatically calculate aggregate results </a:t>
            </a: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Top level metrics: calculates total expenses, total member months, TME PMPM, etc. </a:t>
            </a: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Trends: shows differences between the two submission tabs, as well as year over year trends</a:t>
            </a:r>
          </a:p>
        </p:txBody>
      </p:sp>
      <p:sp>
        <p:nvSpPr>
          <p:cNvPr id="10" name="Title 2"/>
          <p:cNvSpPr>
            <a:spLocks noGrp="1"/>
          </p:cNvSpPr>
          <p:nvPr>
            <p:ph type="title"/>
          </p:nvPr>
        </p:nvSpPr>
        <p:spPr>
          <a:xfrm>
            <a:off x="449262" y="136525"/>
            <a:ext cx="8161337" cy="641350"/>
          </a:xfrm>
        </p:spPr>
        <p:txBody>
          <a:bodyPr/>
          <a:lstStyle/>
          <a:p>
            <a:r>
              <a:rPr lang="en-US" altLang="en-US" dirty="0" smtClean="0">
                <a:latin typeface="+mn-lt"/>
                <a:ea typeface="ＭＳ Ｐゴシック" pitchFamily="34" charset="-128"/>
                <a:cs typeface="Arial" charset="0"/>
              </a:rPr>
              <a:t>Total Medical Expenses-Alternative Payment Methods</a:t>
            </a:r>
          </a:p>
        </p:txBody>
      </p:sp>
      <p:sp>
        <p:nvSpPr>
          <p:cNvPr id="2" name="Slide Number Placeholder 1"/>
          <p:cNvSpPr>
            <a:spLocks noGrp="1"/>
          </p:cNvSpPr>
          <p:nvPr>
            <p:ph type="sldNum" sz="quarter" idx="12"/>
          </p:nvPr>
        </p:nvSpPr>
        <p:spPr/>
        <p:txBody>
          <a:bodyPr/>
          <a:lstStyle/>
          <a:p>
            <a:fld id="{7BE6BEC1-6C80-4843-84D8-EF9FABDC7B1C}" type="slidenum">
              <a:rPr lang="en-US" altLang="en-US" smtClean="0"/>
              <a:pPr/>
              <a:t>19</a:t>
            </a:fld>
            <a:endParaRPr lang="en-US" altLang="en-US" dirty="0"/>
          </a:p>
        </p:txBody>
      </p:sp>
      <p:sp>
        <p:nvSpPr>
          <p:cNvPr id="6" name="Title 2"/>
          <p:cNvSpPr txBox="1">
            <a:spLocks/>
          </p:cNvSpPr>
          <p:nvPr/>
        </p:nvSpPr>
        <p:spPr bwMode="auto">
          <a:xfrm>
            <a:off x="449262" y="533400"/>
            <a:ext cx="81613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altLang="en-US" sz="2400" dirty="0" smtClean="0">
                <a:solidFill>
                  <a:schemeClr val="bg1">
                    <a:lumMod val="50000"/>
                  </a:schemeClr>
                </a:solidFill>
                <a:latin typeface="+mn-lt"/>
                <a:ea typeface="ＭＳ Ｐゴシック" pitchFamily="34" charset="-128"/>
                <a:cs typeface="Arial" charset="0"/>
              </a:rPr>
              <a:t>Data Quality </a:t>
            </a:r>
          </a:p>
        </p:txBody>
      </p:sp>
    </p:spTree>
    <p:extLst>
      <p:ext uri="{BB962C8B-B14F-4D97-AF65-F5344CB8AC3E}">
        <p14:creationId xmlns:p14="http://schemas.microsoft.com/office/powerpoint/2010/main" val="2340517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smtClean="0"/>
              <a:t>MA APCD – 2019 Submission Guide Changes</a:t>
            </a:r>
          </a:p>
          <a:p>
            <a:endParaRPr lang="en-US" dirty="0" smtClean="0">
              <a:solidFill>
                <a:schemeClr val="tx2"/>
              </a:solidFill>
            </a:endParaRPr>
          </a:p>
          <a:p>
            <a:pPr marL="342900" indent="-342900">
              <a:buFont typeface="Arial" pitchFamily="34" charset="0"/>
              <a:buChar char="•"/>
            </a:pPr>
            <a:r>
              <a:rPr lang="en-US" dirty="0" smtClean="0"/>
              <a:t>Annual Premiums Data Request</a:t>
            </a:r>
          </a:p>
          <a:p>
            <a:pPr marL="342900" indent="-342900">
              <a:buFont typeface="Arial" pitchFamily="34" charset="0"/>
              <a:buChar char="•"/>
            </a:pPr>
            <a:endParaRPr lang="en-US" dirty="0"/>
          </a:p>
          <a:p>
            <a:pPr marL="342900" indent="-342900">
              <a:buFont typeface="Arial" pitchFamily="34" charset="0"/>
              <a:buChar char="•"/>
            </a:pPr>
            <a:r>
              <a:rPr lang="en-US" dirty="0" smtClean="0"/>
              <a:t>TME, APM, Prescription Drug Rebates, RP Reporting</a:t>
            </a:r>
          </a:p>
          <a:p>
            <a:pPr marL="342900" indent="-342900">
              <a:buFont typeface="Arial" pitchFamily="34" charset="0"/>
              <a:buChar char="•"/>
            </a:pPr>
            <a:endParaRPr lang="en-US" dirty="0" smtClean="0"/>
          </a:p>
          <a:p>
            <a:pPr marL="342900" indent="-342900">
              <a:buFont typeface="Arial" pitchFamily="34" charset="0"/>
              <a:buChar char="•"/>
            </a:pPr>
            <a:r>
              <a:rPr lang="en-US" dirty="0" smtClean="0"/>
              <a:t>DOI Reporting</a:t>
            </a:r>
            <a:endParaRPr lang="en-US" dirty="0"/>
          </a:p>
          <a:p>
            <a:pPr lvl="0"/>
            <a:endParaRPr lang="en-US" dirty="0"/>
          </a:p>
          <a:p>
            <a:pPr marL="342900" lvl="0" indent="-342900">
              <a:buFont typeface="Arial" panose="020B0604020202020204" pitchFamily="34" charset="0"/>
              <a:buChar char="•"/>
            </a:pPr>
            <a:r>
              <a:rPr lang="en-US" dirty="0" smtClean="0"/>
              <a:t>Questions</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205" y="1174750"/>
            <a:ext cx="8354220" cy="4225925"/>
          </a:xfrm>
        </p:spPr>
        <p:txBody>
          <a:bodyPr/>
          <a:lstStyle/>
          <a:p>
            <a:pPr algn="l">
              <a:buFont typeface="Arial" panose="020B0604020202020204" pitchFamily="34" charset="0"/>
              <a:buChar char="•"/>
            </a:pPr>
            <a:r>
              <a:rPr lang="en-US" dirty="0" smtClean="0"/>
              <a:t>Moving from requiring data submissions through INET to Excel submissions through the </a:t>
            </a:r>
            <a:r>
              <a:rPr lang="en-US" b="1" dirty="0" smtClean="0">
                <a:solidFill>
                  <a:srgbClr val="00436E"/>
                </a:solidFill>
              </a:rPr>
              <a:t>CHIA Submissions</a:t>
            </a:r>
            <a:r>
              <a:rPr lang="en-US" dirty="0" smtClean="0">
                <a:solidFill>
                  <a:srgbClr val="00436E"/>
                </a:solidFill>
              </a:rPr>
              <a:t> </a:t>
            </a:r>
            <a:r>
              <a:rPr lang="en-US" dirty="0" smtClean="0"/>
              <a:t>portal </a:t>
            </a:r>
          </a:p>
          <a:p>
            <a:pPr algn="l">
              <a:buFont typeface="Arial" panose="020B0604020202020204" pitchFamily="34" charset="0"/>
              <a:buChar char="•"/>
            </a:pPr>
            <a:endParaRPr lang="en-US" dirty="0"/>
          </a:p>
          <a:p>
            <a:pPr algn="l">
              <a:buFont typeface="Arial" panose="020B0604020202020204" pitchFamily="34" charset="0"/>
              <a:buChar char="•"/>
            </a:pPr>
            <a:r>
              <a:rPr lang="en-US" dirty="0" smtClean="0"/>
              <a:t>Payers will be able to upload the excel file directly</a:t>
            </a:r>
          </a:p>
          <a:p>
            <a:pPr marL="0" indent="0" algn="l"/>
            <a:endParaRPr lang="en-US" sz="2000" dirty="0" smtClean="0">
              <a:solidFill>
                <a:srgbClr val="00436E"/>
              </a:solidFill>
              <a:latin typeface="Arial" panose="020B0604020202020204" pitchFamily="34" charset="0"/>
              <a:cs typeface="Arial" panose="020B0604020202020204" pitchFamily="34" charset="0"/>
            </a:endParaRPr>
          </a:p>
          <a:p>
            <a:pPr marL="342900" lvl="1"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CHIA Submissions log-in will be the same credentials used for INET </a:t>
            </a:r>
          </a:p>
          <a:p>
            <a:pPr marL="1257300" lvl="2" indent="-342900"/>
            <a:endParaRPr lang="en-US" sz="2000" b="1" dirty="0" smtClean="0">
              <a:solidFill>
                <a:srgbClr val="00436E"/>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7BE6BEC1-6C80-4843-84D8-EF9FABDC7B1C}" type="slidenum">
              <a:rPr lang="en-US" altLang="en-US" smtClean="0"/>
              <a:pPr/>
              <a:t>20</a:t>
            </a:fld>
            <a:endParaRPr lang="en-US" altLang="en-US" dirty="0"/>
          </a:p>
        </p:txBody>
      </p:sp>
      <p:sp>
        <p:nvSpPr>
          <p:cNvPr id="6" name="Title 2"/>
          <p:cNvSpPr>
            <a:spLocks noGrp="1"/>
          </p:cNvSpPr>
          <p:nvPr>
            <p:ph type="title"/>
          </p:nvPr>
        </p:nvSpPr>
        <p:spPr>
          <a:xfrm>
            <a:off x="449262" y="136525"/>
            <a:ext cx="8161337" cy="641350"/>
          </a:xfrm>
        </p:spPr>
        <p:txBody>
          <a:bodyPr/>
          <a:lstStyle/>
          <a:p>
            <a:r>
              <a:rPr lang="en-US" altLang="en-US" dirty="0" smtClean="0">
                <a:latin typeface="+mn-lt"/>
                <a:ea typeface="ＭＳ Ｐゴシック" pitchFamily="34" charset="-128"/>
                <a:cs typeface="Arial" charset="0"/>
              </a:rPr>
              <a:t>Total Medical Expenses-Alternative Payment Methods</a:t>
            </a:r>
          </a:p>
        </p:txBody>
      </p:sp>
      <p:sp>
        <p:nvSpPr>
          <p:cNvPr id="7" name="Title 2"/>
          <p:cNvSpPr txBox="1">
            <a:spLocks/>
          </p:cNvSpPr>
          <p:nvPr/>
        </p:nvSpPr>
        <p:spPr bwMode="auto">
          <a:xfrm>
            <a:off x="449262" y="533400"/>
            <a:ext cx="81613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altLang="en-US" sz="2400" dirty="0" smtClean="0">
                <a:solidFill>
                  <a:schemeClr val="bg1">
                    <a:lumMod val="50000"/>
                  </a:schemeClr>
                </a:solidFill>
                <a:latin typeface="+mn-lt"/>
                <a:ea typeface="ＭＳ Ｐゴシック" pitchFamily="34" charset="-128"/>
                <a:cs typeface="Arial" charset="0"/>
              </a:rPr>
              <a:t>Data Submission Process  </a:t>
            </a:r>
          </a:p>
        </p:txBody>
      </p:sp>
    </p:spTree>
    <p:extLst>
      <p:ext uri="{BB962C8B-B14F-4D97-AF65-F5344CB8AC3E}">
        <p14:creationId xmlns:p14="http://schemas.microsoft.com/office/powerpoint/2010/main" val="18449584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p:cNvSpPr>
            <a:spLocks noGrp="1"/>
          </p:cNvSpPr>
          <p:nvPr>
            <p:ph type="title"/>
          </p:nvPr>
        </p:nvSpPr>
        <p:spPr>
          <a:xfrm>
            <a:off x="449263" y="136525"/>
            <a:ext cx="8039100" cy="641350"/>
          </a:xfrm>
        </p:spPr>
        <p:txBody>
          <a:bodyPr/>
          <a:lstStyle/>
          <a:p>
            <a:r>
              <a:rPr lang="en-US" altLang="en-US" dirty="0" smtClean="0">
                <a:latin typeface="+mn-lt"/>
                <a:ea typeface="ＭＳ Ｐゴシック" pitchFamily="34" charset="-128"/>
                <a:cs typeface="Arial" charset="0"/>
              </a:rPr>
              <a:t>Payer Filing Schedule</a:t>
            </a:r>
          </a:p>
        </p:txBody>
      </p:sp>
      <p:sp>
        <p:nvSpPr>
          <p:cNvPr id="2" name="Slide Number Placeholder 1"/>
          <p:cNvSpPr>
            <a:spLocks noGrp="1"/>
          </p:cNvSpPr>
          <p:nvPr>
            <p:ph type="sldNum" sz="quarter" idx="12"/>
          </p:nvPr>
        </p:nvSpPr>
        <p:spPr/>
        <p:txBody>
          <a:bodyPr/>
          <a:lstStyle/>
          <a:p>
            <a:fld id="{7BE6BEC1-6C80-4843-84D8-EF9FABDC7B1C}" type="slidenum">
              <a:rPr lang="en-US" altLang="en-US" smtClean="0"/>
              <a:pPr/>
              <a:t>21</a:t>
            </a:fld>
            <a:endParaRPr lang="en-US" altLang="en-US" dirty="0"/>
          </a:p>
        </p:txBody>
      </p:sp>
      <p:graphicFrame>
        <p:nvGraphicFramePr>
          <p:cNvPr id="4" name="Table 3"/>
          <p:cNvGraphicFramePr>
            <a:graphicFrameLocks noGrp="1"/>
          </p:cNvGraphicFramePr>
          <p:nvPr>
            <p:extLst>
              <p:ext uri="{D42A27DB-BD31-4B8C-83A1-F6EECF244321}">
                <p14:modId xmlns:p14="http://schemas.microsoft.com/office/powerpoint/2010/main" val="2588344138"/>
              </p:ext>
            </p:extLst>
          </p:nvPr>
        </p:nvGraphicFramePr>
        <p:xfrm>
          <a:off x="561974" y="847725"/>
          <a:ext cx="7775575" cy="4200672"/>
        </p:xfrm>
        <a:graphic>
          <a:graphicData uri="http://schemas.openxmlformats.org/drawingml/2006/table">
            <a:tbl>
              <a:tblPr firstRow="1" bandRow="1">
                <a:tableStyleId>{5C22544A-7EE6-4342-B048-85BDC9FD1C3A}</a:tableStyleId>
              </a:tblPr>
              <a:tblGrid>
                <a:gridCol w="2000473"/>
                <a:gridCol w="4189039"/>
                <a:gridCol w="1586063"/>
              </a:tblGrid>
              <a:tr h="542869">
                <a:tc>
                  <a:txBody>
                    <a:bodyPr/>
                    <a:lstStyle/>
                    <a:p>
                      <a:r>
                        <a:rPr lang="en-US" dirty="0" smtClean="0"/>
                        <a:t>Data Type </a:t>
                      </a:r>
                      <a:endParaRPr lang="en-US" dirty="0"/>
                    </a:p>
                  </a:txBody>
                  <a:tcPr/>
                </a:tc>
                <a:tc>
                  <a:txBody>
                    <a:bodyPr/>
                    <a:lstStyle/>
                    <a:p>
                      <a:r>
                        <a:rPr lang="en-US" dirty="0" smtClean="0"/>
                        <a:t>Data File Due </a:t>
                      </a:r>
                      <a:endParaRPr lang="en-US" dirty="0"/>
                    </a:p>
                  </a:txBody>
                  <a:tcPr/>
                </a:tc>
                <a:tc>
                  <a:txBody>
                    <a:bodyPr/>
                    <a:lstStyle/>
                    <a:p>
                      <a:r>
                        <a:rPr lang="en-US" dirty="0" smtClean="0"/>
                        <a:t>Deadline </a:t>
                      </a:r>
                      <a:endParaRPr lang="en-US" dirty="0"/>
                    </a:p>
                  </a:txBody>
                  <a:tcPr/>
                </a:tc>
              </a:tr>
              <a:tr h="530781">
                <a:tc rowSpan="2">
                  <a:txBody>
                    <a:bodyPr/>
                    <a:lstStyle/>
                    <a:p>
                      <a:pPr algn="ctr"/>
                      <a:endParaRPr lang="en-US" b="1" dirty="0" smtClean="0"/>
                    </a:p>
                    <a:p>
                      <a:pPr algn="ctr"/>
                      <a:r>
                        <a:rPr lang="en-US" b="1" dirty="0" smtClean="0"/>
                        <a:t>TME-APM</a:t>
                      </a:r>
                      <a:endParaRPr lang="en-US" b="1" dirty="0"/>
                    </a:p>
                  </a:txBody>
                  <a:tcPr/>
                </a:tc>
                <a:tc>
                  <a:txBody>
                    <a:bodyPr/>
                    <a:lstStyle/>
                    <a:p>
                      <a:r>
                        <a:rPr lang="en-US" dirty="0" smtClean="0"/>
                        <a:t>CY 2017 Final TME-APM</a:t>
                      </a:r>
                      <a:endParaRPr lang="en-US" dirty="0"/>
                    </a:p>
                  </a:txBody>
                  <a:tcPr/>
                </a:tc>
                <a:tc>
                  <a:txBody>
                    <a:bodyPr/>
                    <a:lstStyle/>
                    <a:p>
                      <a:r>
                        <a:rPr lang="en-US" dirty="0" smtClean="0"/>
                        <a:t>May 17, 2019 </a:t>
                      </a:r>
                      <a:endParaRPr lang="en-US" dirty="0"/>
                    </a:p>
                  </a:txBody>
                  <a:tcPr/>
                </a:tc>
              </a:tr>
              <a:tr h="531318">
                <a:tc vMerge="1">
                  <a:txBody>
                    <a:bodyPr/>
                    <a:lstStyle/>
                    <a:p>
                      <a:endParaRPr lang="en-US" dirty="0"/>
                    </a:p>
                  </a:txBody>
                  <a:tcPr/>
                </a:tc>
                <a:tc>
                  <a:txBody>
                    <a:bodyPr/>
                    <a:lstStyle/>
                    <a:p>
                      <a:r>
                        <a:rPr lang="en-US" dirty="0" smtClean="0"/>
                        <a:t>CY 2018</a:t>
                      </a:r>
                      <a:r>
                        <a:rPr lang="en-US" baseline="0" dirty="0" smtClean="0"/>
                        <a:t> Preliminary TME-APM </a:t>
                      </a:r>
                      <a:endParaRPr lang="en-US" dirty="0"/>
                    </a:p>
                  </a:txBody>
                  <a:tcPr/>
                </a:tc>
                <a:tc>
                  <a:txBody>
                    <a:bodyPr/>
                    <a:lstStyle/>
                    <a:p>
                      <a:r>
                        <a:rPr lang="en-US" dirty="0" smtClean="0"/>
                        <a:t>May 17,</a:t>
                      </a:r>
                      <a:r>
                        <a:rPr lang="en-US" baseline="0" dirty="0" smtClean="0"/>
                        <a:t> 2019</a:t>
                      </a:r>
                      <a:endParaRPr lang="en-US" dirty="0"/>
                    </a:p>
                  </a:txBody>
                  <a:tcPr/>
                </a:tc>
              </a:tr>
              <a:tr h="565970">
                <a:tc rowSpan="2">
                  <a:txBody>
                    <a:bodyPr/>
                    <a:lstStyle/>
                    <a:p>
                      <a:pPr algn="ctr"/>
                      <a:endParaRPr lang="en-US" b="1" dirty="0" smtClean="0"/>
                    </a:p>
                    <a:p>
                      <a:pPr algn="ctr"/>
                      <a:r>
                        <a:rPr lang="en-US" b="1" dirty="0" smtClean="0"/>
                        <a:t>Prescription</a:t>
                      </a:r>
                      <a:r>
                        <a:rPr lang="en-US" b="1" baseline="0" dirty="0" smtClean="0"/>
                        <a:t> Drug Rebates </a:t>
                      </a:r>
                      <a:endParaRPr lang="en-US" b="1" dirty="0"/>
                    </a:p>
                  </a:txBody>
                  <a:tcPr/>
                </a:tc>
                <a:tc>
                  <a:txBody>
                    <a:bodyPr/>
                    <a:lstStyle/>
                    <a:p>
                      <a:r>
                        <a:rPr lang="en-US" dirty="0" smtClean="0"/>
                        <a:t>CY 2017</a:t>
                      </a:r>
                      <a:r>
                        <a:rPr lang="en-US" baseline="0" dirty="0" smtClean="0"/>
                        <a:t> Prescription Drug Rebates </a:t>
                      </a:r>
                      <a:endParaRPr lang="en-US" dirty="0"/>
                    </a:p>
                  </a:txBody>
                  <a:tcPr/>
                </a:tc>
                <a:tc>
                  <a:txBody>
                    <a:bodyPr/>
                    <a:lstStyle/>
                    <a:p>
                      <a:r>
                        <a:rPr lang="en-US" dirty="0" smtClean="0"/>
                        <a:t>June 3, 2019</a:t>
                      </a:r>
                      <a:endParaRPr lang="en-US" dirty="0"/>
                    </a:p>
                  </a:txBody>
                  <a:tcPr/>
                </a:tc>
              </a:tr>
              <a:tr h="542869">
                <a:tc vMerge="1">
                  <a:txBody>
                    <a:bodyPr/>
                    <a:lstStyle/>
                    <a:p>
                      <a:endParaRPr lang="en-US" dirty="0"/>
                    </a:p>
                  </a:txBody>
                  <a:tcPr/>
                </a:tc>
                <a:tc>
                  <a:txBody>
                    <a:bodyPr/>
                    <a:lstStyle/>
                    <a:p>
                      <a:r>
                        <a:rPr lang="en-US" dirty="0" smtClean="0"/>
                        <a:t>CY</a:t>
                      </a:r>
                      <a:r>
                        <a:rPr lang="en-US" baseline="0" dirty="0" smtClean="0"/>
                        <a:t> 2018 Prescription Drug Rebates </a:t>
                      </a:r>
                      <a:endParaRPr lang="en-US" dirty="0"/>
                    </a:p>
                  </a:txBody>
                  <a:tcPr/>
                </a:tc>
                <a:tc>
                  <a:txBody>
                    <a:bodyPr/>
                    <a:lstStyle/>
                    <a:p>
                      <a:r>
                        <a:rPr lang="en-US" dirty="0" smtClean="0"/>
                        <a:t>June 3, 2019</a:t>
                      </a:r>
                      <a:endParaRPr lang="en-US" dirty="0"/>
                    </a:p>
                  </a:txBody>
                  <a:tcPr/>
                </a:tc>
              </a:tr>
              <a:tr h="468208">
                <a:tc rowSpan="3">
                  <a:txBody>
                    <a:bodyPr/>
                    <a:lstStyle/>
                    <a:p>
                      <a:pPr algn="ctr"/>
                      <a:endParaRPr lang="en-US" smtClean="0"/>
                    </a:p>
                    <a:p>
                      <a:pPr algn="ctr"/>
                      <a:r>
                        <a:rPr lang="en-US" b="1" smtClean="0"/>
                        <a:t>Relative</a:t>
                      </a:r>
                      <a:r>
                        <a:rPr lang="en-US" b="1" baseline="0" smtClean="0"/>
                        <a:t> </a:t>
                      </a:r>
                      <a:r>
                        <a:rPr lang="en-US" b="1" baseline="0" dirty="0" smtClean="0"/>
                        <a:t>Price </a:t>
                      </a:r>
                      <a:endParaRPr lang="en-US" b="1" dirty="0"/>
                    </a:p>
                  </a:txBody>
                  <a:tcPr/>
                </a:tc>
                <a:tc>
                  <a:txBody>
                    <a:bodyPr/>
                    <a:lstStyle/>
                    <a:p>
                      <a:r>
                        <a:rPr lang="en-US" dirty="0" smtClean="0"/>
                        <a:t>CY 2018 Hospital RP</a:t>
                      </a:r>
                      <a:endParaRPr lang="en-US" dirty="0"/>
                    </a:p>
                  </a:txBody>
                  <a:tcPr/>
                </a:tc>
                <a:tc>
                  <a:txBody>
                    <a:bodyPr/>
                    <a:lstStyle/>
                    <a:p>
                      <a:r>
                        <a:rPr lang="en-US" dirty="0" smtClean="0"/>
                        <a:t>June 28, 2019</a:t>
                      </a:r>
                      <a:endParaRPr lang="en-US" dirty="0"/>
                    </a:p>
                  </a:txBody>
                  <a:tcPr/>
                </a:tc>
              </a:tr>
              <a:tr h="488609">
                <a:tc vMerge="1">
                  <a:txBody>
                    <a:bodyPr/>
                    <a:lstStyle/>
                    <a:p>
                      <a:pPr algn="l"/>
                      <a:endParaRPr lang="en-US" dirty="0"/>
                    </a:p>
                  </a:txBody>
                  <a:tcPr/>
                </a:tc>
                <a:tc>
                  <a:txBody>
                    <a:bodyPr/>
                    <a:lstStyle/>
                    <a:p>
                      <a:r>
                        <a:rPr lang="en-US" dirty="0" smtClean="0"/>
                        <a:t>CY 2018</a:t>
                      </a:r>
                      <a:r>
                        <a:rPr lang="en-US" baseline="0" dirty="0" smtClean="0"/>
                        <a:t> Other Provider RP </a:t>
                      </a:r>
                      <a:endParaRPr lang="en-US" dirty="0"/>
                    </a:p>
                  </a:txBody>
                  <a:tcPr/>
                </a:tc>
                <a:tc>
                  <a:txBody>
                    <a:bodyPr/>
                    <a:lstStyle/>
                    <a:p>
                      <a:r>
                        <a:rPr lang="en-US" dirty="0" smtClean="0"/>
                        <a:t>July 12, 2019</a:t>
                      </a:r>
                      <a:endParaRPr lang="en-US" dirty="0"/>
                    </a:p>
                  </a:txBody>
                  <a:tcPr/>
                </a:tc>
              </a:tr>
              <a:tr h="530048">
                <a:tc vMerge="1">
                  <a:txBody>
                    <a:bodyPr/>
                    <a:lstStyle/>
                    <a:p>
                      <a:pPr algn="l"/>
                      <a:endParaRPr lang="en-US" dirty="0"/>
                    </a:p>
                  </a:txBody>
                  <a:tcPr/>
                </a:tc>
                <a:tc>
                  <a:txBody>
                    <a:bodyPr/>
                    <a:lstStyle/>
                    <a:p>
                      <a:r>
                        <a:rPr lang="en-US" dirty="0" smtClean="0"/>
                        <a:t>CY 2017 Physician</a:t>
                      </a:r>
                      <a:r>
                        <a:rPr lang="en-US" baseline="0" dirty="0" smtClean="0"/>
                        <a:t> Group RP </a:t>
                      </a:r>
                      <a:endParaRPr lang="en-US" dirty="0"/>
                    </a:p>
                  </a:txBody>
                  <a:tcPr/>
                </a:tc>
                <a:tc>
                  <a:txBody>
                    <a:bodyPr/>
                    <a:lstStyle/>
                    <a:p>
                      <a:r>
                        <a:rPr lang="en-US" dirty="0" smtClean="0"/>
                        <a:t>July</a:t>
                      </a:r>
                      <a:r>
                        <a:rPr lang="en-US" baseline="0" dirty="0" smtClean="0"/>
                        <a:t> 12, 2019</a:t>
                      </a:r>
                      <a:endParaRPr lang="en-US" dirty="0"/>
                    </a:p>
                  </a:txBody>
                  <a:tcPr/>
                </a:tc>
              </a:tr>
            </a:tbl>
          </a:graphicData>
        </a:graphic>
      </p:graphicFrame>
    </p:spTree>
    <p:extLst>
      <p:ext uri="{BB962C8B-B14F-4D97-AF65-F5344CB8AC3E}">
        <p14:creationId xmlns:p14="http://schemas.microsoft.com/office/powerpoint/2010/main" val="17067844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9263" y="1266103"/>
            <a:ext cx="8039100" cy="3923414"/>
          </a:xfrm>
        </p:spPr>
        <p:txBody>
          <a:bodyPr>
            <a:normAutofit fontScale="92500" lnSpcReduction="10000"/>
          </a:bodyPr>
          <a:lstStyle/>
          <a:p>
            <a:pPr algn="l" defTabSz="914400" fontAlgn="auto">
              <a:spcBef>
                <a:spcPts val="0"/>
              </a:spcBef>
              <a:spcAft>
                <a:spcPts val="0"/>
              </a:spcAft>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Draft versions of the Data Submission Manual and </a:t>
            </a:r>
            <a:r>
              <a:rPr lang="en-US" dirty="0" smtClean="0">
                <a:solidFill>
                  <a:prstClr val="black"/>
                </a:solidFill>
                <a:latin typeface="Arial" panose="020B0604020202020204" pitchFamily="34" charset="0"/>
                <a:cs typeface="Arial" panose="020B0604020202020204" pitchFamily="34" charset="0"/>
              </a:rPr>
              <a:t>TME-APM Excel template will </a:t>
            </a:r>
            <a:r>
              <a:rPr lang="en-US" dirty="0">
                <a:solidFill>
                  <a:prstClr val="black"/>
                </a:solidFill>
                <a:latin typeface="Arial" panose="020B0604020202020204" pitchFamily="34" charset="0"/>
                <a:cs typeface="Arial" panose="020B0604020202020204" pitchFamily="34" charset="0"/>
              </a:rPr>
              <a:t>be distributed to payers following the TAG </a:t>
            </a:r>
            <a:r>
              <a:rPr lang="en-US" dirty="0" smtClean="0">
                <a:solidFill>
                  <a:prstClr val="black"/>
                </a:solidFill>
                <a:latin typeface="Arial" panose="020B0604020202020204" pitchFamily="34" charset="0"/>
                <a:cs typeface="Arial" panose="020B0604020202020204" pitchFamily="34" charset="0"/>
              </a:rPr>
              <a:t>meeting</a:t>
            </a:r>
            <a:endParaRPr lang="en-US" dirty="0">
              <a:solidFill>
                <a:prstClr val="black"/>
              </a:solidFill>
              <a:latin typeface="Arial" panose="020B0604020202020204" pitchFamily="34" charset="0"/>
              <a:cs typeface="Arial" panose="020B0604020202020204" pitchFamily="34" charset="0"/>
            </a:endParaRPr>
          </a:p>
          <a:p>
            <a:pPr algn="l" defTabSz="914400" fontAlgn="auto">
              <a:spcBef>
                <a:spcPts val="0"/>
              </a:spcBef>
              <a:spcAft>
                <a:spcPts val="0"/>
              </a:spcAft>
              <a:defRPr/>
            </a:pPr>
            <a:endParaRPr lang="en-US" dirty="0">
              <a:solidFill>
                <a:prstClr val="black"/>
              </a:solidFill>
              <a:latin typeface="Arial" panose="020B0604020202020204" pitchFamily="34" charset="0"/>
              <a:cs typeface="Arial" panose="020B0604020202020204" pitchFamily="34" charset="0"/>
            </a:endParaRPr>
          </a:p>
          <a:p>
            <a:pPr algn="l" defTabSz="914400" fontAlgn="auto">
              <a:spcBef>
                <a:spcPts val="0"/>
              </a:spcBef>
              <a:spcAft>
                <a:spcPts val="0"/>
              </a:spcAft>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Please reach out to </a:t>
            </a:r>
            <a:r>
              <a:rPr lang="en-US" dirty="0" smtClean="0">
                <a:solidFill>
                  <a:prstClr val="black"/>
                </a:solidFill>
                <a:latin typeface="Arial" panose="020B0604020202020204" pitchFamily="34" charset="0"/>
                <a:cs typeface="Arial" panose="020B0604020202020204" pitchFamily="34" charset="0"/>
              </a:rPr>
              <a:t>Erin Bonney at </a:t>
            </a:r>
            <a:r>
              <a:rPr lang="en-US" dirty="0" smtClean="0">
                <a:solidFill>
                  <a:prstClr val="black"/>
                </a:solidFill>
                <a:latin typeface="Arial" panose="020B0604020202020204" pitchFamily="34" charset="0"/>
                <a:cs typeface="Arial" panose="020B0604020202020204" pitchFamily="34" charset="0"/>
                <a:hlinkClick r:id="rId3"/>
              </a:rPr>
              <a:t>erin.bonney@state.ma.us</a:t>
            </a:r>
            <a:r>
              <a:rPr lang="en-US" dirty="0" smtClean="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with questions, comments, or concerns. We request that feedback be submitted by </a:t>
            </a:r>
            <a:r>
              <a:rPr lang="en-US" b="1" dirty="0">
                <a:solidFill>
                  <a:prstClr val="black"/>
                </a:solidFill>
                <a:latin typeface="Arial" panose="020B0604020202020204" pitchFamily="34" charset="0"/>
                <a:cs typeface="Arial" panose="020B0604020202020204" pitchFamily="34" charset="0"/>
              </a:rPr>
              <a:t>Tuesday, February </a:t>
            </a:r>
            <a:r>
              <a:rPr lang="en-US" b="1" dirty="0" smtClean="0">
                <a:solidFill>
                  <a:prstClr val="black"/>
                </a:solidFill>
                <a:latin typeface="Arial" panose="020B0604020202020204" pitchFamily="34" charset="0"/>
                <a:cs typeface="Arial" panose="020B0604020202020204" pitchFamily="34" charset="0"/>
              </a:rPr>
              <a:t>26</a:t>
            </a:r>
            <a:r>
              <a:rPr lang="en-US" b="1" baseline="30000" dirty="0" smtClean="0">
                <a:solidFill>
                  <a:prstClr val="black"/>
                </a:solidFill>
                <a:latin typeface="Arial" panose="020B0604020202020204" pitchFamily="34" charset="0"/>
                <a:cs typeface="Arial" panose="020B0604020202020204" pitchFamily="34" charset="0"/>
              </a:rPr>
              <a:t>th</a:t>
            </a:r>
            <a:r>
              <a:rPr lang="en-US" dirty="0" smtClean="0">
                <a:solidFill>
                  <a:prstClr val="black"/>
                </a:solidFill>
                <a:latin typeface="Arial" panose="020B0604020202020204" pitchFamily="34" charset="0"/>
                <a:cs typeface="Arial" panose="020B0604020202020204" pitchFamily="34" charset="0"/>
              </a:rPr>
              <a:t>.</a:t>
            </a:r>
          </a:p>
          <a:p>
            <a:pPr algn="l" defTabSz="914400" fontAlgn="auto">
              <a:spcBef>
                <a:spcPts val="0"/>
              </a:spcBef>
              <a:spcAft>
                <a:spcPts val="0"/>
              </a:spcAft>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algn="l" defTabSz="914400" fontAlgn="auto">
              <a:spcBef>
                <a:spcPts val="0"/>
              </a:spcBef>
              <a:spcAft>
                <a:spcPts val="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Final </a:t>
            </a:r>
            <a:r>
              <a:rPr lang="en-US" dirty="0">
                <a:latin typeface="Arial" panose="020B0604020202020204" pitchFamily="34" charset="0"/>
                <a:cs typeface="Arial" panose="020B0604020202020204" pitchFamily="34" charset="0"/>
              </a:rPr>
              <a:t>Data Submission Manual and Reporting </a:t>
            </a:r>
            <a:r>
              <a:rPr lang="en-US" dirty="0" smtClean="0">
                <a:latin typeface="Arial" panose="020B0604020202020204" pitchFamily="34" charset="0"/>
                <a:cs typeface="Arial" panose="020B0604020202020204" pitchFamily="34" charset="0"/>
              </a:rPr>
              <a:t>template </a:t>
            </a:r>
            <a:r>
              <a:rPr lang="en-US" dirty="0">
                <a:latin typeface="Arial" panose="020B0604020202020204" pitchFamily="34" charset="0"/>
                <a:cs typeface="Arial" panose="020B0604020202020204" pitchFamily="34" charset="0"/>
              </a:rPr>
              <a:t>will be posted on CHIA’s website in March</a:t>
            </a:r>
            <a:r>
              <a:rPr lang="en-US" dirty="0" smtClean="0">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endParaRPr>
          </a:p>
          <a:p>
            <a:pPr marL="0" indent="0" algn="l"/>
            <a:endParaRPr lang="en-US" dirty="0" smtClean="0"/>
          </a:p>
          <a:p>
            <a:pPr algn="l">
              <a:buFont typeface="Arial" panose="020B0604020202020204" pitchFamily="34" charset="0"/>
              <a:buChar char="•"/>
            </a:pPr>
            <a:r>
              <a:rPr lang="en-US" dirty="0" smtClean="0"/>
              <a:t>CHIA staff will work with data submitters between now and May to introduce new CHIA submissions platform and provide additional materials </a:t>
            </a:r>
            <a:endParaRPr lang="en-US" dirty="0"/>
          </a:p>
        </p:txBody>
      </p:sp>
      <p:sp>
        <p:nvSpPr>
          <p:cNvPr id="3" name="Title 2"/>
          <p:cNvSpPr>
            <a:spLocks noGrp="1"/>
          </p:cNvSpPr>
          <p:nvPr>
            <p:ph type="title"/>
          </p:nvPr>
        </p:nvSpPr>
        <p:spPr>
          <a:xfrm>
            <a:off x="449262" y="415925"/>
            <a:ext cx="8039100" cy="641350"/>
          </a:xfrm>
        </p:spPr>
        <p:txBody>
          <a:bodyPr/>
          <a:lstStyle/>
          <a:p>
            <a:r>
              <a:rPr lang="en-US" dirty="0" smtClean="0"/>
              <a:t>Next Steps </a:t>
            </a:r>
            <a:endParaRPr lang="en-US" dirty="0"/>
          </a:p>
        </p:txBody>
      </p:sp>
    </p:spTree>
    <p:extLst>
      <p:ext uri="{BB962C8B-B14F-4D97-AF65-F5344CB8AC3E}">
        <p14:creationId xmlns:p14="http://schemas.microsoft.com/office/powerpoint/2010/main" val="1125230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t>DOI Reporting</a:t>
            </a:r>
            <a:endParaRPr lang="en-US" sz="3100" dirty="0"/>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smtClean="0"/>
              <a:t>Q4 2018 HMO Membership reports and 2018 Annual Membership reports should be distributed by the end of February. Carrier signoff due dates will be communicated when reports are sent. </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Claims report in development – code under review and testing is ongoing. Initial reports will be shared with select carriers in the coming weeks.</a:t>
            </a:r>
          </a:p>
          <a:p>
            <a:pPr marL="342900" indent="-342900">
              <a:buFont typeface="Wingdings" panose="05000000000000000000" pitchFamily="2" charset="2"/>
              <a:buChar char="Ø"/>
            </a:pPr>
            <a:endParaRPr lang="en-US" dirty="0"/>
          </a:p>
          <a:p>
            <a:endParaRPr lang="en-US" dirty="0"/>
          </a:p>
          <a:p>
            <a:endParaRPr lang="en-US" dirty="0"/>
          </a:p>
          <a:p>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7666669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March 12, 2019 </a:t>
            </a:r>
            <a:r>
              <a:rPr lang="en-US" sz="4000" dirty="0"/>
              <a:t>@ 2:00 pm</a:t>
            </a:r>
          </a:p>
          <a:p>
            <a:pPr algn="ctr"/>
            <a:endParaRPr lang="en-US" sz="4000" dirty="0" smtClean="0"/>
          </a:p>
          <a:p>
            <a:pPr algn="ctr"/>
            <a:r>
              <a:rPr lang="en-US" sz="4000" dirty="0" smtClean="0"/>
              <a:t>April 9, 2019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2019 Submission Guide Changes</a:t>
            </a:r>
            <a:endParaRPr lang="en-US" sz="2800" dirty="0"/>
          </a:p>
        </p:txBody>
      </p:sp>
      <p:sp>
        <p:nvSpPr>
          <p:cNvPr id="3" name="Subtitle 2"/>
          <p:cNvSpPr>
            <a:spLocks noGrp="1"/>
          </p:cNvSpPr>
          <p:nvPr>
            <p:ph type="subTitle" idx="1"/>
          </p:nvPr>
        </p:nvSpPr>
        <p:spPr>
          <a:xfrm>
            <a:off x="470960" y="2141316"/>
            <a:ext cx="7761815" cy="3676216"/>
          </a:xfrm>
        </p:spPr>
        <p:txBody>
          <a:bodyPr/>
          <a:lstStyle/>
          <a:p>
            <a:pPr marL="342900" indent="-342900">
              <a:buFont typeface="Arial" panose="020B0604020202020204" pitchFamily="34" charset="0"/>
              <a:buChar char="•"/>
            </a:pPr>
            <a:r>
              <a:rPr lang="en-US" dirty="0" smtClean="0"/>
              <a:t>2019 Draft (Redline) MA APCD Submission Guides posted to CHIA’s website.</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Payer feedback due by February 22</a:t>
            </a:r>
            <a:r>
              <a:rPr lang="en-US" baseline="30000" dirty="0" smtClean="0"/>
              <a:t>nd</a:t>
            </a:r>
            <a:r>
              <a:rPr lang="en-US" dirty="0" smtClean="0"/>
              <a: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Next steps: Administrative Bulletin notification later this month and final versions of the 2019 Submission Guides posted. </a:t>
            </a:r>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11069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2019 Submission Guide Changes</a:t>
            </a:r>
            <a:endParaRPr lang="en-US" sz="2800" dirty="0"/>
          </a:p>
        </p:txBody>
      </p:sp>
      <p:sp>
        <p:nvSpPr>
          <p:cNvPr id="3" name="Subtitle 2"/>
          <p:cNvSpPr>
            <a:spLocks noGrp="1"/>
          </p:cNvSpPr>
          <p:nvPr>
            <p:ph type="subTitle" idx="1"/>
          </p:nvPr>
        </p:nvSpPr>
        <p:spPr>
          <a:xfrm>
            <a:off x="485415" y="2338086"/>
            <a:ext cx="7761815" cy="3676216"/>
          </a:xfrm>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53487411"/>
              </p:ext>
            </p:extLst>
          </p:nvPr>
        </p:nvGraphicFramePr>
        <p:xfrm>
          <a:off x="546782" y="1901644"/>
          <a:ext cx="7700448" cy="2288393"/>
        </p:xfrm>
        <a:graphic>
          <a:graphicData uri="http://schemas.openxmlformats.org/drawingml/2006/table">
            <a:tbl>
              <a:tblPr firstRow="1" firstCol="1" bandRow="1"/>
              <a:tblGrid>
                <a:gridCol w="1255774"/>
                <a:gridCol w="1255774"/>
                <a:gridCol w="2796283"/>
                <a:gridCol w="2392617"/>
              </a:tblGrid>
              <a:tr h="298485">
                <a:tc>
                  <a:txBody>
                    <a:bodyPr/>
                    <a:lstStyle/>
                    <a:p>
                      <a:pPr marL="0" marR="0" algn="ctr">
                        <a:spcBef>
                          <a:spcPts val="0"/>
                        </a:spcBef>
                        <a:spcAft>
                          <a:spcPts val="0"/>
                        </a:spcAft>
                      </a:pPr>
                      <a:r>
                        <a:rPr lang="en-US" sz="900" b="1" dirty="0">
                          <a:solidFill>
                            <a:srgbClr val="000000"/>
                          </a:solidFill>
                          <a:effectLst/>
                          <a:latin typeface="Calibri"/>
                          <a:ea typeface="Times New Roman"/>
                        </a:rPr>
                        <a:t>Element</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000000"/>
                          </a:solidFill>
                          <a:effectLst/>
                          <a:latin typeface="Calibri"/>
                          <a:ea typeface="Times New Roman"/>
                        </a:rPr>
                        <a:t>Element Name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Calibri"/>
                          <a:ea typeface="Times New Roman"/>
                        </a:rPr>
                        <a:t>Guideline Change</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000000"/>
                          </a:solidFill>
                          <a:effectLst/>
                          <a:latin typeface="Calibri"/>
                          <a:ea typeface="Times New Roman"/>
                        </a:rPr>
                        <a:t>Reason</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477">
                <a:tc>
                  <a:txBody>
                    <a:bodyPr/>
                    <a:lstStyle/>
                    <a:p>
                      <a:pPr marL="0" marR="0" algn="ctr">
                        <a:spcBef>
                          <a:spcPts val="0"/>
                        </a:spcBef>
                        <a:spcAft>
                          <a:spcPts val="0"/>
                        </a:spcAft>
                      </a:pPr>
                      <a:r>
                        <a:rPr lang="en-US" sz="1000" dirty="0">
                          <a:solidFill>
                            <a:srgbClr val="000000"/>
                          </a:solidFill>
                          <a:effectLst/>
                          <a:latin typeface="Calibri"/>
                          <a:ea typeface="Times New Roman"/>
                        </a:rPr>
                        <a:t>ME033</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a:ea typeface="Times New Roman"/>
                        </a:rPr>
                        <a:t>Member Language Preference</a:t>
                      </a:r>
                      <a:endParaRPr lang="en-US"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a:ea typeface="Times New Roman"/>
                        </a:rPr>
                        <a:t>Update </a:t>
                      </a:r>
                      <a:r>
                        <a:rPr lang="en-US" sz="1000" dirty="0" smtClean="0">
                          <a:solidFill>
                            <a:srgbClr val="000000"/>
                          </a:solidFill>
                          <a:effectLst/>
                          <a:latin typeface="Calibri"/>
                          <a:ea typeface="Times New Roman"/>
                        </a:rPr>
                        <a:t>Format/Length and limit lookup categories to English, Spanish,</a:t>
                      </a:r>
                      <a:r>
                        <a:rPr lang="en-US" sz="1000" baseline="0" dirty="0" smtClean="0">
                          <a:solidFill>
                            <a:srgbClr val="000000"/>
                          </a:solidFill>
                          <a:effectLst/>
                          <a:latin typeface="Calibri"/>
                          <a:ea typeface="Times New Roman"/>
                        </a:rPr>
                        <a:t> Other and Unknown</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mn-lt"/>
                          <a:ea typeface="Times New Roman"/>
                          <a:cs typeface="+mn-cs"/>
                        </a:rPr>
                        <a:t>Reduce footprint of patient identifying information</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477">
                <a:tc>
                  <a:txBody>
                    <a:bodyPr/>
                    <a:lstStyle/>
                    <a:p>
                      <a:pPr marL="0" marR="0" algn="ctr">
                        <a:spcBef>
                          <a:spcPts val="0"/>
                        </a:spcBef>
                        <a:spcAft>
                          <a:spcPts val="0"/>
                        </a:spcAft>
                      </a:pPr>
                      <a:r>
                        <a:rPr lang="en-US" sz="1000" dirty="0" smtClean="0">
                          <a:solidFill>
                            <a:srgbClr val="000000"/>
                          </a:solidFill>
                          <a:effectLst/>
                          <a:latin typeface="Calibri"/>
                          <a:ea typeface="Times New Roman"/>
                        </a:rPr>
                        <a:t>ME135</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solidFill>
                            <a:srgbClr val="000000"/>
                          </a:solidFill>
                          <a:effectLst/>
                          <a:latin typeface="Calibri"/>
                          <a:ea typeface="Times New Roman"/>
                        </a:rPr>
                        <a:t>Aid Category (</a:t>
                      </a:r>
                      <a:r>
                        <a:rPr lang="en-US" sz="1000" dirty="0" err="1" smtClean="0">
                          <a:solidFill>
                            <a:srgbClr val="000000"/>
                          </a:solidFill>
                          <a:effectLst/>
                          <a:latin typeface="Calibri"/>
                          <a:ea typeface="Times New Roman"/>
                        </a:rPr>
                        <a:t>MassHealth</a:t>
                      </a:r>
                      <a:r>
                        <a:rPr lang="en-US" sz="1000" dirty="0" smtClean="0">
                          <a:solidFill>
                            <a:srgbClr val="000000"/>
                          </a:solidFill>
                          <a:effectLst/>
                          <a:latin typeface="Calibri"/>
                          <a:ea typeface="Times New Roman"/>
                        </a:rPr>
                        <a:t> only)</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a:ea typeface="Times New Roman"/>
                        </a:rPr>
                        <a:t>Remove and update category/threshold/length</a:t>
                      </a:r>
                      <a:endParaRPr lang="en-US"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a:ea typeface="Times New Roman"/>
                        </a:rPr>
                        <a:t>Reduce footprint of patient identifying information</a:t>
                      </a:r>
                      <a:endParaRPr lang="en-US"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477">
                <a:tc>
                  <a:txBody>
                    <a:bodyPr/>
                    <a:lstStyle/>
                    <a:p>
                      <a:pPr marL="0" marR="0" algn="ctr">
                        <a:spcBef>
                          <a:spcPts val="0"/>
                        </a:spcBef>
                        <a:spcAft>
                          <a:spcPts val="0"/>
                        </a:spcAft>
                      </a:pPr>
                      <a:r>
                        <a:rPr lang="en-US" sz="1000" dirty="0" smtClean="0">
                          <a:solidFill>
                            <a:srgbClr val="000000"/>
                          </a:solidFill>
                          <a:effectLst/>
                          <a:latin typeface="Calibri"/>
                          <a:ea typeface="Times New Roman"/>
                        </a:rPr>
                        <a:t>MC015,</a:t>
                      </a:r>
                      <a:r>
                        <a:rPr lang="en-US" sz="1000" baseline="0" dirty="0" smtClean="0">
                          <a:solidFill>
                            <a:srgbClr val="000000"/>
                          </a:solidFill>
                          <a:effectLst/>
                          <a:latin typeface="Calibri"/>
                          <a:ea typeface="Times New Roman"/>
                        </a:rPr>
                        <a:t> PC015, DC015</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solidFill>
                            <a:srgbClr val="000000"/>
                          </a:solidFill>
                          <a:effectLst/>
                          <a:latin typeface="Calibri"/>
                          <a:ea typeface="Times New Roman"/>
                        </a:rPr>
                        <a:t>Member</a:t>
                      </a:r>
                      <a:r>
                        <a:rPr lang="en-US" sz="1000" baseline="0" dirty="0" smtClean="0">
                          <a:solidFill>
                            <a:srgbClr val="000000"/>
                          </a:solidFill>
                          <a:effectLst/>
                          <a:latin typeface="Calibri"/>
                          <a:ea typeface="Times New Roman"/>
                        </a:rPr>
                        <a:t> State</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a:ea typeface="Times New Roman"/>
                        </a:rPr>
                        <a:t>Remove and update category/threshold/length</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a:ea typeface="Times New Roman"/>
                        </a:rPr>
                        <a:t>Reduce footprint of patient identifying information</a:t>
                      </a:r>
                      <a:endParaRPr lang="en-US"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477">
                <a:tc>
                  <a:txBody>
                    <a:bodyPr/>
                    <a:lstStyle/>
                    <a:p>
                      <a:pPr marL="0" marR="0" algn="ctr">
                        <a:spcBef>
                          <a:spcPts val="0"/>
                        </a:spcBef>
                        <a:spcAft>
                          <a:spcPts val="0"/>
                        </a:spcAft>
                      </a:pPr>
                      <a:r>
                        <a:rPr lang="en-US" sz="1000" dirty="0" smtClean="0">
                          <a:solidFill>
                            <a:srgbClr val="000000"/>
                          </a:solidFill>
                          <a:effectLst/>
                          <a:latin typeface="Calibri"/>
                          <a:ea typeface="Times New Roman"/>
                        </a:rPr>
                        <a:t>MC016,</a:t>
                      </a:r>
                      <a:r>
                        <a:rPr lang="en-US" sz="1000" baseline="0" dirty="0" smtClean="0">
                          <a:solidFill>
                            <a:srgbClr val="000000"/>
                          </a:solidFill>
                          <a:effectLst/>
                          <a:latin typeface="Calibri"/>
                          <a:ea typeface="Times New Roman"/>
                        </a:rPr>
                        <a:t> PC016, DC016</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solidFill>
                            <a:srgbClr val="000000"/>
                          </a:solidFill>
                          <a:effectLst/>
                          <a:latin typeface="Calibri"/>
                          <a:ea typeface="Times New Roman"/>
                        </a:rPr>
                        <a:t>Member</a:t>
                      </a:r>
                      <a:r>
                        <a:rPr lang="en-US" sz="1000" baseline="0" dirty="0" smtClean="0">
                          <a:solidFill>
                            <a:srgbClr val="000000"/>
                          </a:solidFill>
                          <a:effectLst/>
                          <a:latin typeface="Calibri"/>
                          <a:ea typeface="Times New Roman"/>
                        </a:rPr>
                        <a:t> Zip Code</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a:ea typeface="Times New Roman"/>
                        </a:rPr>
                        <a:t>Remove and update category/threshold/length</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a:ea typeface="Times New Roman"/>
                        </a:rPr>
                        <a:t>Reduce footprint of patient identifying information</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5655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2019 Submission Guide Changes</a:t>
            </a:r>
            <a:endParaRPr lang="en-US" sz="2800" dirty="0"/>
          </a:p>
        </p:txBody>
      </p:sp>
      <p:sp>
        <p:nvSpPr>
          <p:cNvPr id="6" name="Subtitle 3"/>
          <p:cNvSpPr>
            <a:spLocks noGrp="1"/>
          </p:cNvSpPr>
          <p:nvPr>
            <p:ph type="subTitle" idx="1"/>
          </p:nvPr>
        </p:nvSpPr>
        <p:spPr>
          <a:xfrm>
            <a:off x="485415" y="1895499"/>
            <a:ext cx="7761815" cy="4118804"/>
          </a:xfrm>
        </p:spPr>
        <p:txBody>
          <a:bodyPr/>
          <a:lstStyle/>
          <a:p>
            <a:r>
              <a:rPr lang="en-US" sz="1600" dirty="0" smtClean="0"/>
              <a:t>Why is CHIA removing some patient identifying information from the claims files?</a:t>
            </a:r>
          </a:p>
          <a:p>
            <a:endParaRPr lang="en-US" sz="1600" dirty="0"/>
          </a:p>
          <a:p>
            <a:r>
              <a:rPr lang="en-US" sz="1600" dirty="0" smtClean="0"/>
              <a:t>In </a:t>
            </a:r>
            <a:r>
              <a:rPr lang="en-US" sz="1600" dirty="0"/>
              <a:t>an effort to make the most robust set of health care data more readily available to the widest audience while complying with applicable state and federal privacy laws, CHIA worked with an external team to assist in the creation of a de-identified data set, as defined by the HIPAA Privacy Rule, from the MA APCD, consisting of medical, pharmacy, dental claims, and insurance eligibility for the majority of the Massachusetts population</a:t>
            </a:r>
            <a:r>
              <a:rPr lang="en-US" dirty="0" smtClean="0"/>
              <a:t>.</a:t>
            </a:r>
          </a:p>
          <a:p>
            <a:endParaRPr lang="en-US" sz="1600" dirty="0" smtClean="0"/>
          </a:p>
          <a:p>
            <a:r>
              <a:rPr lang="en-US" sz="1600" dirty="0" smtClean="0"/>
              <a:t>There </a:t>
            </a:r>
            <a:r>
              <a:rPr lang="en-US" sz="1600" dirty="0"/>
              <a:t>are various aspects of an individual’s demographics that can distinguish them in a population. </a:t>
            </a:r>
            <a:r>
              <a:rPr lang="en-US" sz="1600" dirty="0" smtClean="0"/>
              <a:t>Given </a:t>
            </a:r>
            <a:r>
              <a:rPr lang="en-US" sz="1600" dirty="0"/>
              <a:t>the level of detail that CHIA is relying upon to receive and share information about individuals, it was deemed that </a:t>
            </a:r>
            <a:r>
              <a:rPr lang="en-US" sz="1600" dirty="0" smtClean="0"/>
              <a:t>these data elements </a:t>
            </a:r>
            <a:r>
              <a:rPr lang="en-US" sz="1600" dirty="0"/>
              <a:t>should not be transferred to CHIA from c</a:t>
            </a:r>
            <a:r>
              <a:rPr lang="en-US" sz="1600" dirty="0" smtClean="0"/>
              <a:t>arriers </a:t>
            </a:r>
            <a:r>
              <a:rPr lang="en-US" sz="1600" dirty="0"/>
              <a:t>per the updated 2019 APCD submission guides</a:t>
            </a:r>
            <a:r>
              <a:rPr lang="en-US" sz="1600" dirty="0" smtClean="0"/>
              <a:t>. </a:t>
            </a:r>
            <a:r>
              <a:rPr lang="en-US" sz="1600" dirty="0"/>
              <a:t>CHIA has no plans at this time to collect that data through other means.</a:t>
            </a:r>
          </a:p>
        </p:txBody>
      </p:sp>
    </p:spTree>
    <p:extLst>
      <p:ext uri="{BB962C8B-B14F-4D97-AF65-F5344CB8AC3E}">
        <p14:creationId xmlns:p14="http://schemas.microsoft.com/office/powerpoint/2010/main" val="3772658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MA APCD Intake Version 2019</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54021621"/>
              </p:ext>
            </p:extLst>
          </p:nvPr>
        </p:nvGraphicFramePr>
        <p:xfrm>
          <a:off x="726325" y="1892333"/>
          <a:ext cx="7506450" cy="3197646"/>
        </p:xfrm>
        <a:graphic>
          <a:graphicData uri="http://schemas.openxmlformats.org/drawingml/2006/table">
            <a:tbl>
              <a:tblPr firstRow="1" firstCol="1" bandRow="1">
                <a:tableStyleId>{5C22544A-7EE6-4342-B048-85BDC9FD1C3A}</a:tableStyleId>
              </a:tblPr>
              <a:tblGrid>
                <a:gridCol w="5049922"/>
                <a:gridCol w="2456528"/>
              </a:tblGrid>
              <a:tr h="242518">
                <a:tc>
                  <a:txBody>
                    <a:bodyPr/>
                    <a:lstStyle/>
                    <a:p>
                      <a:pPr marL="0" marR="0">
                        <a:lnSpc>
                          <a:spcPct val="107000"/>
                        </a:lnSpc>
                        <a:spcBef>
                          <a:spcPts val="0"/>
                        </a:spcBef>
                        <a:spcAft>
                          <a:spcPts val="0"/>
                        </a:spcAft>
                      </a:pPr>
                      <a:r>
                        <a:rPr lang="en-US" sz="1200" dirty="0">
                          <a:solidFill>
                            <a:schemeClr val="tx1"/>
                          </a:solidFill>
                          <a:effectLst/>
                        </a:rPr>
                        <a:t>MA APCD Intake Process</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tabLst>
                          <a:tab pos="1842135" algn="r"/>
                        </a:tabLst>
                      </a:pPr>
                      <a:r>
                        <a:rPr lang="en-US" sz="1200" dirty="0" smtClean="0">
                          <a:solidFill>
                            <a:schemeClr val="tx1"/>
                          </a:solidFill>
                          <a:effectLst/>
                        </a:rPr>
                        <a:t>2019 Intake Timeline</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r>
              <a:tr h="496264">
                <a:tc>
                  <a:txBody>
                    <a:bodyPr/>
                    <a:lstStyle/>
                    <a:p>
                      <a:pPr marL="0" marR="0">
                        <a:lnSpc>
                          <a:spcPct val="107000"/>
                        </a:lnSpc>
                        <a:spcBef>
                          <a:spcPts val="0"/>
                        </a:spcBef>
                        <a:spcAft>
                          <a:spcPts val="0"/>
                        </a:spcAft>
                      </a:pPr>
                      <a:r>
                        <a:rPr lang="en-US" sz="1200" dirty="0">
                          <a:solidFill>
                            <a:schemeClr val="tx1"/>
                          </a:solidFill>
                          <a:effectLst/>
                        </a:rPr>
                        <a:t>Proposals Shared/Discussed with Carriers</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a:effectLst/>
                        </a:rPr>
                        <a:t>December </a:t>
                      </a:r>
                      <a:r>
                        <a:rPr lang="en-US" sz="1200" dirty="0" smtClean="0">
                          <a:effectLst/>
                        </a:rPr>
                        <a:t>2018/January 2019</a:t>
                      </a:r>
                      <a:endParaRPr lang="en-US" sz="12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200" dirty="0">
                          <a:solidFill>
                            <a:schemeClr val="tx1"/>
                          </a:solidFill>
                          <a:effectLst/>
                        </a:rPr>
                        <a:t>Draft Submission Guides published</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January/February 2019</a:t>
                      </a:r>
                      <a:endParaRPr lang="en-US" sz="12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200" dirty="0" smtClean="0">
                          <a:solidFill>
                            <a:schemeClr val="tx1"/>
                          </a:solidFill>
                          <a:effectLst/>
                        </a:rPr>
                        <a:t>Guide Changes </a:t>
                      </a:r>
                      <a:r>
                        <a:rPr lang="en-US" sz="1200" dirty="0">
                          <a:solidFill>
                            <a:schemeClr val="tx1"/>
                          </a:solidFill>
                          <a:effectLst/>
                        </a:rPr>
                        <a:t>Reviewed at Technical Advisory Group</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January /February 2019</a:t>
                      </a:r>
                      <a:endParaRPr lang="en-US" sz="12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200" dirty="0">
                          <a:solidFill>
                            <a:schemeClr val="tx1"/>
                          </a:solidFill>
                          <a:effectLst/>
                        </a:rPr>
                        <a:t>Carrier Comment Period</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February 2019</a:t>
                      </a:r>
                      <a:endParaRPr lang="en-US" sz="12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200" dirty="0">
                          <a:solidFill>
                            <a:schemeClr val="tx1"/>
                          </a:solidFill>
                          <a:effectLst/>
                        </a:rPr>
                        <a:t>Administrative Bulletin and Guides Adopted</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February 2019</a:t>
                      </a:r>
                      <a:endParaRPr lang="en-US" sz="12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tabLst>
                          <a:tab pos="1708785" algn="ctr"/>
                        </a:tabLst>
                      </a:pPr>
                      <a:r>
                        <a:rPr lang="en-US" sz="1200" dirty="0">
                          <a:solidFill>
                            <a:schemeClr val="tx1"/>
                          </a:solidFill>
                          <a:effectLst/>
                        </a:rPr>
                        <a:t>Development/Testing</a:t>
                      </a:r>
                      <a:r>
                        <a:rPr lang="en-US" sz="1100" dirty="0">
                          <a:effectLst/>
                        </a:rPr>
                        <a:t>	</a:t>
                      </a:r>
                      <a:endParaRPr lang="en-US" sz="1100" dirty="0">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February/July 2019</a:t>
                      </a:r>
                      <a:endParaRPr lang="en-US" sz="12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200" dirty="0">
                          <a:solidFill>
                            <a:schemeClr val="tx1"/>
                          </a:solidFill>
                          <a:effectLst/>
                        </a:rPr>
                        <a:t>Carrier Testing – new guides </a:t>
                      </a:r>
                      <a:r>
                        <a:rPr lang="en-US" sz="1200" dirty="0" smtClean="0">
                          <a:solidFill>
                            <a:schemeClr val="tx1"/>
                          </a:solidFill>
                          <a:effectLst/>
                        </a:rPr>
                        <a:t>and transmission process changes (if any)</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July 2019</a:t>
                      </a:r>
                      <a:endParaRPr lang="en-US" sz="12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200" dirty="0">
                          <a:solidFill>
                            <a:schemeClr val="tx1"/>
                          </a:solidFill>
                          <a:effectLst/>
                        </a:rPr>
                        <a:t>MA APCD Intake Version </a:t>
                      </a:r>
                      <a:r>
                        <a:rPr lang="en-US" sz="1200" dirty="0" smtClean="0">
                          <a:solidFill>
                            <a:schemeClr val="tx1"/>
                          </a:solidFill>
                          <a:effectLst/>
                        </a:rPr>
                        <a:t>2019  Production (July</a:t>
                      </a:r>
                      <a:r>
                        <a:rPr lang="en-US" sz="1200" baseline="0" dirty="0" smtClean="0">
                          <a:solidFill>
                            <a:schemeClr val="tx1"/>
                          </a:solidFill>
                          <a:effectLst/>
                        </a:rPr>
                        <a:t> 2019 data)</a:t>
                      </a:r>
                      <a:endParaRPr lang="en-US" sz="120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0" marR="0">
                        <a:lnSpc>
                          <a:spcPct val="107000"/>
                        </a:lnSpc>
                        <a:spcBef>
                          <a:spcPts val="0"/>
                        </a:spcBef>
                        <a:spcAft>
                          <a:spcPts val="0"/>
                        </a:spcAft>
                      </a:pPr>
                      <a:r>
                        <a:rPr lang="en-US" sz="1200" dirty="0" smtClean="0">
                          <a:effectLst/>
                        </a:rPr>
                        <a:t>August 2019</a:t>
                      </a:r>
                      <a:endParaRPr lang="en-US" sz="1200" dirty="0">
                        <a:effectLst/>
                        <a:latin typeface="Calibri"/>
                        <a:ea typeface="Calibri"/>
                        <a:cs typeface="Times New Roman"/>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2980880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defRPr/>
            </a:pPr>
            <a:r>
              <a:rPr lang="en-US" spc="300" dirty="0">
                <a:solidFill>
                  <a:schemeClr val="bg1"/>
                </a:solidFill>
                <a:latin typeface="Arial Narrow" panose="020B0606020202030204" pitchFamily="34" charset="0"/>
              </a:rPr>
              <a:t>2019 Payer Data Reporting</a:t>
            </a:r>
          </a:p>
        </p:txBody>
      </p:sp>
      <p:sp>
        <p:nvSpPr>
          <p:cNvPr id="3" name="Subtitle 2"/>
          <p:cNvSpPr>
            <a:spLocks noGrp="1"/>
          </p:cNvSpPr>
          <p:nvPr>
            <p:ph type="subTitle" idx="1"/>
          </p:nvPr>
        </p:nvSpPr>
        <p:spPr>
          <a:xfrm>
            <a:off x="2224773" y="1505282"/>
            <a:ext cx="6400800" cy="513299"/>
          </a:xfrm>
        </p:spPr>
        <p:txBody>
          <a:bodyPr>
            <a:normAutofit/>
          </a:bodyPr>
          <a:lstStyle/>
          <a:p>
            <a:r>
              <a:rPr lang="en-US" sz="1800" dirty="0">
                <a:latin typeface="Arial Narrow" panose="020B0606020202030204" pitchFamily="34" charset="0"/>
              </a:rPr>
              <a:t>Annual Premiums Data Request</a:t>
            </a:r>
          </a:p>
          <a:p>
            <a:endParaRPr lang="en-US" sz="1800" dirty="0" smtClean="0">
              <a:latin typeface="Arial Narrow" panose="020B0606020202030204" pitchFamily="34" charset="0"/>
            </a:endParaRPr>
          </a:p>
        </p:txBody>
      </p:sp>
      <p:sp>
        <p:nvSpPr>
          <p:cNvPr id="4" name="TextBox 3"/>
          <p:cNvSpPr txBox="1"/>
          <p:nvPr/>
        </p:nvSpPr>
        <p:spPr>
          <a:xfrm>
            <a:off x="5451894" y="2087592"/>
            <a:ext cx="3062378" cy="677108"/>
          </a:xfrm>
          <a:prstGeom prst="rect">
            <a:avLst/>
          </a:prstGeom>
          <a:noFill/>
        </p:spPr>
        <p:txBody>
          <a:bodyPr wrap="square" rtlCol="0">
            <a:spAutoFit/>
          </a:bodyPr>
          <a:lstStyle/>
          <a:p>
            <a:pPr algn="r"/>
            <a:r>
              <a:rPr lang="en-US" sz="1400" dirty="0">
                <a:solidFill>
                  <a:schemeClr val="bg1">
                    <a:lumMod val="65000"/>
                  </a:schemeClr>
                </a:solidFill>
                <a:latin typeface="Arial" panose="020B0604020202020204" pitchFamily="34" charset="0"/>
                <a:cs typeface="Arial" panose="020B0604020202020204" pitchFamily="34" charset="0"/>
              </a:rPr>
              <a:t>February 12, 2019</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5319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093136"/>
            <a:ext cx="8229600" cy="3970318"/>
          </a:xfrm>
          <a:prstGeom prst="rect">
            <a:avLst/>
          </a:prstGeom>
          <a:noFill/>
        </p:spPr>
        <p:txBody>
          <a:bodyPr>
            <a:spAutoFit/>
          </a:bodyPr>
          <a:lstStyle/>
          <a:p>
            <a:pPr defTabSz="914400" fontAlgn="auto">
              <a:spcBef>
                <a:spcPts val="0"/>
              </a:spcBef>
              <a:spcAft>
                <a:spcPts val="0"/>
              </a:spcAft>
              <a:defRPr/>
            </a:pPr>
            <a:r>
              <a:rPr lang="en-US" b="1" dirty="0" smtClean="0">
                <a:solidFill>
                  <a:schemeClr val="bg1">
                    <a:lumMod val="50000"/>
                  </a:schemeClr>
                </a:solidFill>
                <a:latin typeface="Calibri"/>
                <a:ea typeface="+mn-ea"/>
                <a:cs typeface="Arial" charset="0"/>
              </a:rPr>
              <a:t>Purpose </a:t>
            </a:r>
          </a:p>
          <a:p>
            <a:pPr defTabSz="914400" fontAlgn="auto">
              <a:spcBef>
                <a:spcPts val="0"/>
              </a:spcBef>
              <a:spcAft>
                <a:spcPts val="0"/>
              </a:spcAft>
              <a:defRPr/>
            </a:pPr>
            <a:r>
              <a:rPr lang="en-US" sz="2000" dirty="0" smtClean="0">
                <a:solidFill>
                  <a:prstClr val="black"/>
                </a:solidFill>
                <a:latin typeface="Arial" panose="020B0604020202020204" pitchFamily="34" charset="0"/>
                <a:ea typeface="+mn-ea"/>
                <a:cs typeface="Arial" panose="020B0604020202020204" pitchFamily="34" charset="0"/>
              </a:rPr>
              <a:t>To assess health insurance coverage and cost trends in the Massachusetts market, based on contract-membership (MA situs)</a:t>
            </a:r>
          </a:p>
          <a:p>
            <a:pPr defTabSz="914400" fontAlgn="auto">
              <a:spcBef>
                <a:spcPts val="0"/>
              </a:spcBef>
              <a:spcAft>
                <a:spcPts val="0"/>
              </a:spcAft>
              <a:defRPr/>
            </a:pPr>
            <a:endParaRPr lang="en-US" b="1" dirty="0">
              <a:solidFill>
                <a:prstClr val="black"/>
              </a:solidFill>
              <a:latin typeface="Calibri"/>
              <a:ea typeface="+mn-ea"/>
              <a:cs typeface="Arial" charset="0"/>
            </a:endParaRPr>
          </a:p>
          <a:p>
            <a:pPr defTabSz="914400" fontAlgn="auto">
              <a:spcBef>
                <a:spcPts val="0"/>
              </a:spcBef>
              <a:spcAft>
                <a:spcPts val="0"/>
              </a:spcAft>
              <a:defRPr/>
            </a:pPr>
            <a:r>
              <a:rPr lang="en-US" b="1" dirty="0" smtClean="0">
                <a:solidFill>
                  <a:schemeClr val="bg1">
                    <a:lumMod val="50000"/>
                  </a:schemeClr>
                </a:solidFill>
                <a:latin typeface="Calibri"/>
                <a:ea typeface="+mn-ea"/>
                <a:cs typeface="Arial" charset="0"/>
              </a:rPr>
              <a:t>Data Overview</a:t>
            </a:r>
          </a:p>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Arial" panose="020B0604020202020204" pitchFamily="34" charset="0"/>
                <a:ea typeface="+mn-ea"/>
                <a:cs typeface="Arial" panose="020B0604020202020204" pitchFamily="34" charset="0"/>
              </a:rPr>
              <a:t>Aggregate member months, premiums, claims amounts</a:t>
            </a:r>
          </a:p>
          <a:p>
            <a:pPr defTabSz="914400" fontAlgn="auto">
              <a:spcBef>
                <a:spcPts val="0"/>
              </a:spcBef>
              <a:spcAft>
                <a:spcPts val="0"/>
              </a:spcAft>
              <a:defRPr/>
            </a:pPr>
            <a:endParaRPr lang="en-US" sz="2000" dirty="0" smtClean="0">
              <a:solidFill>
                <a:prstClr val="black"/>
              </a:solidFill>
              <a:latin typeface="Arial" panose="020B0604020202020204" pitchFamily="34" charset="0"/>
              <a:ea typeface="+mn-ea"/>
              <a:cs typeface="Arial" panose="020B0604020202020204" pitchFamily="34" charset="0"/>
            </a:endParaRPr>
          </a:p>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Arial" panose="020B0604020202020204" pitchFamily="34" charset="0"/>
                <a:ea typeface="+mn-ea"/>
                <a:cs typeface="Arial" panose="020B0604020202020204" pitchFamily="34" charset="0"/>
              </a:rPr>
              <a:t>Breakouts by Funding </a:t>
            </a:r>
            <a:r>
              <a:rPr lang="en-US" sz="2000" dirty="0">
                <a:solidFill>
                  <a:prstClr val="black"/>
                </a:solidFill>
                <a:latin typeface="Arial" panose="020B0604020202020204" pitchFamily="34" charset="0"/>
                <a:ea typeface="+mn-ea"/>
                <a:cs typeface="Arial" panose="020B0604020202020204" pitchFamily="34" charset="0"/>
              </a:rPr>
              <a:t>T</a:t>
            </a:r>
            <a:r>
              <a:rPr lang="en-US" sz="2000" dirty="0" smtClean="0">
                <a:solidFill>
                  <a:prstClr val="black"/>
                </a:solidFill>
                <a:latin typeface="Arial" panose="020B0604020202020204" pitchFamily="34" charset="0"/>
                <a:ea typeface="+mn-ea"/>
                <a:cs typeface="Arial" panose="020B0604020202020204" pitchFamily="34" charset="0"/>
              </a:rPr>
              <a:t>ype (fully-/self-insured), Market </a:t>
            </a:r>
            <a:r>
              <a:rPr lang="en-US" sz="2000" dirty="0">
                <a:solidFill>
                  <a:prstClr val="black"/>
                </a:solidFill>
                <a:latin typeface="Arial" panose="020B0604020202020204" pitchFamily="34" charset="0"/>
                <a:ea typeface="+mn-ea"/>
                <a:cs typeface="Arial" panose="020B0604020202020204" pitchFamily="34" charset="0"/>
              </a:rPr>
              <a:t>S</a:t>
            </a:r>
            <a:r>
              <a:rPr lang="en-US" sz="2000" dirty="0" smtClean="0">
                <a:solidFill>
                  <a:prstClr val="black"/>
                </a:solidFill>
                <a:latin typeface="Arial" panose="020B0604020202020204" pitchFamily="34" charset="0"/>
                <a:ea typeface="+mn-ea"/>
                <a:cs typeface="Arial" panose="020B0604020202020204" pitchFamily="34" charset="0"/>
              </a:rPr>
              <a:t>ector (group size), Product </a:t>
            </a:r>
            <a:r>
              <a:rPr lang="en-US" sz="2000" dirty="0">
                <a:solidFill>
                  <a:prstClr val="black"/>
                </a:solidFill>
                <a:latin typeface="Arial" panose="020B0604020202020204" pitchFamily="34" charset="0"/>
                <a:ea typeface="+mn-ea"/>
                <a:cs typeface="Arial" panose="020B0604020202020204" pitchFamily="34" charset="0"/>
              </a:rPr>
              <a:t>T</a:t>
            </a:r>
            <a:r>
              <a:rPr lang="en-US" sz="2000" dirty="0" smtClean="0">
                <a:solidFill>
                  <a:prstClr val="black"/>
                </a:solidFill>
                <a:latin typeface="Arial" panose="020B0604020202020204" pitchFamily="34" charset="0"/>
                <a:ea typeface="+mn-ea"/>
                <a:cs typeface="Arial" panose="020B0604020202020204" pitchFamily="34" charset="0"/>
              </a:rPr>
              <a:t>ype (HMO, PPO, POS, Other), and Benefit Design Type (HDHP, Limited Network, Tiered Network)</a:t>
            </a:r>
          </a:p>
          <a:p>
            <a:pPr defTabSz="914400" fontAlgn="auto">
              <a:spcBef>
                <a:spcPts val="0"/>
              </a:spcBef>
              <a:spcAft>
                <a:spcPts val="0"/>
              </a:spcAft>
              <a:defRPr/>
            </a:pPr>
            <a:endParaRPr lang="en-US" sz="2000" dirty="0" smtClean="0">
              <a:solidFill>
                <a:prstClr val="black"/>
              </a:solidFill>
              <a:latin typeface="Arial" panose="020B0604020202020204" pitchFamily="34" charset="0"/>
              <a:ea typeface="+mn-ea"/>
              <a:cs typeface="Arial" panose="020B0604020202020204" pitchFamily="34" charset="0"/>
            </a:endParaRPr>
          </a:p>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Arial" panose="020B0604020202020204" pitchFamily="34" charset="0"/>
                <a:ea typeface="+mn-ea"/>
                <a:cs typeface="Arial" panose="020B0604020202020204" pitchFamily="34" charset="0"/>
              </a:rPr>
              <a:t>Covers previous three calendar years (2016, 2017, 2018)</a:t>
            </a:r>
          </a:p>
        </p:txBody>
      </p:sp>
      <p:sp>
        <p:nvSpPr>
          <p:cNvPr id="5123" name="TextBox 4"/>
          <p:cNvSpPr txBox="1">
            <a:spLocks noChangeArrowheads="1"/>
          </p:cNvSpPr>
          <p:nvPr/>
        </p:nvSpPr>
        <p:spPr bwMode="auto">
          <a:xfrm>
            <a:off x="381000" y="625362"/>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Annual Premiums Data Request</a:t>
            </a:r>
          </a:p>
        </p:txBody>
      </p:sp>
    </p:spTree>
    <p:extLst>
      <p:ext uri="{BB962C8B-B14F-4D97-AF65-F5344CB8AC3E}">
        <p14:creationId xmlns:p14="http://schemas.microsoft.com/office/powerpoint/2010/main" val="852746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28738"/>
            <a:ext cx="8229600" cy="1015663"/>
          </a:xfrm>
          <a:prstGeom prst="rect">
            <a:avLst/>
          </a:prstGeom>
          <a:noFill/>
        </p:spPr>
        <p:txBody>
          <a:bodyPr>
            <a:spAutoFit/>
          </a:bodyPr>
          <a:lstStyle/>
          <a:p>
            <a:r>
              <a:rPr lang="en-US" sz="2000" dirty="0">
                <a:latin typeface="Arial" panose="020B0604020202020204" pitchFamily="34" charset="0"/>
                <a:cs typeface="Arial" panose="020B0604020202020204" pitchFamily="34" charset="0"/>
              </a:rPr>
              <a:t>Per 957 CMR 10.00, only payers with at least 50,000 Massachusetts Private Commercial Plan members </a:t>
            </a:r>
            <a:r>
              <a:rPr lang="en-US" sz="2000" dirty="0" smtClean="0">
                <a:latin typeface="Arial" panose="020B0604020202020204" pitchFamily="34" charset="0"/>
                <a:cs typeface="Arial" panose="020B0604020202020204" pitchFamily="34" charset="0"/>
              </a:rPr>
              <a:t>are </a:t>
            </a:r>
            <a:r>
              <a:rPr lang="en-US" sz="2000" dirty="0">
                <a:latin typeface="Arial" panose="020B0604020202020204" pitchFamily="34" charset="0"/>
                <a:cs typeface="Arial" panose="020B0604020202020204" pitchFamily="34" charset="0"/>
              </a:rPr>
              <a:t>required to submit. For the May </a:t>
            </a:r>
            <a:r>
              <a:rPr lang="en-US" sz="2000" dirty="0" smtClean="0">
                <a:latin typeface="Arial" panose="020B0604020202020204" pitchFamily="34" charset="0"/>
                <a:cs typeface="Arial" panose="020B0604020202020204" pitchFamily="34" charset="0"/>
              </a:rPr>
              <a:t>2019 </a:t>
            </a:r>
            <a:r>
              <a:rPr lang="en-US" sz="2000" dirty="0">
                <a:latin typeface="Arial" panose="020B0604020202020204" pitchFamily="34" charset="0"/>
                <a:cs typeface="Arial" panose="020B0604020202020204" pitchFamily="34" charset="0"/>
              </a:rPr>
              <a:t>Submission, this includes the following payers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
        <p:nvSpPr>
          <p:cNvPr id="5123" name="TextBox 4"/>
          <p:cNvSpPr txBox="1">
            <a:spLocks noChangeArrowheads="1"/>
          </p:cNvSpPr>
          <p:nvPr/>
        </p:nvSpPr>
        <p:spPr bwMode="auto">
          <a:xfrm>
            <a:off x="381000" y="625362"/>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Data Submitters</a:t>
            </a:r>
          </a:p>
        </p:txBody>
      </p:sp>
      <p:graphicFrame>
        <p:nvGraphicFramePr>
          <p:cNvPr id="2" name="Table 1"/>
          <p:cNvGraphicFramePr>
            <a:graphicFrameLocks noGrp="1"/>
          </p:cNvGraphicFramePr>
          <p:nvPr>
            <p:extLst>
              <p:ext uri="{D42A27DB-BD31-4B8C-83A1-F6EECF244321}">
                <p14:modId xmlns:p14="http://schemas.microsoft.com/office/powerpoint/2010/main" val="2734181028"/>
              </p:ext>
            </p:extLst>
          </p:nvPr>
        </p:nvGraphicFramePr>
        <p:xfrm>
          <a:off x="681268" y="2594813"/>
          <a:ext cx="7629064" cy="2529840"/>
        </p:xfrm>
        <a:graphic>
          <a:graphicData uri="http://schemas.openxmlformats.org/drawingml/2006/table">
            <a:tbl>
              <a:tblPr firstRow="1" bandRow="1">
                <a:tableStyleId>{5C22544A-7EE6-4342-B048-85BDC9FD1C3A}</a:tableStyleId>
              </a:tblPr>
              <a:tblGrid>
                <a:gridCol w="3814532"/>
                <a:gridCol w="3814532"/>
              </a:tblGrid>
              <a:tr h="370840">
                <a:tc>
                  <a:txBody>
                    <a:bodyPr/>
                    <a:lstStyle/>
                    <a:p>
                      <a:pPr marL="342900" indent="-342900" defTabSz="914400" fontAlgn="auto">
                        <a:spcBef>
                          <a:spcPts val="0"/>
                        </a:spcBef>
                        <a:spcAft>
                          <a:spcPts val="0"/>
                        </a:spcAft>
                        <a:buFont typeface="Arial" panose="020B0604020202020204" pitchFamily="34" charset="0"/>
                        <a:buChar char="•"/>
                        <a:defRPr/>
                      </a:pPr>
                      <a:r>
                        <a:rPr lang="en-US" sz="2000" b="0" dirty="0" smtClean="0">
                          <a:solidFill>
                            <a:schemeClr val="tx2"/>
                          </a:solidFill>
                          <a:latin typeface="Arial" panose="020B0604020202020204" pitchFamily="34" charset="0"/>
                          <a:ea typeface="+mn-ea"/>
                          <a:cs typeface="Arial" panose="020B0604020202020204" pitchFamily="34" charset="0"/>
                        </a:rPr>
                        <a:t>Aetna</a:t>
                      </a:r>
                    </a:p>
                    <a:p>
                      <a:pPr marL="342900" indent="-342900" defTabSz="914400" fontAlgn="auto">
                        <a:spcBef>
                          <a:spcPts val="0"/>
                        </a:spcBef>
                        <a:spcAft>
                          <a:spcPts val="0"/>
                        </a:spcAft>
                        <a:buFont typeface="Arial" panose="020B0604020202020204" pitchFamily="34" charset="0"/>
                        <a:buChar char="•"/>
                        <a:defRPr/>
                      </a:pPr>
                      <a:r>
                        <a:rPr lang="en-US" sz="2000" b="0" dirty="0" err="1" smtClean="0">
                          <a:solidFill>
                            <a:schemeClr val="tx2"/>
                          </a:solidFill>
                          <a:latin typeface="Arial" panose="020B0604020202020204" pitchFamily="34" charset="0"/>
                          <a:ea typeface="+mn-ea"/>
                          <a:cs typeface="Arial" panose="020B0604020202020204" pitchFamily="34" charset="0"/>
                        </a:rPr>
                        <a:t>AllWays</a:t>
                      </a:r>
                      <a:r>
                        <a:rPr lang="en-US" sz="2000" b="0" dirty="0" smtClean="0">
                          <a:solidFill>
                            <a:schemeClr val="tx2"/>
                          </a:solidFill>
                          <a:latin typeface="Arial" panose="020B0604020202020204" pitchFamily="34" charset="0"/>
                          <a:ea typeface="+mn-ea"/>
                          <a:cs typeface="Arial" panose="020B0604020202020204" pitchFamily="34" charset="0"/>
                        </a:rPr>
                        <a:t> Health Partners</a:t>
                      </a:r>
                    </a:p>
                    <a:p>
                      <a:pPr marL="342900" indent="-342900" defTabSz="914400" fontAlgn="auto">
                        <a:spcBef>
                          <a:spcPts val="0"/>
                        </a:spcBef>
                        <a:spcAft>
                          <a:spcPts val="0"/>
                        </a:spcAft>
                        <a:buFont typeface="Arial" panose="020B0604020202020204" pitchFamily="34" charset="0"/>
                        <a:buChar char="•"/>
                        <a:defRPr/>
                      </a:pPr>
                      <a:r>
                        <a:rPr lang="en-US" sz="2000" b="0" dirty="0" smtClean="0">
                          <a:solidFill>
                            <a:schemeClr val="tx2"/>
                          </a:solidFill>
                          <a:latin typeface="Arial" panose="020B0604020202020204" pitchFamily="34" charset="0"/>
                          <a:ea typeface="+mn-ea"/>
                          <a:cs typeface="Arial" panose="020B0604020202020204" pitchFamily="34" charset="0"/>
                        </a:rPr>
                        <a:t>BCBSMA</a:t>
                      </a:r>
                    </a:p>
                    <a:p>
                      <a:pPr marL="342900" indent="-342900" defTabSz="914400" fontAlgn="auto">
                        <a:spcBef>
                          <a:spcPts val="0"/>
                        </a:spcBef>
                        <a:spcAft>
                          <a:spcPts val="0"/>
                        </a:spcAft>
                        <a:buFont typeface="Arial" panose="020B0604020202020204" pitchFamily="34" charset="0"/>
                        <a:buChar char="•"/>
                        <a:defRPr/>
                      </a:pPr>
                      <a:r>
                        <a:rPr lang="en-US" sz="2000" b="0" dirty="0" smtClean="0">
                          <a:solidFill>
                            <a:schemeClr val="tx2"/>
                          </a:solidFill>
                          <a:latin typeface="Arial" panose="020B0604020202020204" pitchFamily="34" charset="0"/>
                          <a:ea typeface="+mn-ea"/>
                          <a:cs typeface="Arial" panose="020B0604020202020204" pitchFamily="34" charset="0"/>
                        </a:rPr>
                        <a:t>BMCHP</a:t>
                      </a:r>
                    </a:p>
                    <a:p>
                      <a:pPr marL="342900" indent="-342900" defTabSz="914400" fontAlgn="auto">
                        <a:spcBef>
                          <a:spcPts val="0"/>
                        </a:spcBef>
                        <a:spcAft>
                          <a:spcPts val="0"/>
                        </a:spcAft>
                        <a:buFont typeface="Arial" panose="020B0604020202020204" pitchFamily="34" charset="0"/>
                        <a:buChar char="•"/>
                        <a:defRPr/>
                      </a:pPr>
                      <a:r>
                        <a:rPr lang="en-US" sz="2000" b="0" dirty="0" smtClean="0">
                          <a:solidFill>
                            <a:schemeClr val="tx2"/>
                          </a:solidFill>
                          <a:latin typeface="Arial" panose="020B0604020202020204" pitchFamily="34" charset="0"/>
                          <a:ea typeface="+mn-ea"/>
                          <a:cs typeface="Arial" panose="020B0604020202020204" pitchFamily="34" charset="0"/>
                        </a:rPr>
                        <a:t>Cigna</a:t>
                      </a:r>
                    </a:p>
                    <a:p>
                      <a:pPr marL="342900" indent="-342900" defTabSz="914400" fontAlgn="auto">
                        <a:spcBef>
                          <a:spcPts val="0"/>
                        </a:spcBef>
                        <a:spcAft>
                          <a:spcPts val="0"/>
                        </a:spcAft>
                        <a:buFont typeface="Arial" panose="020B0604020202020204" pitchFamily="34" charset="0"/>
                        <a:buChar char="•"/>
                        <a:defRPr/>
                      </a:pPr>
                      <a:r>
                        <a:rPr lang="en-US" sz="2000" b="0" dirty="0" smtClean="0">
                          <a:solidFill>
                            <a:schemeClr val="tx2"/>
                          </a:solidFill>
                          <a:latin typeface="Arial" panose="020B0604020202020204" pitchFamily="34" charset="0"/>
                          <a:ea typeface="+mn-ea"/>
                          <a:cs typeface="Arial" panose="020B0604020202020204" pitchFamily="34" charset="0"/>
                        </a:rPr>
                        <a:t>Fallon</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solidFill>
                            <a:schemeClr val="tx2"/>
                          </a:solidFill>
                          <a:latin typeface="Arial" panose="020B0604020202020204" pitchFamily="34" charset="0"/>
                          <a:ea typeface="+mn-ea"/>
                          <a:cs typeface="Arial" panose="020B0604020202020204" pitchFamily="34" charset="0"/>
                        </a:rPr>
                        <a:t>HPHC (incl.</a:t>
                      </a:r>
                      <a:r>
                        <a:rPr lang="en-US" sz="2000" b="0" baseline="0" dirty="0" smtClean="0">
                          <a:solidFill>
                            <a:schemeClr val="tx2"/>
                          </a:solidFill>
                          <a:latin typeface="Arial" panose="020B0604020202020204" pitchFamily="34" charset="0"/>
                          <a:ea typeface="+mn-ea"/>
                          <a:cs typeface="Arial" panose="020B0604020202020204" pitchFamily="34" charset="0"/>
                        </a:rPr>
                        <a:t> HPI)</a:t>
                      </a:r>
                      <a:endParaRPr lang="en-US" sz="2000" b="0" dirty="0" smtClean="0">
                        <a:solidFill>
                          <a:schemeClr val="tx2"/>
                        </a:solidFill>
                        <a:latin typeface="Arial" panose="020B0604020202020204" pitchFamily="34" charset="0"/>
                        <a:ea typeface="+mn-ea"/>
                        <a:cs typeface="Arial" panose="020B0604020202020204" pitchFamily="34" charset="0"/>
                      </a:endParaRPr>
                    </a:p>
                    <a:p>
                      <a:endParaRPr lang="en-US" sz="2000" b="0" dirty="0">
                        <a:solidFill>
                          <a:schemeClr val="tx2"/>
                        </a:solidFill>
                        <a:latin typeface="Arial" panose="020B0604020202020204" pitchFamily="34" charset="0"/>
                        <a:cs typeface="Arial" panose="020B0604020202020204" pitchFamily="34" charset="0"/>
                      </a:endParaRPr>
                    </a:p>
                  </a:txBody>
                  <a:tcPr>
                    <a:noFill/>
                  </a:tcPr>
                </a:tc>
                <a:tc>
                  <a:txBody>
                    <a:bodyPr/>
                    <a:lstStyle/>
                    <a:p>
                      <a:pPr marL="285750" indent="-285750">
                        <a:buFont typeface="Arial" panose="020B0604020202020204" pitchFamily="34" charset="0"/>
                        <a:buChar char="•"/>
                      </a:pPr>
                      <a:r>
                        <a:rPr lang="en-US" sz="2000" b="0" dirty="0" smtClean="0">
                          <a:solidFill>
                            <a:schemeClr val="tx2"/>
                          </a:solidFill>
                          <a:latin typeface="Arial" panose="020B0604020202020204" pitchFamily="34" charset="0"/>
                          <a:cs typeface="Arial" panose="020B0604020202020204" pitchFamily="34" charset="0"/>
                        </a:rPr>
                        <a:t>HNE</a:t>
                      </a:r>
                    </a:p>
                    <a:p>
                      <a:pPr marL="285750" indent="-285750">
                        <a:buFont typeface="Arial" panose="020B0604020202020204" pitchFamily="34" charset="0"/>
                        <a:buChar char="•"/>
                      </a:pPr>
                      <a:r>
                        <a:rPr lang="en-US" sz="2000" b="0" dirty="0" smtClean="0">
                          <a:solidFill>
                            <a:schemeClr val="tx2"/>
                          </a:solidFill>
                          <a:latin typeface="Arial" panose="020B0604020202020204" pitchFamily="34" charset="0"/>
                          <a:cs typeface="Arial" panose="020B0604020202020204" pitchFamily="34" charset="0"/>
                        </a:rPr>
                        <a:t>NHP</a:t>
                      </a:r>
                    </a:p>
                    <a:p>
                      <a:pPr marL="285750" indent="-285750">
                        <a:buFont typeface="Arial" panose="020B0604020202020204" pitchFamily="34" charset="0"/>
                        <a:buChar char="•"/>
                      </a:pPr>
                      <a:r>
                        <a:rPr lang="en-US" sz="2000" b="0" dirty="0" smtClean="0">
                          <a:solidFill>
                            <a:schemeClr val="tx2"/>
                          </a:solidFill>
                          <a:latin typeface="Arial" panose="020B0604020202020204" pitchFamily="34" charset="0"/>
                          <a:cs typeface="Arial" panose="020B0604020202020204" pitchFamily="34" charset="0"/>
                        </a:rPr>
                        <a:t>Tufts Health Plan</a:t>
                      </a:r>
                    </a:p>
                    <a:p>
                      <a:pPr marL="285750" indent="-285750">
                        <a:buFont typeface="Arial" panose="020B0604020202020204" pitchFamily="34" charset="0"/>
                        <a:buChar char="•"/>
                      </a:pPr>
                      <a:r>
                        <a:rPr lang="en-US" sz="2000" b="0" dirty="0" smtClean="0">
                          <a:solidFill>
                            <a:schemeClr val="tx2"/>
                          </a:solidFill>
                          <a:latin typeface="Arial" panose="020B0604020202020204" pitchFamily="34" charset="0"/>
                          <a:cs typeface="Arial" panose="020B0604020202020204" pitchFamily="34" charset="0"/>
                        </a:rPr>
                        <a:t>Tufts </a:t>
                      </a:r>
                      <a:r>
                        <a:rPr lang="en-US" sz="2000" b="0" baseline="0" dirty="0" smtClean="0">
                          <a:solidFill>
                            <a:schemeClr val="tx2"/>
                          </a:solidFill>
                          <a:latin typeface="Arial" panose="020B0604020202020204" pitchFamily="34" charset="0"/>
                          <a:cs typeface="Arial" panose="020B0604020202020204" pitchFamily="34" charset="0"/>
                        </a:rPr>
                        <a:t>Public </a:t>
                      </a:r>
                    </a:p>
                    <a:p>
                      <a:pPr marL="285750" indent="-285750">
                        <a:buFont typeface="Arial" panose="020B0604020202020204" pitchFamily="34" charset="0"/>
                        <a:buChar char="•"/>
                      </a:pPr>
                      <a:r>
                        <a:rPr lang="en-US" sz="2000" b="0" baseline="0" dirty="0" err="1" smtClean="0">
                          <a:solidFill>
                            <a:schemeClr val="tx2"/>
                          </a:solidFill>
                          <a:latin typeface="Arial" panose="020B0604020202020204" pitchFamily="34" charset="0"/>
                          <a:cs typeface="Arial" panose="020B0604020202020204" pitchFamily="34" charset="0"/>
                        </a:rPr>
                        <a:t>UniCare</a:t>
                      </a:r>
                      <a:endParaRPr lang="en-US" sz="2000" b="0" baseline="0" dirty="0" smtClean="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0" baseline="0" dirty="0" smtClean="0">
                          <a:solidFill>
                            <a:schemeClr val="tx2"/>
                          </a:solidFill>
                          <a:latin typeface="Arial" panose="020B0604020202020204" pitchFamily="34" charset="0"/>
                          <a:cs typeface="Arial" panose="020B0604020202020204" pitchFamily="34" charset="0"/>
                        </a:rPr>
                        <a:t>United</a:t>
                      </a:r>
                      <a:endParaRPr lang="en-US" sz="2000" b="0" dirty="0">
                        <a:solidFill>
                          <a:schemeClr val="tx2"/>
                        </a:solidFill>
                        <a:latin typeface="Arial" panose="020B0604020202020204" pitchFamily="34" charset="0"/>
                        <a:cs typeface="Arial" panose="020B0604020202020204" pitchFamily="34" charset="0"/>
                      </a:endParaRPr>
                    </a:p>
                  </a:txBody>
                  <a:tcPr>
                    <a:noFill/>
                  </a:tcPr>
                </a:tc>
              </a:tr>
            </a:tbl>
          </a:graphicData>
        </a:graphic>
      </p:graphicFrame>
    </p:spTree>
    <p:extLst>
      <p:ext uri="{BB962C8B-B14F-4D97-AF65-F5344CB8AC3E}">
        <p14:creationId xmlns:p14="http://schemas.microsoft.com/office/powerpoint/2010/main" val="83429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18588</TotalTime>
  <Words>1300</Words>
  <Application>Microsoft Office PowerPoint</Application>
  <PresentationFormat>On-screen Show (4:3)</PresentationFormat>
  <Paragraphs>280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FINALPowerPointTEMPLATE</vt:lpstr>
      <vt:lpstr>PowerPoint Presentation</vt:lpstr>
      <vt:lpstr>Agenda</vt:lpstr>
      <vt:lpstr>MA APCD 2019 Submission Guide Changes</vt:lpstr>
      <vt:lpstr>MA APCD 2019 Submission Guide Changes</vt:lpstr>
      <vt:lpstr>MA APCD 2019 Submission Guide Changes</vt:lpstr>
      <vt:lpstr>MA APCD Intake Version 2019</vt:lpstr>
      <vt:lpstr>2019 Payer Data Reporting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Total Medical Expenses-Alternative Payment Methods</vt:lpstr>
      <vt:lpstr>Total Medical Expenses-Alternative Payment Methods</vt:lpstr>
      <vt:lpstr>Total Medical Expenses-Alternative Payment Methods</vt:lpstr>
      <vt:lpstr>Total Medical Expenses-Alternative Payment Methods</vt:lpstr>
      <vt:lpstr>Payer Filing Schedule</vt:lpstr>
      <vt:lpstr>Next Steps </vt:lpstr>
      <vt:lpstr>DOI Reporting</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Vogel, Rick</cp:lastModifiedBy>
  <cp:revision>904</cp:revision>
  <cp:lastPrinted>2019-02-12T16:56:44Z</cp:lastPrinted>
  <dcterms:created xsi:type="dcterms:W3CDTF">2014-02-09T20:57:02Z</dcterms:created>
  <dcterms:modified xsi:type="dcterms:W3CDTF">2019-02-13T13:36:18Z</dcterms:modified>
</cp:coreProperties>
</file>