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414" r:id="rId3"/>
    <p:sldId id="550" r:id="rId4"/>
    <p:sldId id="532" r:id="rId5"/>
    <p:sldId id="551" r:id="rId6"/>
    <p:sldId id="552" r:id="rId7"/>
    <p:sldId id="553" r:id="rId8"/>
    <p:sldId id="554" r:id="rId9"/>
    <p:sldId id="555" r:id="rId10"/>
    <p:sldId id="556" r:id="rId11"/>
    <p:sldId id="557" r:id="rId12"/>
    <p:sldId id="558" r:id="rId13"/>
    <p:sldId id="559" r:id="rId14"/>
    <p:sldId id="560" r:id="rId15"/>
    <p:sldId id="561" r:id="rId16"/>
    <p:sldId id="562" r:id="rId17"/>
    <p:sldId id="563" r:id="rId18"/>
    <p:sldId id="564" r:id="rId19"/>
    <p:sldId id="565" r:id="rId20"/>
    <p:sldId id="539" r:id="rId21"/>
    <p:sldId id="362" r:id="rId22"/>
    <p:sldId id="451" r:id="rId23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73398" autoAdjust="0"/>
  </p:normalViewPr>
  <p:slideViewPr>
    <p:cSldViewPr snapToGrid="0" snapToObjects="1" showGuides="1">
      <p:cViewPr>
        <p:scale>
          <a:sx n="66" d="100"/>
          <a:sy n="66" d="100"/>
        </p:scale>
        <p:origin x="-756" y="-48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3/13/2019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3/13/2019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6839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6839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6839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3738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2338062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aseline="0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A27E585-00B2-4BB9-A31A-005B1A238703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15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6839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6839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aseline="0" dirty="0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D056F31-54BE-43C3-98C0-9375C8A524D6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18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5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233806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6839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6839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6839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683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3/13/2019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588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erin.bonney@state.ma.u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ashley.storms@state.ma.us" TargetMode="External"/><Relationship Id="rId2" Type="http://schemas.openxmlformats.org/officeDocument/2006/relationships/hyperlink" Target="mailto:CHIAData@gormanactuarial.co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March 12, 2019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205" y="1174750"/>
            <a:ext cx="8354220" cy="4225925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Submission process consistent with prior years; Excel templates should be emailed to Erin Bonney by Monday June 3.</a:t>
            </a:r>
            <a:endParaRPr lang="en-US" dirty="0"/>
          </a:p>
          <a:p>
            <a:pPr marL="0" indent="0" algn="l"/>
            <a:endParaRPr lang="en-US" sz="2000" dirty="0" smtClean="0">
              <a:solidFill>
                <a:srgbClr val="0043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Updates to the template include drop down options for easier completion, additional data check fields added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New data field for Coverage Gap discount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en-US" sz="2000" b="1" dirty="0" smtClean="0">
              <a:solidFill>
                <a:srgbClr val="0043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BEC1-6C80-4843-84D8-EF9FABDC7B1C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49262" y="136525"/>
            <a:ext cx="8161337" cy="641350"/>
          </a:xfrm>
        </p:spPr>
        <p:txBody>
          <a:bodyPr/>
          <a:lstStyle/>
          <a:p>
            <a:r>
              <a:rPr lang="en-US" altLang="en-US" dirty="0" smtClean="0">
                <a:latin typeface="+mn-lt"/>
                <a:ea typeface="ＭＳ Ｐゴシック" pitchFamily="34" charset="-128"/>
                <a:cs typeface="Arial" charset="0"/>
              </a:rPr>
              <a:t>Prescription Drug Rebates</a:t>
            </a:r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449262" y="533400"/>
            <a:ext cx="81613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pitchFamily="34" charset="-128"/>
                <a:cs typeface="Arial" charset="0"/>
              </a:rPr>
              <a:t>Data Submission File and Process  </a:t>
            </a:r>
          </a:p>
        </p:txBody>
      </p:sp>
    </p:spTree>
    <p:extLst>
      <p:ext uri="{BB962C8B-B14F-4D97-AF65-F5344CB8AC3E}">
        <p14:creationId xmlns:p14="http://schemas.microsoft.com/office/powerpoint/2010/main" val="259490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205" y="1174750"/>
            <a:ext cx="8354220" cy="4225925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RP will be submitted through INET for CY2018 Hospital, CY2017 Physician, and 2018 Other Provider files</a:t>
            </a:r>
            <a:endParaRPr lang="en-US" dirty="0"/>
          </a:p>
          <a:p>
            <a:pPr marL="0" indent="0" algn="l"/>
            <a:endParaRPr lang="en-US" sz="2000" dirty="0" smtClean="0">
              <a:solidFill>
                <a:srgbClr val="0043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Data elements consistent with prior years; asking payers to review provider list at beginning of data collection cycle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Webinar to review calculation of multipliers will be offered on Thursday March 28</a:t>
            </a:r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10am-11am</a:t>
            </a:r>
          </a:p>
          <a:p>
            <a:pPr marL="914400" lvl="2" indent="0">
              <a:buNone/>
            </a:pPr>
            <a:endParaRPr lang="en-US" sz="2000" b="1" dirty="0" smtClean="0">
              <a:solidFill>
                <a:srgbClr val="0043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BEC1-6C80-4843-84D8-EF9FABDC7B1C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49262" y="136525"/>
            <a:ext cx="8161337" cy="641350"/>
          </a:xfrm>
        </p:spPr>
        <p:txBody>
          <a:bodyPr/>
          <a:lstStyle/>
          <a:p>
            <a:r>
              <a:rPr lang="en-US" altLang="en-US" dirty="0" smtClean="0">
                <a:latin typeface="+mn-lt"/>
                <a:ea typeface="ＭＳ Ｐゴシック" pitchFamily="34" charset="-128"/>
                <a:cs typeface="Arial" charset="0"/>
              </a:rPr>
              <a:t>Relative Price (RP)</a:t>
            </a:r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449262" y="533400"/>
            <a:ext cx="81613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pitchFamily="34" charset="-128"/>
                <a:cs typeface="Arial" charset="0"/>
              </a:rPr>
              <a:t>Data Submission File and Process  </a:t>
            </a:r>
          </a:p>
        </p:txBody>
      </p:sp>
    </p:spTree>
    <p:extLst>
      <p:ext uri="{BB962C8B-B14F-4D97-AF65-F5344CB8AC3E}">
        <p14:creationId xmlns:p14="http://schemas.microsoft.com/office/powerpoint/2010/main" val="285591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449263" y="136525"/>
            <a:ext cx="8039100" cy="641350"/>
          </a:xfrm>
        </p:spPr>
        <p:txBody>
          <a:bodyPr/>
          <a:lstStyle/>
          <a:p>
            <a:r>
              <a:rPr lang="en-US" altLang="en-US" dirty="0" smtClean="0">
                <a:latin typeface="+mn-lt"/>
                <a:ea typeface="ＭＳ Ｐゴシック" pitchFamily="34" charset="-128"/>
                <a:cs typeface="Arial" charset="0"/>
              </a:rPr>
              <a:t>Payer Filing Schedule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BEC1-6C80-4843-84D8-EF9FABDC7B1C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893953"/>
              </p:ext>
            </p:extLst>
          </p:nvPr>
        </p:nvGraphicFramePr>
        <p:xfrm>
          <a:off x="561974" y="847725"/>
          <a:ext cx="7775575" cy="4731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473"/>
                <a:gridCol w="4189039"/>
                <a:gridCol w="1586063"/>
              </a:tblGrid>
              <a:tr h="542869">
                <a:tc>
                  <a:txBody>
                    <a:bodyPr/>
                    <a:lstStyle/>
                    <a:p>
                      <a:r>
                        <a:rPr lang="en-US" dirty="0" smtClean="0"/>
                        <a:t>Data Type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 File Due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Deadline </a:t>
                      </a:r>
                      <a:endParaRPr lang="en-US" dirty="0"/>
                    </a:p>
                  </a:txBody>
                  <a:tcPr/>
                </a:tc>
              </a:tr>
              <a:tr h="53078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TME-APM</a:t>
                      </a:r>
                      <a:endParaRPr lang="en-US" b="1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Provider List Feedback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April</a:t>
                      </a:r>
                      <a:r>
                        <a:rPr lang="en-US" baseline="0" dirty="0" smtClean="0"/>
                        <a:t> 19, 2019</a:t>
                      </a:r>
                      <a:endParaRPr lang="en-US" dirty="0"/>
                    </a:p>
                  </a:txBody>
                  <a:tcPr/>
                </a:tc>
              </a:tr>
              <a:tr h="530781">
                <a:tc rowSpan="2"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TME-APM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CY 2017 Final TME-APM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 17, 2019 </a:t>
                      </a:r>
                      <a:endParaRPr lang="en-US" dirty="0"/>
                    </a:p>
                  </a:txBody>
                  <a:tcPr/>
                </a:tc>
              </a:tr>
              <a:tr h="53131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CY 2018</a:t>
                      </a:r>
                      <a:r>
                        <a:rPr lang="en-US" baseline="0" dirty="0" smtClean="0"/>
                        <a:t> Preliminary TME-APM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 17,</a:t>
                      </a:r>
                      <a:r>
                        <a:rPr lang="en-US" baseline="0" dirty="0" smtClean="0"/>
                        <a:t> 2019</a:t>
                      </a:r>
                      <a:endParaRPr lang="en-US" dirty="0"/>
                    </a:p>
                  </a:txBody>
                  <a:tcPr/>
                </a:tc>
              </a:tr>
              <a:tr h="565970">
                <a:tc rowSpan="2"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Prescription</a:t>
                      </a:r>
                      <a:r>
                        <a:rPr lang="en-US" b="1" baseline="0" dirty="0" smtClean="0"/>
                        <a:t> Drug Rebates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CY 2017</a:t>
                      </a:r>
                      <a:r>
                        <a:rPr lang="en-US" baseline="0" dirty="0" smtClean="0"/>
                        <a:t> Prescription Drug Rebates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June 3, 2019</a:t>
                      </a:r>
                      <a:endParaRPr lang="en-US" dirty="0"/>
                    </a:p>
                  </a:txBody>
                  <a:tcPr/>
                </a:tc>
              </a:tr>
              <a:tr h="54286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CY</a:t>
                      </a:r>
                      <a:r>
                        <a:rPr lang="en-US" baseline="0" dirty="0" smtClean="0"/>
                        <a:t> 2018 Prescription Drug Rebates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June 3, 2019</a:t>
                      </a:r>
                      <a:endParaRPr lang="en-US" dirty="0"/>
                    </a:p>
                  </a:txBody>
                  <a:tcPr/>
                </a:tc>
              </a:tr>
              <a:tr h="468208">
                <a:tc rowSpan="3"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b="1" smtClean="0"/>
                        <a:t>Relative</a:t>
                      </a:r>
                      <a:r>
                        <a:rPr lang="en-US" b="1" baseline="0" smtClean="0"/>
                        <a:t> </a:t>
                      </a:r>
                      <a:r>
                        <a:rPr lang="en-US" b="1" baseline="0" dirty="0" smtClean="0"/>
                        <a:t>Price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CY 2018 Hospital RP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June 28, 2019</a:t>
                      </a:r>
                      <a:endParaRPr lang="en-US" dirty="0"/>
                    </a:p>
                  </a:txBody>
                  <a:tcPr/>
                </a:tc>
              </a:tr>
              <a:tr h="488609">
                <a:tc vMerge="1"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CY 2018</a:t>
                      </a:r>
                      <a:r>
                        <a:rPr lang="en-US" baseline="0" dirty="0" smtClean="0"/>
                        <a:t> Other Provider RP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July 12, 2019</a:t>
                      </a:r>
                      <a:endParaRPr lang="en-US" dirty="0"/>
                    </a:p>
                  </a:txBody>
                  <a:tcPr/>
                </a:tc>
              </a:tr>
              <a:tr h="530048">
                <a:tc vMerge="1"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CY 2017 Physician</a:t>
                      </a:r>
                      <a:r>
                        <a:rPr lang="en-US" baseline="0" dirty="0" smtClean="0"/>
                        <a:t> Group RP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July</a:t>
                      </a:r>
                      <a:r>
                        <a:rPr lang="en-US" baseline="0" dirty="0" smtClean="0"/>
                        <a:t> 12, 2019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35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9263" y="1266103"/>
            <a:ext cx="8039100" cy="3923414"/>
          </a:xfrm>
        </p:spPr>
        <p:txBody>
          <a:bodyPr>
            <a:normAutofit/>
          </a:bodyPr>
          <a:lstStyle/>
          <a:p>
            <a:pPr algn="l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Webinar information on RP reporting will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distributed to payers following the TAG 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</a:t>
            </a:r>
          </a:p>
          <a:p>
            <a:pPr marL="0" indent="0" algn="l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Final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TME-APM Data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Submission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Manual, Reporting template, Provider list, and CHIA submissions guide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will be posted on CHIA’s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website.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reach out to 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Erin Bonney at 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erin.bonney@state.ma.us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questions, comments, or concerns. </a:t>
            </a:r>
          </a:p>
          <a:p>
            <a:pPr marL="0" indent="0" algn="l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2" y="415925"/>
            <a:ext cx="8039100" cy="641350"/>
          </a:xfrm>
        </p:spPr>
        <p:txBody>
          <a:bodyPr/>
          <a:lstStyle/>
          <a:p>
            <a:r>
              <a:rPr lang="en-US" dirty="0" smtClean="0"/>
              <a:t>Next Steps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00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5088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317625"/>
            <a:ext cx="8242540" cy="837406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cap="all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/>
              </a:rPr>
              <a:t>2019 </a:t>
            </a:r>
            <a:r>
              <a:rPr lang="en-US" cap="all" spc="300" dirty="0">
                <a:solidFill>
                  <a:schemeClr val="bg1"/>
                </a:solidFill>
                <a:latin typeface="Arial Narrow" panose="020B0606020202030204" pitchFamily="34" charset="0"/>
                <a:cs typeface="Arial"/>
              </a:rPr>
              <a:t>Payer Data </a:t>
            </a:r>
            <a:r>
              <a:rPr lang="en-US" cap="all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/>
              </a:rPr>
              <a:t>Reporting</a:t>
            </a:r>
            <a:endParaRPr lang="en-US" cap="all" spc="300" dirty="0">
              <a:solidFill>
                <a:schemeClr val="bg1"/>
              </a:solidFill>
              <a:latin typeface="Arial Narrow" panose="020B0606020202030204" pitchFamily="34" charset="0"/>
              <a:cs typeface="Arial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304925" y="3586955"/>
            <a:ext cx="7515585" cy="47545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12, 2019</a:t>
            </a:r>
            <a:endParaRPr 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87094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527540" y="2039938"/>
            <a:ext cx="6400800" cy="78105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800" cap="all" dirty="0" smtClean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  <a:cs typeface="Arial"/>
              </a:rPr>
              <a:t>Annual Premiums Data Request</a:t>
            </a:r>
            <a:endParaRPr lang="en-US" sz="1600" cap="all" dirty="0">
              <a:solidFill>
                <a:schemeClr val="bg1">
                  <a:lumMod val="65000"/>
                </a:schemeClr>
              </a:solidFill>
              <a:latin typeface="Arial Narrow" panose="020B0606020202030204" pitchFamily="34" charset="0"/>
              <a:cs typeface="Arial"/>
            </a:endParaRPr>
          </a:p>
          <a:p>
            <a:pPr algn="r">
              <a:defRPr/>
            </a:pPr>
            <a:endParaRPr lang="en-US" sz="1600" cap="all" dirty="0">
              <a:solidFill>
                <a:schemeClr val="bg1">
                  <a:lumMod val="65000"/>
                </a:schemeClr>
              </a:solidFill>
              <a:latin typeface="Arial Narrow" panose="020B0606020202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5515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328738"/>
            <a:ext cx="8229600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Per 957 CMR 10.00, only payers with at least 50,000 Massachusetts Private Commercial Plan members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required to submit. For the May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2019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Submission, this includes the following payers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963028"/>
              </p:ext>
            </p:extLst>
          </p:nvPr>
        </p:nvGraphicFramePr>
        <p:xfrm>
          <a:off x="681268" y="2594813"/>
          <a:ext cx="7629064" cy="252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4532"/>
                <a:gridCol w="3814532"/>
              </a:tblGrid>
              <a:tr h="370840">
                <a:tc>
                  <a:txBody>
                    <a:bodyPr/>
                    <a:lstStyle/>
                    <a:p>
                      <a:pPr marL="342900" indent="-342900" defTabSz="91440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2000" b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Aetna</a:t>
                      </a:r>
                    </a:p>
                    <a:p>
                      <a:pPr marL="342900" indent="-342900" defTabSz="91440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2000" b="0" dirty="0" err="1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AllWays</a:t>
                      </a:r>
                      <a:r>
                        <a:rPr lang="en-US" sz="2000" b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Health Partners</a:t>
                      </a:r>
                    </a:p>
                    <a:p>
                      <a:pPr marL="342900" indent="-342900" defTabSz="91440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2000" b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BCBSMA</a:t>
                      </a:r>
                    </a:p>
                    <a:p>
                      <a:pPr marL="342900" indent="-342900" defTabSz="91440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2000" b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BMCHP</a:t>
                      </a:r>
                    </a:p>
                    <a:p>
                      <a:pPr marL="342900" indent="-342900" defTabSz="91440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2000" b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Cigna</a:t>
                      </a:r>
                    </a:p>
                    <a:p>
                      <a:pPr marL="342900" indent="-342900" defTabSz="91440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2000" b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Fallon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HPHC (incl.</a:t>
                      </a:r>
                      <a:r>
                        <a:rPr lang="en-US" sz="2000" b="0" baseline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HPI)</a:t>
                      </a:r>
                      <a:endParaRPr lang="en-US" sz="2000" b="0" dirty="0" smtClean="0">
                        <a:solidFill>
                          <a:schemeClr val="tx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US" sz="2000" b="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Tufts Health Plan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Tufts </a:t>
                      </a:r>
                      <a:r>
                        <a:rPr lang="en-US" sz="2000" b="0" baseline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baseline="0" dirty="0" err="1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UniCare</a:t>
                      </a:r>
                      <a:endParaRPr lang="en-US" sz="2000" b="0" baseline="0" dirty="0" smtClean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baseline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United</a:t>
                      </a:r>
                      <a:endParaRPr lang="en-US" sz="2000" b="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 bwMode="auto">
          <a:xfrm>
            <a:off x="449262" y="136525"/>
            <a:ext cx="81613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en-US" smtClean="0">
                <a:latin typeface="+mn-lt"/>
                <a:ea typeface="ＭＳ Ｐゴシック" pitchFamily="34" charset="-128"/>
                <a:cs typeface="Arial" charset="0"/>
              </a:rPr>
              <a:t>Annual Premiums Data Request</a:t>
            </a:r>
            <a:endParaRPr lang="en-US" altLang="en-US" dirty="0" smtClean="0">
              <a:latin typeface="+mn-lt"/>
              <a:ea typeface="ＭＳ Ｐゴシック" pitchFamily="34" charset="-128"/>
              <a:cs typeface="Arial" charset="0"/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 bwMode="auto">
          <a:xfrm>
            <a:off x="449262" y="533400"/>
            <a:ext cx="81613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pitchFamily="34" charset="-128"/>
                <a:cs typeface="Arial" charset="0"/>
              </a:rPr>
              <a:t>Data Submitters</a:t>
            </a:r>
          </a:p>
        </p:txBody>
      </p:sp>
    </p:spTree>
    <p:extLst>
      <p:ext uri="{BB962C8B-B14F-4D97-AF65-F5344CB8AC3E}">
        <p14:creationId xmlns:p14="http://schemas.microsoft.com/office/powerpoint/2010/main" val="207809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205" y="1174750"/>
            <a:ext cx="8354220" cy="4561032"/>
          </a:xfrm>
        </p:spPr>
        <p:txBody>
          <a:bodyPr>
            <a:normAutofit/>
          </a:bodyPr>
          <a:lstStyle/>
          <a:p>
            <a:pPr marL="0" lvl="1" indent="0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Tab C (Member Months by Cost-Sharing Limits):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Member months should be classified based on the </a:t>
            </a:r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 (individual) policy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deductible or out-of-pocket limit, even for members enrolled in family policies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CHIA is no longer requesting data on the percent of members reaching their deductible or out-of-pocket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limits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All member months reported in tabs B1 – B4 should also be reported on tab C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285750">
              <a:buFont typeface="Arial" panose="020B0604020202020204" pitchFamily="34" charset="0"/>
              <a:buChar char="•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/>
            <a:endParaRPr lang="en-US" sz="2000" b="1" dirty="0">
              <a:solidFill>
                <a:srgbClr val="0043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b="1" dirty="0" smtClean="0">
              <a:solidFill>
                <a:srgbClr val="0043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43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b="1" dirty="0" smtClean="0">
              <a:solidFill>
                <a:srgbClr val="0043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en-US" sz="2000" b="1" dirty="0" smtClean="0">
              <a:solidFill>
                <a:srgbClr val="0043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BEC1-6C80-4843-84D8-EF9FABDC7B1C}" type="slidenum">
              <a:rPr lang="en-US" altLang="en-US" smtClean="0"/>
              <a:pPr/>
              <a:t>16</a:t>
            </a:fld>
            <a:endParaRPr lang="en-US" altLang="en-US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49262" y="136525"/>
            <a:ext cx="8161337" cy="641350"/>
          </a:xfrm>
        </p:spPr>
        <p:txBody>
          <a:bodyPr/>
          <a:lstStyle/>
          <a:p>
            <a:r>
              <a:rPr lang="en-US" altLang="en-US" dirty="0" smtClean="0">
                <a:latin typeface="+mn-lt"/>
                <a:ea typeface="ＭＳ Ｐゴシック" pitchFamily="34" charset="-128"/>
                <a:cs typeface="Arial" charset="0"/>
              </a:rPr>
              <a:t>Annual Premiums Data Request</a:t>
            </a:r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449262" y="533400"/>
            <a:ext cx="81613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pitchFamily="34" charset="-128"/>
                <a:cs typeface="Arial" charset="0"/>
              </a:rPr>
              <a:t>Data Specification Updates and Clarifications</a:t>
            </a:r>
          </a:p>
        </p:txBody>
      </p:sp>
    </p:spTree>
    <p:extLst>
      <p:ext uri="{BB962C8B-B14F-4D97-AF65-F5344CB8AC3E}">
        <p14:creationId xmlns:p14="http://schemas.microsoft.com/office/powerpoint/2010/main" val="382680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BEC1-6C80-4843-84D8-EF9FABDC7B1C}" type="slidenum">
              <a:rPr lang="en-US" altLang="en-US" smtClean="0"/>
              <a:pPr/>
              <a:t>17</a:t>
            </a:fld>
            <a:endParaRPr lang="en-US" altLang="en-US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49262" y="136525"/>
            <a:ext cx="8161337" cy="641350"/>
          </a:xfrm>
        </p:spPr>
        <p:txBody>
          <a:bodyPr/>
          <a:lstStyle/>
          <a:p>
            <a:r>
              <a:rPr lang="en-US" altLang="en-US" dirty="0" smtClean="0">
                <a:latin typeface="+mn-lt"/>
                <a:ea typeface="ＭＳ Ｐゴシック" pitchFamily="34" charset="-128"/>
                <a:cs typeface="Arial" charset="0"/>
              </a:rPr>
              <a:t>Annual Premiums Data Request</a:t>
            </a:r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449262" y="533400"/>
            <a:ext cx="81613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pitchFamily="34" charset="-128"/>
                <a:cs typeface="Arial" charset="0"/>
              </a:rPr>
              <a:t>Data Specification Updates and Clarifications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5" t="24003" r="37735" b="6944"/>
          <a:stretch/>
        </p:blipFill>
        <p:spPr bwMode="auto">
          <a:xfrm>
            <a:off x="422399" y="1174750"/>
            <a:ext cx="7130624" cy="458628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Left Arrow Callout 4"/>
          <p:cNvSpPr/>
          <p:nvPr/>
        </p:nvSpPr>
        <p:spPr>
          <a:xfrm>
            <a:off x="7096124" y="2390777"/>
            <a:ext cx="1962151" cy="1581150"/>
          </a:xfrm>
          <a:prstGeom prst="leftArrowCallou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No longer requesting </a:t>
            </a:r>
            <a:r>
              <a:rPr lang="en-US" sz="1600" b="1" dirty="0" smtClean="0">
                <a:solidFill>
                  <a:schemeClr val="tx1"/>
                </a:solidFill>
              </a:rPr>
              <a:t>Percent of Members Reaching Limit 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0" name="Down Arrow Callout 9"/>
          <p:cNvSpPr/>
          <p:nvPr/>
        </p:nvSpPr>
        <p:spPr>
          <a:xfrm>
            <a:off x="3181350" y="1127124"/>
            <a:ext cx="1962150" cy="1236663"/>
          </a:xfrm>
          <a:prstGeom prst="downArrowCallou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Based on </a:t>
            </a:r>
            <a:r>
              <a:rPr lang="en-US" sz="1600" b="1" dirty="0" smtClean="0">
                <a:solidFill>
                  <a:schemeClr val="tx1"/>
                </a:solidFill>
              </a:rPr>
              <a:t>single (individual) policy </a:t>
            </a:r>
            <a:r>
              <a:rPr lang="en-US" sz="1600" dirty="0" smtClean="0">
                <a:solidFill>
                  <a:schemeClr val="tx1"/>
                </a:solidFill>
              </a:rPr>
              <a:t>levels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62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 txBox="1">
            <a:spLocks/>
          </p:cNvSpPr>
          <p:nvPr/>
        </p:nvSpPr>
        <p:spPr bwMode="auto">
          <a:xfrm>
            <a:off x="449262" y="533400"/>
            <a:ext cx="81613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pitchFamily="34" charset="-128"/>
                <a:cs typeface="Arial" charset="0"/>
              </a:rPr>
              <a:t>Timeline</a:t>
            </a:r>
          </a:p>
        </p:txBody>
      </p:sp>
      <p:sp>
        <p:nvSpPr>
          <p:cNvPr id="5" name="Title 2"/>
          <p:cNvSpPr txBox="1">
            <a:spLocks/>
          </p:cNvSpPr>
          <p:nvPr/>
        </p:nvSpPr>
        <p:spPr bwMode="auto">
          <a:xfrm>
            <a:off x="449262" y="136525"/>
            <a:ext cx="81613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en-US" dirty="0" smtClean="0">
                <a:latin typeface="+mn-lt"/>
                <a:ea typeface="ＭＳ Ｐゴシック" pitchFamily="34" charset="-128"/>
                <a:cs typeface="Arial" charset="0"/>
              </a:rPr>
              <a:t>Annual Premiums Data Request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447515"/>
              </p:ext>
            </p:extLst>
          </p:nvPr>
        </p:nvGraphicFramePr>
        <p:xfrm>
          <a:off x="302843" y="1171575"/>
          <a:ext cx="8426487" cy="46196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6859"/>
                <a:gridCol w="1127051"/>
                <a:gridCol w="839973"/>
                <a:gridCol w="1178701"/>
                <a:gridCol w="1045646"/>
                <a:gridCol w="1045646"/>
                <a:gridCol w="1045646"/>
                <a:gridCol w="1106965"/>
              </a:tblGrid>
              <a:tr h="49877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Feb. 2019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Mar. 2019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Apr.</a:t>
                      </a:r>
                      <a:r>
                        <a:rPr lang="en-US" sz="1800" b="1" baseline="0" dirty="0" smtClean="0"/>
                        <a:t> </a:t>
                      </a:r>
                      <a:r>
                        <a:rPr lang="en-US" sz="1800" b="1" dirty="0" smtClean="0"/>
                        <a:t>2019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May </a:t>
                      </a:r>
                    </a:p>
                    <a:p>
                      <a:pPr algn="ctr"/>
                      <a:r>
                        <a:rPr lang="en-US" sz="1800" b="1" dirty="0" smtClean="0"/>
                        <a:t>2019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Jun. 2019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Jul. </a:t>
                      </a:r>
                    </a:p>
                    <a:p>
                      <a:pPr algn="ctr"/>
                      <a:r>
                        <a:rPr lang="en-US" sz="1800" b="1" dirty="0" smtClean="0"/>
                        <a:t>2019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Aug. 2019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Sept. 2019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748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 smtClean="0">
                          <a:solidFill>
                            <a:schemeClr val="tx1"/>
                          </a:solidFill>
                        </a:rPr>
                        <a:t>Payers review draft materials</a:t>
                      </a: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 smtClean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125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/>
                        <a:t>Final 2019 Request</a:t>
                      </a:r>
                    </a:p>
                    <a:p>
                      <a:pPr algn="ctr"/>
                      <a:r>
                        <a:rPr lang="en-US" sz="1300" b="0" dirty="0" smtClean="0"/>
                        <a:t>released</a:t>
                      </a: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9668"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tx1"/>
                          </a:solidFill>
                        </a:rPr>
                        <a:t>Submissions due</a:t>
                      </a: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5094"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Data analysis</a:t>
                      </a:r>
                      <a:r>
                        <a:rPr lang="en-US" sz="1300" baseline="0" dirty="0" smtClean="0"/>
                        <a:t> and reporting</a:t>
                      </a:r>
                      <a:endParaRPr lang="en-US" sz="1300" dirty="0" smtClean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 smtClean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 smtClean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 smtClean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6994"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</a:rPr>
                        <a:t>2018 Risk Adjustment data due</a:t>
                      </a:r>
                      <a:endParaRPr lang="en-US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71525"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CHIA’s Annual Report</a:t>
                      </a: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53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/>
          <p:cNvSpPr txBox="1">
            <a:spLocks/>
          </p:cNvSpPr>
          <p:nvPr/>
        </p:nvSpPr>
        <p:spPr bwMode="auto">
          <a:xfrm>
            <a:off x="449262" y="533400"/>
            <a:ext cx="81613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pitchFamily="34" charset="-128"/>
                <a:cs typeface="Arial" charset="0"/>
              </a:rPr>
              <a:t>Next Steps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1424465"/>
            <a:ext cx="810260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Finalized Data Submission Manual and Reporting Workbook will be posted on CHIA’s website.</a:t>
            </a: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Completed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Workbooks should be sent to </a:t>
            </a:r>
            <a:r>
              <a:rPr lang="en-US" sz="2000" u="sng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CHIAData@gormanactuarial.com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later than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Friday, May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en-US" sz="20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reach out to Ashley Storms at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ashley.storms@state.ma.us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with questions, comments, or concerns.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 bwMode="auto">
          <a:xfrm>
            <a:off x="449262" y="136525"/>
            <a:ext cx="81613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en-US" dirty="0" smtClean="0">
                <a:latin typeface="+mn-lt"/>
                <a:ea typeface="ＭＳ Ｐゴシック" pitchFamily="34" charset="-128"/>
                <a:cs typeface="Arial" charset="0"/>
              </a:rPr>
              <a:t>Annual Premiums Data Request</a:t>
            </a:r>
          </a:p>
        </p:txBody>
      </p:sp>
    </p:spTree>
    <p:extLst>
      <p:ext uri="{BB962C8B-B14F-4D97-AF65-F5344CB8AC3E}">
        <p14:creationId xmlns:p14="http://schemas.microsoft.com/office/powerpoint/2010/main" val="14364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MA APCD – 2019 Submission Guides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TME, APM, Prescription Drug Rebates, RP Reporting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Annual Premiums Data Request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DOI Reporting</a:t>
            </a:r>
            <a:endParaRPr lang="en-US" dirty="0"/>
          </a:p>
          <a:p>
            <a:pPr lvl="0"/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DOI Reporting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Q4 2018 HMO Membership reports sent 3/1. Responses due 4/15.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2018 Annual Membership reports under internal CHIA review and will be distributed shortly.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Claims report in development – code under review and testing is ongoing. Initial reports will be shared with select carriers in the coming weeks.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66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April 9, 2019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May 14, 2019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2019 Submission Guide Updates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0960" y="2141316"/>
            <a:ext cx="7761815" cy="367621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Final MA APCD 2019 Submission Guides are now available on CHIA’s website (along with the Redline versions).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Administrative Bulletin 19-02 posted to CHIA’s website (highlighting the changes previously discussed and reflected in the 2019 Submission Guides).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Changes effective for July 2019 data due in August.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06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 APCD Intake Version 2019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463252"/>
              </p:ext>
            </p:extLst>
          </p:nvPr>
        </p:nvGraphicFramePr>
        <p:xfrm>
          <a:off x="726325" y="1892333"/>
          <a:ext cx="7506450" cy="31976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922"/>
                <a:gridCol w="2456528"/>
              </a:tblGrid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2019 Intake Timeline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Proposals Shared/Discussed with Carriers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December </a:t>
                      </a:r>
                      <a:r>
                        <a:rPr lang="en-US" sz="1200" dirty="0" smtClean="0">
                          <a:effectLst/>
                        </a:rPr>
                        <a:t>2018/January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Draft Submission Guides published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January/February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Guide Changes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Reviewed at Technical Advisory Group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 /February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Comment Period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Administrative Bulletin and Guides Adopted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08785" algn="ctr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Development/Testing</a:t>
                      </a:r>
                      <a:r>
                        <a:rPr lang="en-US" sz="1100" dirty="0">
                          <a:effectLst/>
                        </a:rPr>
                        <a:t>	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February/July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Testing – new guides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and transmission process changes (if any)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July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Version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2019  Production (July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2019 data)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August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88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5088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317625"/>
            <a:ext cx="8242540" cy="837406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cap="all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/>
              </a:rPr>
              <a:t>2019 </a:t>
            </a:r>
            <a:r>
              <a:rPr lang="en-US" cap="all" spc="300" dirty="0">
                <a:solidFill>
                  <a:schemeClr val="bg1"/>
                </a:solidFill>
                <a:latin typeface="Arial Narrow" panose="020B0606020202030204" pitchFamily="34" charset="0"/>
                <a:cs typeface="Arial"/>
              </a:rPr>
              <a:t>Payer Data </a:t>
            </a:r>
            <a:r>
              <a:rPr lang="en-US" cap="all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/>
              </a:rPr>
              <a:t>Reporting</a:t>
            </a:r>
            <a:endParaRPr lang="en-US" cap="all" spc="300" dirty="0">
              <a:solidFill>
                <a:schemeClr val="bg1"/>
              </a:solidFill>
              <a:latin typeface="Arial Narrow" panose="020B0606020202030204" pitchFamily="34" charset="0"/>
              <a:cs typeface="Arial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304925" y="3586955"/>
            <a:ext cx="7515585" cy="47545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12, 2019</a:t>
            </a:r>
            <a:endParaRPr 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87094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527540" y="2039938"/>
            <a:ext cx="6400800" cy="78105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800" cap="all" dirty="0" smtClean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  <a:cs typeface="Arial"/>
              </a:rPr>
              <a:t>Total Medical Expenses (TME) </a:t>
            </a:r>
          </a:p>
          <a:p>
            <a:pPr algn="r">
              <a:defRPr/>
            </a:pPr>
            <a:r>
              <a:rPr lang="en-US" sz="1800" cap="all" dirty="0" smtClean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  <a:cs typeface="Arial"/>
              </a:rPr>
              <a:t>Alternative Payment Methods (APM)</a:t>
            </a:r>
          </a:p>
          <a:p>
            <a:pPr algn="r">
              <a:defRPr/>
            </a:pPr>
            <a:r>
              <a:rPr lang="en-US" sz="1800" cap="all" dirty="0" smtClean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  <a:cs typeface="Arial"/>
              </a:rPr>
              <a:t>Prescription drug rebates</a:t>
            </a:r>
          </a:p>
          <a:p>
            <a:pPr algn="r">
              <a:defRPr/>
            </a:pPr>
            <a:r>
              <a:rPr lang="en-US" sz="1800" cap="all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  <a:cs typeface="Arial"/>
              </a:rPr>
              <a:t>Relative </a:t>
            </a:r>
            <a:r>
              <a:rPr lang="en-US" sz="1800" cap="all" dirty="0" smtClean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  <a:cs typeface="Arial"/>
              </a:rPr>
              <a:t>Price </a:t>
            </a:r>
            <a:r>
              <a:rPr lang="en-US" sz="1800" cap="all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  <a:cs typeface="Arial"/>
              </a:rPr>
              <a:t>(RP</a:t>
            </a:r>
            <a:r>
              <a:rPr lang="en-US" sz="1600" cap="all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  <a:cs typeface="Arial"/>
              </a:rPr>
              <a:t>)</a:t>
            </a:r>
          </a:p>
          <a:p>
            <a:pPr algn="r">
              <a:defRPr/>
            </a:pPr>
            <a:endParaRPr lang="en-US" sz="1600" cap="all" dirty="0">
              <a:solidFill>
                <a:schemeClr val="bg1">
                  <a:lumMod val="65000"/>
                </a:schemeClr>
              </a:solidFill>
              <a:latin typeface="Arial Narrow" panose="020B0606020202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708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205" y="1174750"/>
            <a:ext cx="8354220" cy="4561032"/>
          </a:xfrm>
        </p:spPr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Reported pharmacy dollars should be </a:t>
            </a:r>
            <a:r>
              <a:rPr lang="en-US" sz="2000" b="1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of the </a:t>
            </a:r>
            <a:r>
              <a:rPr lang="en-US" sz="2000" b="1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coverage gap discount</a:t>
            </a:r>
            <a:r>
              <a:rPr lang="en-US" sz="2000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257300" lvl="2" indent="-342900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Applicable only to payers with Medicare business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43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ACO Indicator: 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0” if provider is not an ACO or payer has </a:t>
            </a:r>
            <a:r>
              <a:rPr lang="en-US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 Medicaid business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Renamed Insurance Category 2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from “Medicaid &amp; Medicaid Managed Care (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MCO)” to </a:t>
            </a:r>
            <a:r>
              <a:rPr lang="en-US" sz="2000" b="1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“Medicaid (e.g., ACO, MCO)”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43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Provider List Updates</a:t>
            </a:r>
            <a:r>
              <a:rPr lang="en-US" sz="2000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added NPIs, removed parent to local provider relationships</a:t>
            </a:r>
          </a:p>
          <a:p>
            <a:pPr marL="0" lvl="1" indent="0"/>
            <a:endParaRPr lang="en-US" sz="2000" b="1" dirty="0">
              <a:solidFill>
                <a:srgbClr val="0043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b="1" dirty="0" smtClean="0">
              <a:solidFill>
                <a:srgbClr val="0043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43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b="1" dirty="0" smtClean="0">
              <a:solidFill>
                <a:srgbClr val="0043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en-US" sz="2000" b="1" dirty="0" smtClean="0">
              <a:solidFill>
                <a:srgbClr val="0043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BEC1-6C80-4843-84D8-EF9FABDC7B1C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49262" y="136525"/>
            <a:ext cx="8161337" cy="641350"/>
          </a:xfrm>
        </p:spPr>
        <p:txBody>
          <a:bodyPr/>
          <a:lstStyle/>
          <a:p>
            <a:r>
              <a:rPr lang="en-US" altLang="en-US" dirty="0" smtClean="0">
                <a:latin typeface="+mn-lt"/>
                <a:ea typeface="ＭＳ Ｐゴシック" pitchFamily="34" charset="-128"/>
                <a:cs typeface="Arial" charset="0"/>
              </a:rPr>
              <a:t>TME-APM</a:t>
            </a:r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449262" y="533400"/>
            <a:ext cx="81613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pitchFamily="34" charset="-128"/>
                <a:cs typeface="Arial" charset="0"/>
              </a:rPr>
              <a:t>Data Specification Updates and Clarifications</a:t>
            </a:r>
          </a:p>
        </p:txBody>
      </p:sp>
    </p:spTree>
    <p:extLst>
      <p:ext uri="{BB962C8B-B14F-4D97-AF65-F5344CB8AC3E}">
        <p14:creationId xmlns:p14="http://schemas.microsoft.com/office/powerpoint/2010/main" val="345224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205" y="1174750"/>
            <a:ext cx="8354220" cy="4225925"/>
          </a:xfrm>
        </p:spPr>
        <p:txBody>
          <a:bodyPr>
            <a:normAutofit lnSpcReduction="1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Input required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n-US" sz="2000" b="1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Name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2000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  <a:r>
              <a:rPr lang="en-US" sz="2000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verify that all data in workbook is correct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Payer Name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in a dropdown list which will automatically populate </a:t>
            </a:r>
            <a:r>
              <a:rPr lang="en-US" sz="2000" b="1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Payer </a:t>
            </a:r>
            <a:r>
              <a:rPr lang="en-US" sz="2000" b="1" dirty="0" err="1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OrgID</a:t>
            </a:r>
            <a:endParaRPr lang="en-US" sz="2000" b="1" dirty="0" smtClean="0">
              <a:solidFill>
                <a:srgbClr val="0043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fill out all other questions on the front page completely, including the carved-out benefits table for payers with </a:t>
            </a:r>
            <a:r>
              <a:rPr lang="en-US" sz="2000" b="1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Commercial </a:t>
            </a:r>
            <a:r>
              <a:rPr lang="en-US" sz="2000" b="1" dirty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000" b="1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artial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business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Once all tabs are populated and reviewed, click the red </a:t>
            </a:r>
            <a:r>
              <a:rPr lang="en-US" sz="2000" b="1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“Save and Name”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button on front page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en-US" sz="2000" b="1" dirty="0" smtClean="0">
              <a:solidFill>
                <a:srgbClr val="0043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BEC1-6C80-4843-84D8-EF9FABDC7B1C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49262" y="136525"/>
            <a:ext cx="8161337" cy="641350"/>
          </a:xfrm>
        </p:spPr>
        <p:txBody>
          <a:bodyPr/>
          <a:lstStyle/>
          <a:p>
            <a:r>
              <a:rPr lang="en-US" altLang="en-US" dirty="0" smtClean="0">
                <a:latin typeface="+mn-lt"/>
                <a:ea typeface="ＭＳ Ｐゴシック" pitchFamily="34" charset="-128"/>
                <a:cs typeface="Arial" charset="0"/>
              </a:rPr>
              <a:t>TME-APM</a:t>
            </a:r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449262" y="533400"/>
            <a:ext cx="81613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pitchFamily="34" charset="-128"/>
                <a:cs typeface="Arial" charset="0"/>
              </a:rPr>
              <a:t>Data Submission File – Front Tab</a:t>
            </a:r>
          </a:p>
        </p:txBody>
      </p:sp>
    </p:spTree>
    <p:extLst>
      <p:ext uri="{BB962C8B-B14F-4D97-AF65-F5344CB8AC3E}">
        <p14:creationId xmlns:p14="http://schemas.microsoft.com/office/powerpoint/2010/main" val="355009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205" y="1174750"/>
            <a:ext cx="8354220" cy="4225925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columns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must have a value input</a:t>
            </a:r>
          </a:p>
          <a:p>
            <a:pPr marL="1257300" lvl="2" indent="-342900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Files with blank columns will not be saved</a:t>
            </a:r>
          </a:p>
          <a:p>
            <a:pPr marL="342900" lvl="1" indent="-342900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Refer to the reference tables on the last tab for coding values for columns  </a:t>
            </a:r>
          </a:p>
          <a:p>
            <a:pPr marL="0" lvl="1" indent="0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en-US" sz="2000" b="1" dirty="0" smtClean="0">
              <a:solidFill>
                <a:srgbClr val="0043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BEC1-6C80-4843-84D8-EF9FABDC7B1C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49262" y="136525"/>
            <a:ext cx="8161337" cy="641350"/>
          </a:xfrm>
        </p:spPr>
        <p:txBody>
          <a:bodyPr/>
          <a:lstStyle/>
          <a:p>
            <a:r>
              <a:rPr lang="en-US" altLang="en-US" dirty="0" smtClean="0">
                <a:latin typeface="+mn-lt"/>
                <a:ea typeface="ＭＳ Ｐゴシック" pitchFamily="34" charset="-128"/>
                <a:cs typeface="Arial" charset="0"/>
              </a:rPr>
              <a:t>TME-APM</a:t>
            </a:r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449262" y="533400"/>
            <a:ext cx="81613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pitchFamily="34" charset="-128"/>
                <a:cs typeface="Arial" charset="0"/>
              </a:rPr>
              <a:t>Data Submission File – Zip Code and Physician Group Data</a:t>
            </a:r>
          </a:p>
        </p:txBody>
      </p:sp>
    </p:spTree>
    <p:extLst>
      <p:ext uri="{BB962C8B-B14F-4D97-AF65-F5344CB8AC3E}">
        <p14:creationId xmlns:p14="http://schemas.microsoft.com/office/powerpoint/2010/main" val="290735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205" y="1174750"/>
            <a:ext cx="8354220" cy="4225925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b="1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000" b="1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 Trends tabs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will automatically generate aggregated spending amounts and data trends using the zip code and physician group tabs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Tables will not populate until all data is filled out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These tables should be </a:t>
            </a:r>
            <a:r>
              <a:rPr lang="en-US" sz="2000" b="1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carefully reviewed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prior to data submission and will serve as a replacement for the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iNet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PDF reports </a:t>
            </a:r>
          </a:p>
          <a:p>
            <a:pPr marL="0" lvl="1" indent="0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en-US" sz="2000" b="1" dirty="0" smtClean="0">
              <a:solidFill>
                <a:srgbClr val="0043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BEC1-6C80-4843-84D8-EF9FABDC7B1C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49262" y="136525"/>
            <a:ext cx="8161337" cy="641350"/>
          </a:xfrm>
        </p:spPr>
        <p:txBody>
          <a:bodyPr/>
          <a:lstStyle/>
          <a:p>
            <a:r>
              <a:rPr lang="en-US" altLang="en-US" dirty="0" smtClean="0">
                <a:latin typeface="+mn-lt"/>
                <a:ea typeface="ＭＳ Ｐゴシック" pitchFamily="34" charset="-128"/>
                <a:cs typeface="Arial" charset="0"/>
              </a:rPr>
              <a:t>TME-APM</a:t>
            </a:r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449262" y="533400"/>
            <a:ext cx="81613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pitchFamily="34" charset="-128"/>
                <a:cs typeface="Arial" charset="0"/>
              </a:rPr>
              <a:t>Data Submission File – Summary Tabs</a:t>
            </a:r>
          </a:p>
        </p:txBody>
      </p:sp>
    </p:spTree>
    <p:extLst>
      <p:ext uri="{BB962C8B-B14F-4D97-AF65-F5344CB8AC3E}">
        <p14:creationId xmlns:p14="http://schemas.microsoft.com/office/powerpoint/2010/main" val="415390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18777</TotalTime>
  <Words>1085</Words>
  <Application>Microsoft Office PowerPoint</Application>
  <PresentationFormat>On-screen Show (4:3)</PresentationFormat>
  <Paragraphs>263</Paragraphs>
  <Slides>22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FINALPowerPointTEMPLATE</vt:lpstr>
      <vt:lpstr>PowerPoint Presentation</vt:lpstr>
      <vt:lpstr>Agenda</vt:lpstr>
      <vt:lpstr>MA APCD 2019 Submission Guide Updates</vt:lpstr>
      <vt:lpstr>MA APCD Intake Version 2019</vt:lpstr>
      <vt:lpstr>PowerPoint Presentation</vt:lpstr>
      <vt:lpstr>TME-APM</vt:lpstr>
      <vt:lpstr>TME-APM</vt:lpstr>
      <vt:lpstr>TME-APM</vt:lpstr>
      <vt:lpstr>TME-APM</vt:lpstr>
      <vt:lpstr>Prescription Drug Rebates</vt:lpstr>
      <vt:lpstr>Relative Price (RP)</vt:lpstr>
      <vt:lpstr>Payer Filing Schedule</vt:lpstr>
      <vt:lpstr>Next Steps </vt:lpstr>
      <vt:lpstr>PowerPoint Presentation</vt:lpstr>
      <vt:lpstr>PowerPoint Presentation</vt:lpstr>
      <vt:lpstr>Annual Premiums Data Request</vt:lpstr>
      <vt:lpstr>Annual Premiums Data Request</vt:lpstr>
      <vt:lpstr>PowerPoint Presentation</vt:lpstr>
      <vt:lpstr>PowerPoint Presentation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Vogel, Rick</cp:lastModifiedBy>
  <cp:revision>911</cp:revision>
  <cp:lastPrinted>2019-02-12T16:56:44Z</cp:lastPrinted>
  <dcterms:created xsi:type="dcterms:W3CDTF">2014-02-09T20:57:02Z</dcterms:created>
  <dcterms:modified xsi:type="dcterms:W3CDTF">2019-03-13T13:09:26Z</dcterms:modified>
</cp:coreProperties>
</file>