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414" r:id="rId3"/>
    <p:sldId id="550" r:id="rId4"/>
    <p:sldId id="532" r:id="rId5"/>
    <p:sldId id="551" r:id="rId6"/>
    <p:sldId id="552" r:id="rId7"/>
    <p:sldId id="539" r:id="rId8"/>
    <p:sldId id="362" r:id="rId9"/>
    <p:sldId id="451" r:id="rId10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973">
          <p15:clr>
            <a:srgbClr val="A4A3A4"/>
          </p15:clr>
        </p15:guide>
        <p15:guide id="2" pos="33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amer, Marilyn" initials="KM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3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7" autoAdjust="0"/>
    <p:restoredTop sz="73398" autoAdjust="0"/>
  </p:normalViewPr>
  <p:slideViewPr>
    <p:cSldViewPr snapToGrid="0" snapToObjects="1" showGuides="1">
      <p:cViewPr>
        <p:scale>
          <a:sx n="82" d="100"/>
          <a:sy n="82" d="100"/>
        </p:scale>
        <p:origin x="-2984" y="-224"/>
      </p:cViewPr>
      <p:guideLst>
        <p:guide orient="horz" pos="973"/>
        <p:guide pos="3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commentAuthors" Target="commentAuthors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C334750-2352-4B2E-BA89-7D4D92F6063F}" type="datetimeFigureOut">
              <a:rPr lang="en-US" altLang="en-US"/>
              <a:pPr/>
              <a:t>4/10/19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923F82-0C55-4A82-ADB7-C020DF7AEF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4603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EFC4FF3-F2B4-4986-85D7-E6C0D0EDDD3C}" type="datetimeFigureOut">
              <a:rPr lang="en-US" altLang="en-US"/>
              <a:pPr/>
              <a:t>4/10/19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1" tIns="46581" rIns="93161" bIns="46581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61" tIns="46581" rIns="93161" bIns="46581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3E6E6-89C7-4DE2-8571-13BA2D2041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57505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>
              <a:ea typeface="ＭＳ Ｐゴシック" charset="-128"/>
            </a:endParaRPr>
          </a:p>
        </p:txBody>
      </p:sp>
      <p:sp>
        <p:nvSpPr>
          <p:cNvPr id="81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56932" indent="-291127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64511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30315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96119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61924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3027728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93532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959338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F4311CE4-E988-47FC-95D4-86132A681C2E}" type="slidenum">
              <a:rPr lang="en-US" altLang="en-US" sz="1200"/>
              <a:pPr eaLnBrk="1" hangingPunct="1"/>
              <a:t>1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9543693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64528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07986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17562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09932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70CA50A-4583-453D-B781-415949AD5A4C}" type="slidenum">
              <a:rPr lang="en-US" altLang="en-US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6</a:t>
            </a:fld>
            <a:endParaRPr lang="en-US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47515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15859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0381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Layou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8039100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CD77F8D-BCE2-4DEF-A10E-9452B17B91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6765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2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0"/>
          </p:nvPr>
        </p:nvSpPr>
        <p:spPr>
          <a:xfrm>
            <a:off x="4628697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E6BEC1-6C80-4843-84D8-EF9FABDC7B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9032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overfinal-01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96838" y="-2619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853173" y="928285"/>
            <a:ext cx="7772400" cy="516948"/>
          </a:xfrm>
        </p:spPr>
        <p:txBody>
          <a:bodyPr>
            <a:normAutofit/>
          </a:bodyPr>
          <a:lstStyle>
            <a:lvl1pPr algn="r">
              <a:defRPr sz="3800" b="0" cap="all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2224773" y="1505281"/>
            <a:ext cx="6400800" cy="443587"/>
          </a:xfrm>
        </p:spPr>
        <p:txBody>
          <a:bodyPr>
            <a:normAutofit/>
          </a:bodyPr>
          <a:lstStyle>
            <a:lvl1pPr marL="0" indent="0" algn="r">
              <a:buNone/>
              <a:defRPr sz="2400" cap="all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523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Slide Tex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49263" y="1074078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 bwMode="auto">
          <a:xfrm>
            <a:off x="449263" y="1983716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>
            <a:lvl2pPr marL="457200" indent="-457200">
              <a:buFont typeface="Wingdings" charset="2"/>
              <a:buChar char="§"/>
              <a:defRPr sz="2400" b="0"/>
            </a:lvl2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54013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6A4B19A9-79AC-44A8-B774-53CFB0574B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3507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and Graphics Layou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1065197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idx="10"/>
          </p:nvPr>
        </p:nvSpPr>
        <p:spPr>
          <a:xfrm>
            <a:off x="4628697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46075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rgbClr val="7F7F7F"/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453C5610-CA60-43AB-B212-AA21431CD3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5497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 Title-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60375" y="570991"/>
            <a:ext cx="7772400" cy="101798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1" i="0">
                <a:solidFill>
                  <a:srgbClr val="004178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add slide title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85415" y="1895499"/>
            <a:ext cx="7761815" cy="411880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0" i="0">
                <a:solidFill>
                  <a:srgbClr val="004178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text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73088" y="1692669"/>
            <a:ext cx="7654925" cy="0"/>
          </a:xfrm>
          <a:prstGeom prst="line">
            <a:avLst/>
          </a:prstGeom>
          <a:ln w="5080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49790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4E1F12-DA55-4829-9B73-16B585796C0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4/10/19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DC404B-5055-4758-B2AF-AE5D50F061A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6016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E49AAB-0DF0-468B-A451-D5BC661F1F6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4/10/19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A0763-BAB8-4508-8171-8857D948609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7814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theme" Target="../theme/theme1.xml"/><Relationship Id="rId1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bottomborderfinal-04.tif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4"/>
          <a:stretch>
            <a:fillRect/>
          </a:stretch>
        </p:blipFill>
        <p:spPr bwMode="auto">
          <a:xfrm>
            <a:off x="-69850" y="6045200"/>
            <a:ext cx="9220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519113" y="736600"/>
            <a:ext cx="80391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Click to Edit Master Title Slide</a:t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93700" y="6465888"/>
            <a:ext cx="222567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000" dirty="0">
                <a:solidFill>
                  <a:srgbClr val="FFFFFF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pPr>
              <a:defRPr/>
            </a:pPr>
            <a:r>
              <a:rPr lang="en-US"/>
              <a:t>Title  |  Name, Position Title  |  Date     </a:t>
            </a:r>
          </a:p>
          <a:p>
            <a:pPr algn="ctr">
              <a:defRPr/>
            </a:pP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19113" y="1646238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en-US" altLang="en-US" smtClean="0"/>
              <a:t>Click to add text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3950" y="64658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69A4E1B-3F2C-44F4-9ABA-DF446E66318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ctr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 sz="2000" kern="1200">
          <a:solidFill>
            <a:schemeClr val="tx1"/>
          </a:solidFill>
          <a:latin typeface="Arial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Wingdings" pitchFamily="2" charset="2"/>
        <a:defRPr sz="2400"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Arial" charset="0"/>
          <a:cs typeface="Arial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Relationship Id="rId3" Type="http://schemas.openxmlformats.org/officeDocument/2006/relationships/hyperlink" Target="mailto:lauren.almquist@state.ma.us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3" descr="coverfinal-01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392113" y="-2746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85800" y="1403349"/>
            <a:ext cx="7772400" cy="1038225"/>
          </a:xfrm>
          <a:prstGeom prst="rect">
            <a:avLst/>
          </a:prstGeom>
        </p:spPr>
        <p:txBody>
          <a:bodyPr anchor="ctr">
            <a:normAutofit fontScale="82500" lnSpcReduction="10000"/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i="0" kern="1200">
                <a:solidFill>
                  <a:schemeClr val="tx1"/>
                </a:solidFill>
                <a:latin typeface="Times"/>
                <a:ea typeface="ＭＳ Ｐゴシック" charset="0"/>
                <a:cs typeface="ＭＳ Ｐゴシック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defRPr/>
            </a:pPr>
            <a:r>
              <a:rPr lang="en-US" sz="4000" dirty="0" smtClean="0">
                <a:solidFill>
                  <a:schemeClr val="bg1"/>
                </a:solidFill>
                <a:latin typeface="+mn-lt"/>
              </a:rPr>
              <a:t>Massachusetts All-Payer Claims Database:</a:t>
            </a:r>
            <a:br>
              <a:rPr lang="en-US" sz="4000" dirty="0" smtClean="0">
                <a:solidFill>
                  <a:schemeClr val="bg1"/>
                </a:solidFill>
                <a:latin typeface="+mn-lt"/>
              </a:rPr>
            </a:br>
            <a:r>
              <a:rPr lang="en-US" sz="4000" dirty="0" smtClean="0">
                <a:solidFill>
                  <a:schemeClr val="bg1"/>
                </a:solidFill>
                <a:latin typeface="+mn-lt"/>
              </a:rPr>
              <a:t>Technical Assistance Group (TAG)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057400" y="2039938"/>
            <a:ext cx="6400800" cy="401637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2200" cap="all" dirty="0">
              <a:solidFill>
                <a:schemeClr val="bg1">
                  <a:lumMod val="65000"/>
                </a:schemeClr>
              </a:solidFill>
              <a:cs typeface="Arial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057400" y="3660775"/>
            <a:ext cx="6400800" cy="4016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  <a:latin typeface="Arial"/>
                <a:cs typeface="Times New Roman"/>
              </a:rPr>
              <a:t> April 9, 2019</a:t>
            </a:r>
            <a:endParaRPr lang="en-US" sz="1600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057400" y="3386138"/>
            <a:ext cx="6400800" cy="4016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1600" i="1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415" y="1759352"/>
            <a:ext cx="7761815" cy="4254951"/>
          </a:xfrm>
        </p:spPr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MA APCD – 2019 Submission Guides</a:t>
            </a:r>
          </a:p>
          <a:p>
            <a:endParaRPr lang="en-US" dirty="0" smtClean="0">
              <a:solidFill>
                <a:schemeClr val="tx2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Enrollment Trends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DOI Reporting</a:t>
            </a:r>
            <a:endParaRPr lang="en-US" dirty="0"/>
          </a:p>
          <a:p>
            <a:pPr lvl="0"/>
            <a:endParaRPr lang="en-US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 smtClean="0"/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9071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MA APCD 2019 Submission Guide Updates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0960" y="2141316"/>
            <a:ext cx="7761815" cy="3676216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Final MA APCD 2019 Submission Guides are now available on CHIA’s website (along with the Redline versions).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Administrative Bulletin 19-02 posted to CHIA’s website (highlighting the changes previously discussed and reflected in the 2019 Submission Guides).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Changes effective for July 2019 data due in August.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0699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 APCD Intake Version 2019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6463252"/>
              </p:ext>
            </p:extLst>
          </p:nvPr>
        </p:nvGraphicFramePr>
        <p:xfrm>
          <a:off x="726325" y="1892333"/>
          <a:ext cx="7506450" cy="31976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49922"/>
                <a:gridCol w="2456528"/>
              </a:tblGrid>
              <a:tr h="242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MA APCD Intake Process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42135" algn="r"/>
                        </a:tabLs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</a:rPr>
                        <a:t>2019 Intake Timeline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6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Proposals Shared/Discussed with Carriers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December </a:t>
                      </a:r>
                      <a:r>
                        <a:rPr lang="en-US" sz="1200" dirty="0" smtClean="0">
                          <a:effectLst/>
                        </a:rPr>
                        <a:t>2018/January 2019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6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Draft Submission Guides published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January/February 2019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6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</a:rPr>
                        <a:t>Guide Changes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Reviewed at Technical Advisory Group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January /February 2019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2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Carrier Comment Period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February 2019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2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Administrative Bulletin and Guides Adopted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February 2019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2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08785" algn="ctr"/>
                        </a:tabLs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Development/Testing</a:t>
                      </a:r>
                      <a:r>
                        <a:rPr lang="en-US" sz="1100" dirty="0">
                          <a:effectLst/>
                        </a:rPr>
                        <a:t>	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February/July 2019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96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Carrier Testing – new guides 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</a:rPr>
                        <a:t>and transmission process changes (if any)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July 2019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2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MA APCD Intake Version 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</a:rPr>
                        <a:t>2019  Production (July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effectLst/>
                        </a:rPr>
                        <a:t> 2019 data)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August 2019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08806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899" y="274638"/>
            <a:ext cx="8326967" cy="933816"/>
          </a:xfrm>
        </p:spPr>
        <p:txBody>
          <a:bodyPr/>
          <a:lstStyle/>
          <a:p>
            <a:pPr algn="l">
              <a:defRPr/>
            </a:pPr>
            <a:r>
              <a:rPr lang="en-US" sz="3000" b="1" dirty="0" smtClean="0">
                <a:latin typeface="+mn-lt"/>
              </a:rPr>
              <a:t>Enrollment Trends Update</a:t>
            </a:r>
            <a:endParaRPr lang="en-US" sz="3000" b="1" dirty="0">
              <a:latin typeface="+mn-lt"/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390525" y="1287463"/>
            <a:ext cx="8667751" cy="5160962"/>
          </a:xfrm>
        </p:spPr>
        <p:txBody>
          <a:bodyPr/>
          <a:lstStyle/>
          <a:p>
            <a:endParaRPr lang="en-US" altLang="en-US" sz="2000" dirty="0" smtClean="0"/>
          </a:p>
          <a:p>
            <a:r>
              <a:rPr lang="en-US" altLang="en-US" sz="2000" dirty="0" smtClean="0"/>
              <a:t>The next Enrollment Trends report with data through March 2019 is currently scheduled to be published in August 2019.</a:t>
            </a:r>
          </a:p>
          <a:p>
            <a:pPr marL="0" indent="0">
              <a:buNone/>
            </a:pPr>
            <a:endParaRPr lang="en-US" altLang="en-US" sz="2000" dirty="0"/>
          </a:p>
          <a:p>
            <a:r>
              <a:rPr lang="en-US" altLang="en-US" sz="2000" dirty="0" smtClean="0"/>
              <a:t>Supplemental enrollment data is due Friday, </a:t>
            </a:r>
            <a:r>
              <a:rPr lang="en-US" altLang="en-US" sz="2000" b="1" dirty="0" smtClean="0"/>
              <a:t>May 17, 2019</a:t>
            </a:r>
            <a:r>
              <a:rPr lang="en-US" altLang="en-US" sz="2000" dirty="0" smtClean="0"/>
              <a:t> for selected payers. Supplemental enrollment reporting is requested where populations cannot be accurately sourced from the MA APCD.</a:t>
            </a:r>
          </a:p>
          <a:p>
            <a:pPr marL="0" indent="0">
              <a:buNone/>
            </a:pPr>
            <a:endParaRPr lang="en-US" altLang="en-US" sz="2000" dirty="0" smtClean="0"/>
          </a:p>
          <a:p>
            <a:r>
              <a:rPr lang="en-US" altLang="en-US" sz="2000" dirty="0" smtClean="0"/>
              <a:t>Payers will receive aggregate MA APCD Member Eligibility data for review in early June.</a:t>
            </a:r>
          </a:p>
          <a:p>
            <a:endParaRPr lang="en-US" altLang="en-US" sz="2000" dirty="0" smtClean="0"/>
          </a:p>
          <a:p>
            <a:pPr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r>
              <a:rPr lang="en-US" altLang="en-US" sz="2000" b="1" dirty="0">
                <a:solidFill>
                  <a:prstClr val="black"/>
                </a:solidFill>
                <a:cs typeface="Arial" charset="0"/>
              </a:rPr>
              <a:t>For questions on Enrollment Trends: </a:t>
            </a:r>
            <a:r>
              <a:rPr lang="en-US" alt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Contact your </a:t>
            </a:r>
            <a:r>
              <a:rPr lang="en-US" altLang="en-US" sz="2000" u="sng" dirty="0">
                <a:solidFill>
                  <a:prstClr val="black"/>
                </a:solidFill>
                <a:cs typeface="Arial" panose="020B0604020202020204" pitchFamily="34" charset="0"/>
              </a:rPr>
              <a:t>CHIA liaison</a:t>
            </a:r>
            <a:r>
              <a:rPr lang="en-US" alt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 and Lauren Almquist at </a:t>
            </a:r>
            <a:r>
              <a:rPr lang="en-US" altLang="en-US" sz="2000" dirty="0">
                <a:solidFill>
                  <a:prstClr val="black"/>
                </a:solidFill>
                <a:cs typeface="Arial" panose="020B0604020202020204" pitchFamily="34" charset="0"/>
                <a:hlinkClick r:id="rId3"/>
              </a:rPr>
              <a:t>lauren.almquist@state.ma.us</a:t>
            </a:r>
            <a:r>
              <a:rPr lang="en-US" alt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endParaRPr lang="en-US" altLang="en-US" sz="2000" dirty="0" smtClean="0"/>
          </a:p>
          <a:p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42336533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Box 4"/>
          <p:cNvSpPr txBox="1">
            <a:spLocks noChangeArrowheads="1"/>
          </p:cNvSpPr>
          <p:nvPr/>
        </p:nvSpPr>
        <p:spPr bwMode="auto">
          <a:xfrm>
            <a:off x="457200" y="381000"/>
            <a:ext cx="77724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en-US" altLang="en-US" sz="3000" b="1" dirty="0" smtClean="0">
                <a:solidFill>
                  <a:prstClr val="black"/>
                </a:solidFill>
                <a:ea typeface="+mn-ea"/>
                <a:cs typeface="Arial" charset="0"/>
              </a:rPr>
              <a:t>Enrollment Trends Timeline</a:t>
            </a:r>
          </a:p>
        </p:txBody>
      </p:sp>
      <p:graphicFrame>
        <p:nvGraphicFramePr>
          <p:cNvPr id="4" name="Content Placeholder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29846393"/>
              </p:ext>
            </p:extLst>
          </p:nvPr>
        </p:nvGraphicFramePr>
        <p:xfrm>
          <a:off x="533400" y="1371600"/>
          <a:ext cx="7581900" cy="40614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6380">
                  <a:extLst>
                    <a:ext uri="{9D8B030D-6E8A-4147-A177-3AD203B41FA5}"/>
                  </a:extLst>
                </a:gridCol>
                <a:gridCol w="1516380">
                  <a:extLst>
                    <a:ext uri="{9D8B030D-6E8A-4147-A177-3AD203B41FA5}"/>
                  </a:extLst>
                </a:gridCol>
                <a:gridCol w="1516380"/>
                <a:gridCol w="1516380"/>
                <a:gridCol w="1516380"/>
              </a:tblGrid>
              <a:tr h="396303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Apr. 2019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May 2019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Jun. 2019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Jul. 2019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Aug.</a:t>
                      </a:r>
                      <a:r>
                        <a:rPr lang="en-US" sz="1800" b="1" baseline="0" dirty="0" smtClean="0">
                          <a:latin typeface="+mn-lt"/>
                          <a:cs typeface="Helvetica" panose="020B0604020202020204" pitchFamily="34" charset="0"/>
                        </a:rPr>
                        <a:t> </a:t>
                      </a:r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2019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extLst>
                  <a:ext uri="{0D108BD9-81ED-4DB2-BD59-A6C34878D82A}"/>
                </a:extLst>
              </a:tr>
              <a:tr h="467297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/>
                </a:extLst>
              </a:tr>
              <a:tr h="799964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latin typeface="+mn-lt"/>
                          <a:cs typeface="Helvetica" panose="020B0604020202020204" pitchFamily="34" charset="0"/>
                        </a:rPr>
                        <a:t>Payers</a:t>
                      </a:r>
                      <a:r>
                        <a:rPr lang="en-US" sz="1400" b="0" baseline="0" dirty="0" smtClean="0">
                          <a:latin typeface="+mn-lt"/>
                          <a:cs typeface="Helvetica" panose="020B0604020202020204" pitchFamily="34" charset="0"/>
                        </a:rPr>
                        <a:t> submit March 2019 MA APCD files</a:t>
                      </a:r>
                      <a:endParaRPr lang="en-US" sz="1400" b="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/>
                </a:extLst>
              </a:tr>
              <a:tr h="914555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+mn-lt"/>
                          <a:cs typeface="Helvetica" panose="020B0604020202020204" pitchFamily="34" charset="0"/>
                        </a:rPr>
                        <a:t>Supplemental</a:t>
                      </a:r>
                      <a:r>
                        <a:rPr lang="en-US" sz="1400" b="1" baseline="0" dirty="0" smtClean="0">
                          <a:latin typeface="+mn-lt"/>
                          <a:cs typeface="Helvetica" panose="020B0604020202020204" pitchFamily="34" charset="0"/>
                        </a:rPr>
                        <a:t> enrollment reports due </a:t>
                      </a:r>
                      <a:r>
                        <a:rPr lang="en-US" sz="1400" b="0" baseline="0" dirty="0" smtClean="0">
                          <a:latin typeface="+mn-lt"/>
                          <a:cs typeface="Helvetica" panose="020B0604020202020204" pitchFamily="34" charset="0"/>
                        </a:rPr>
                        <a:t>(select payers)</a:t>
                      </a:r>
                      <a:endParaRPr lang="en-US" sz="1400" b="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/>
                </a:extLst>
              </a:tr>
              <a:tr h="83311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n-lt"/>
                          <a:cs typeface="Helvetica" panose="020B0604020202020204" pitchFamily="34" charset="0"/>
                        </a:rPr>
                        <a:t>MA</a:t>
                      </a:r>
                      <a:r>
                        <a:rPr lang="en-US" sz="1400" baseline="0" dirty="0" smtClean="0">
                          <a:latin typeface="+mn-lt"/>
                          <a:cs typeface="Helvetica" panose="020B0604020202020204" pitchFamily="34" charset="0"/>
                        </a:rPr>
                        <a:t> APCD enrollment counts sent to payers for review</a:t>
                      </a:r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/>
                </a:extLst>
              </a:tr>
              <a:tr h="508136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+mn-lt"/>
                          <a:cs typeface="Helvetica" panose="020B0604020202020204" pitchFamily="34" charset="0"/>
                        </a:rPr>
                        <a:t>Reporting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39308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100" dirty="0" smtClean="0"/>
              <a:t>DOI Reporting</a:t>
            </a:r>
            <a:endParaRPr lang="en-US" sz="31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/>
              <a:t>Q4 2018 HMO Membership report - responses due 4/15.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/>
              <a:t>2018 Annual Membership report – responses due 5/3.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/>
              <a:t>Claims report – call with select payers on 4/25 @ 2pm.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66669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Next Meetings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n-US" sz="4000" dirty="0" smtClean="0"/>
          </a:p>
          <a:p>
            <a:pPr algn="ctr"/>
            <a:r>
              <a:rPr lang="en-US" sz="4000" dirty="0" smtClean="0"/>
              <a:t>May 14, 2019 </a:t>
            </a:r>
            <a:r>
              <a:rPr lang="en-US" sz="4000" dirty="0"/>
              <a:t>@ 2:00 pm</a:t>
            </a:r>
          </a:p>
          <a:p>
            <a:pPr algn="ctr"/>
            <a:endParaRPr lang="en-US" sz="4000" dirty="0" smtClean="0"/>
          </a:p>
          <a:p>
            <a:pPr algn="ctr"/>
            <a:r>
              <a:rPr lang="en-US" sz="4000" dirty="0" smtClean="0"/>
              <a:t>June 11, 2019 @ 2:00 pm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9376748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lvl="0" algn="ctr"/>
            <a:r>
              <a:rPr lang="en-US" sz="4800" dirty="0" smtClean="0"/>
              <a:t>Questions?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5822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FINALPowerPoint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FINALPowerPointTEMPLATE</Template>
  <TotalTime>19099</TotalTime>
  <Words>371</Words>
  <Application>Microsoft Macintosh PowerPoint</Application>
  <PresentationFormat>On-screen Show (4:3)</PresentationFormat>
  <Paragraphs>100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FINALPowerPointTEMPLATE</vt:lpstr>
      <vt:lpstr>PowerPoint Presentation</vt:lpstr>
      <vt:lpstr>Agenda</vt:lpstr>
      <vt:lpstr>MA APCD 2019 Submission Guide Updates</vt:lpstr>
      <vt:lpstr>MA APCD Intake Version 2019</vt:lpstr>
      <vt:lpstr>Enrollment Trends Update</vt:lpstr>
      <vt:lpstr>PowerPoint Presentation</vt:lpstr>
      <vt:lpstr>DOI Reporting</vt:lpstr>
      <vt:lpstr>Next Meetings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KATHY HINES</dc:creator>
  <cp:lastModifiedBy>Rick Vogel</cp:lastModifiedBy>
  <cp:revision>916</cp:revision>
  <cp:lastPrinted>2019-04-09T16:40:07Z</cp:lastPrinted>
  <dcterms:created xsi:type="dcterms:W3CDTF">2014-02-09T20:57:02Z</dcterms:created>
  <dcterms:modified xsi:type="dcterms:W3CDTF">2019-04-10T13:56:48Z</dcterms:modified>
</cp:coreProperties>
</file>