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5" r:id="rId2"/>
  </p:sldMasterIdLst>
  <p:notesMasterIdLst>
    <p:notesMasterId r:id="rId13"/>
  </p:notesMasterIdLst>
  <p:handoutMasterIdLst>
    <p:handoutMasterId r:id="rId14"/>
  </p:handoutMasterIdLst>
  <p:sldIdLst>
    <p:sldId id="256" r:id="rId3"/>
    <p:sldId id="414" r:id="rId4"/>
    <p:sldId id="550" r:id="rId5"/>
    <p:sldId id="532" r:id="rId6"/>
    <p:sldId id="552" r:id="rId7"/>
    <p:sldId id="553" r:id="rId8"/>
    <p:sldId id="551" r:id="rId9"/>
    <p:sldId id="539" r:id="rId10"/>
    <p:sldId id="362" r:id="rId11"/>
    <p:sldId id="451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466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1136" y="-6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6/14/2019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6/14/2019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7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0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448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9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19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6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53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84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Title  |  Name, Position Title  |  Date      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0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56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24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68" r:id="rId7"/>
    <p:sldLayoutId id="2147483769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EED4D49B-68BB-4EF5-8547-8542A02B4E4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6/14/2019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E3755261-DE1A-4AB0-8872-04E52214A87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436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rin.Bonney@state.ma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5" Type="http://schemas.openxmlformats.org/officeDocument/2006/relationships/hyperlink" Target="mailto:CHIAData@gormanassociates.com" TargetMode="External"/><Relationship Id="rId4" Type="http://schemas.openxmlformats.org/officeDocument/2006/relationships/hyperlink" Target="mailto:Ashley.Storms@state.ma.u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June 11,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Report Filing Schedule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Payer testing with CHIA will take place in July.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Updated variance forms will be sent in July.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Final Version 6.0 formatted files for June 2019 production data are due in July.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Submission guide changes effective for July 2019 production data are due in August.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 resubmissions of older data must be in Version 2019 </a:t>
            </a:r>
            <a:r>
              <a:rPr lang="en-US" dirty="0" smtClean="0"/>
              <a:t>submission guide </a:t>
            </a:r>
            <a:r>
              <a:rPr lang="en-US" dirty="0"/>
              <a:t>format starting in August.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63252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(if any)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Production (July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2019 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0525" y="1287463"/>
            <a:ext cx="8667751" cy="5160962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CHIA shared MA APCD-sourced enrollment counts for payer review earlier this month. These enrollment counts are based on payers’ </a:t>
            </a:r>
            <a:r>
              <a:rPr lang="en-US" sz="2000" b="1" dirty="0">
                <a:latin typeface="Calibri" panose="020F0502020204030204" pitchFamily="34" charset="0"/>
                <a:cs typeface="Helvetica" panose="020B0604020202020204" pitchFamily="34" charset="0"/>
              </a:rPr>
              <a:t>March </a:t>
            </a:r>
            <a:r>
              <a:rPr lang="en-US" sz="2000" b="1" dirty="0" smtClean="0">
                <a:latin typeface="Calibri" panose="020F0502020204030204" pitchFamily="34" charset="0"/>
                <a:cs typeface="Helvetica" panose="020B0604020202020204" pitchFamily="34" charset="0"/>
              </a:rPr>
              <a:t>2019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Member Eligibility (ME) submissions and do not reflect any additional supplemental data.</a:t>
            </a:r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Please </a:t>
            </a:r>
            <a:r>
              <a:rPr lang="en-US" altLang="en-US" sz="2000" dirty="0"/>
              <a:t>contact us with any comments or concerns about this data by </a:t>
            </a:r>
            <a:r>
              <a:rPr lang="en-US" altLang="en-US" sz="2000" b="1" dirty="0"/>
              <a:t>June </a:t>
            </a:r>
            <a:r>
              <a:rPr lang="en-US" altLang="en-US" sz="2000" b="1" dirty="0" smtClean="0"/>
              <a:t>28, 2019. </a:t>
            </a:r>
            <a:r>
              <a:rPr lang="en-US" altLang="en-US" sz="2000" dirty="0"/>
              <a:t>Feedback received after this date may not be incorporated into the upcoming report</a:t>
            </a:r>
            <a:r>
              <a:rPr lang="en-US" altLang="en-US" sz="2000" dirty="0" smtClean="0"/>
              <a:t>. </a:t>
            </a: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 smtClean="0"/>
              <a:t>Thank you to payers who submitted Supplemental Data as requested in May.</a:t>
            </a:r>
          </a:p>
          <a:p>
            <a:endParaRPr lang="en-US" altLang="en-US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654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9431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Apr.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May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Jun.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Jul.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March 2019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6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49263" y="136525"/>
            <a:ext cx="8039100" cy="64135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b="1" dirty="0" smtClean="0">
                <a:latin typeface="+mn-lt"/>
                <a:ea typeface="ＭＳ Ｐゴシック" pitchFamily="34" charset="-128"/>
                <a:cs typeface="Arial" charset="0"/>
              </a:rPr>
              <a:t>Annual Report Filing Schedule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550473"/>
              </p:ext>
            </p:extLst>
          </p:nvPr>
        </p:nvGraphicFramePr>
        <p:xfrm>
          <a:off x="561974" y="847725"/>
          <a:ext cx="7775575" cy="3668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473"/>
                <a:gridCol w="4189039"/>
                <a:gridCol w="1586063"/>
              </a:tblGrid>
              <a:tr h="54286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Data 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File Due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 </a:t>
                      </a:r>
                      <a:endParaRPr lang="en-US" dirty="0"/>
                    </a:p>
                  </a:txBody>
                  <a:tcPr/>
                </a:tc>
              </a:tr>
              <a:tr h="565970">
                <a:tc rowSpan="2">
                  <a:txBody>
                    <a:bodyPr/>
                    <a:lstStyle/>
                    <a:p>
                      <a:pPr algn="l"/>
                      <a:endParaRPr lang="en-US" b="1" dirty="0" smtClean="0"/>
                    </a:p>
                    <a:p>
                      <a:pPr algn="l"/>
                      <a:r>
                        <a:rPr lang="en-US" b="1" dirty="0" smtClean="0"/>
                        <a:t>Prescription</a:t>
                      </a:r>
                      <a:r>
                        <a:rPr lang="en-US" b="1" baseline="0" dirty="0" smtClean="0"/>
                        <a:t> Drug Rebates </a:t>
                      </a:r>
                      <a:endParaRPr lang="en-US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2017</a:t>
                      </a:r>
                      <a:r>
                        <a:rPr lang="en-US" baseline="0" dirty="0" smtClean="0"/>
                        <a:t> Prescription Drug Rebates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3, 2019</a:t>
                      </a:r>
                      <a:endParaRPr lang="en-US" dirty="0"/>
                    </a:p>
                  </a:txBody>
                  <a:tcPr/>
                </a:tc>
              </a:tr>
              <a:tr h="5428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</a:t>
                      </a:r>
                      <a:r>
                        <a:rPr lang="en-US" baseline="0" dirty="0" smtClean="0"/>
                        <a:t> 2018 Prescription Drug Rebates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3, 2019</a:t>
                      </a:r>
                      <a:endParaRPr lang="en-US" dirty="0"/>
                    </a:p>
                  </a:txBody>
                  <a:tcPr/>
                </a:tc>
              </a:tr>
              <a:tr h="468208">
                <a:tc rowSpan="3"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b="1" dirty="0" smtClean="0"/>
                        <a:t>Relative</a:t>
                      </a:r>
                      <a:r>
                        <a:rPr lang="en-US" b="1" baseline="0" dirty="0" smtClean="0"/>
                        <a:t> Price </a:t>
                      </a:r>
                      <a:endParaRPr lang="en-US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2018 Hospital 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28, 2019</a:t>
                      </a:r>
                      <a:endParaRPr lang="en-US" dirty="0"/>
                    </a:p>
                  </a:txBody>
                  <a:tcPr/>
                </a:tc>
              </a:tr>
              <a:tr h="488609">
                <a:tc v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2018</a:t>
                      </a:r>
                      <a:r>
                        <a:rPr lang="en-US" baseline="0" dirty="0" smtClean="0"/>
                        <a:t> Other Provider RP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12, 2019</a:t>
                      </a:r>
                      <a:endParaRPr lang="en-US" dirty="0"/>
                    </a:p>
                  </a:txBody>
                  <a:tcPr/>
                </a:tc>
              </a:tr>
              <a:tr h="530048">
                <a:tc v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2017 Physician</a:t>
                      </a:r>
                      <a:r>
                        <a:rPr lang="en-US" baseline="0" dirty="0" smtClean="0"/>
                        <a:t> Group RP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12, 2019</a:t>
                      </a:r>
                      <a:endParaRPr lang="en-US" dirty="0"/>
                    </a:p>
                  </a:txBody>
                  <a:tcPr/>
                </a:tc>
              </a:tr>
              <a:tr h="530048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Annual Premiums</a:t>
                      </a:r>
                      <a:endParaRPr lang="en-US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2018</a:t>
                      </a:r>
                      <a:r>
                        <a:rPr lang="en-US" baseline="0" dirty="0" smtClean="0"/>
                        <a:t> Risk Adjustment Amounts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12, 2019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2544" y="4555772"/>
            <a:ext cx="783945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In addition, payers should continue to respond to any outstanding data questions or resubmission requests from CHIA or Gorman Associates.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</a:rPr>
              <a:t>Questions about TME-APM, Prescription Drug Rebates, or Relative Price reporting should be directed to Erin Bonney at 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hlinkClick r:id="rId3"/>
              </a:rPr>
              <a:t>Erin.Bonney@state.ma.us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</a:rPr>
              <a:t>. 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</a:rPr>
              <a:t>Questions about the Annual Premiums Data Request should be directed to Ashley Storms at 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hlinkClick r:id="rId4"/>
              </a:rPr>
              <a:t>Ashley.Storms@state.ma.us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</a:rPr>
              <a:t> or to 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hlinkClick r:id="rId5"/>
              </a:rPr>
              <a:t>CHIAData@gormanassociates.com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</a:rPr>
              <a:t>. 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14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Q1 2019 HMO Membership reports – responses due 7/20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 reports: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Reviewing payer feedback from discussions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Next set of reports (data through March 2019) is in development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July 9,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August 13,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19476</TotalTime>
  <Words>511</Words>
  <Application>Microsoft Office PowerPoint</Application>
  <PresentationFormat>On-screen Show (4:3)</PresentationFormat>
  <Paragraphs>130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FINALPowerPointTEMPLATE</vt:lpstr>
      <vt:lpstr>Office Theme</vt:lpstr>
      <vt:lpstr>PowerPoint Presentation</vt:lpstr>
      <vt:lpstr>Agenda</vt:lpstr>
      <vt:lpstr>MA APCD 2019 Submission Guide Updates</vt:lpstr>
      <vt:lpstr>MA APCD Intake Version 2019</vt:lpstr>
      <vt:lpstr>Enrollment Trends Update</vt:lpstr>
      <vt:lpstr>PowerPoint Presentation</vt:lpstr>
      <vt:lpstr>Annual Report Filing Schedule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934</cp:revision>
  <cp:lastPrinted>2019-06-11T13:50:25Z</cp:lastPrinted>
  <dcterms:created xsi:type="dcterms:W3CDTF">2014-02-09T20:57:02Z</dcterms:created>
  <dcterms:modified xsi:type="dcterms:W3CDTF">2019-06-14T12:19:55Z</dcterms:modified>
</cp:coreProperties>
</file>