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414" r:id="rId3"/>
    <p:sldId id="555" r:id="rId4"/>
    <p:sldId id="554" r:id="rId5"/>
    <p:sldId id="556" r:id="rId6"/>
    <p:sldId id="532" r:id="rId7"/>
    <p:sldId id="551" r:id="rId8"/>
    <p:sldId id="552" r:id="rId9"/>
    <p:sldId id="553" r:id="rId10"/>
    <p:sldId id="539" r:id="rId11"/>
    <p:sldId id="362" r:id="rId12"/>
    <p:sldId id="451" r:id="rId13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973">
          <p15:clr>
            <a:srgbClr val="A4A3A4"/>
          </p15:clr>
        </p15:guide>
        <p15:guide id="2" pos="3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amer, Marilyn" initials="KM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7" autoAdjust="0"/>
    <p:restoredTop sz="73398" autoAdjust="0"/>
  </p:normalViewPr>
  <p:slideViewPr>
    <p:cSldViewPr snapToGrid="0" snapToObjects="1" showGuides="1">
      <p:cViewPr varScale="1">
        <p:scale>
          <a:sx n="53" d="100"/>
          <a:sy n="53" d="100"/>
        </p:scale>
        <p:origin x="-1136" y="-112"/>
      </p:cViewPr>
      <p:guideLst>
        <p:guide orient="horz" pos="973"/>
        <p:guide pos="3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C334750-2352-4B2E-BA89-7D4D92F6063F}" type="datetimeFigureOut">
              <a:rPr lang="en-US" altLang="en-US"/>
              <a:pPr/>
              <a:t>7/10/2019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923F82-0C55-4A82-ADB7-C020DF7AEF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4603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FC4FF3-F2B4-4986-85D7-E6C0D0EDDD3C}" type="datetimeFigureOut">
              <a:rPr lang="en-US" altLang="en-US"/>
              <a:pPr/>
              <a:t>7/10/2019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1" tIns="46581" rIns="93161" bIns="46581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61" tIns="46581" rIns="93161" bIns="46581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3E6E6-89C7-4DE2-8571-13BA2D2041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57505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>
              <a:ea typeface="ＭＳ Ｐゴシック" charset="-128"/>
            </a:endParaRP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56932" indent="-291127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64511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30315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96119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61924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302772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93532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95933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F4311CE4-E988-47FC-95D4-86132A681C2E}" type="slidenum">
              <a:rPr lang="en-US" altLang="en-US" sz="1200"/>
              <a:pPr eaLnBrk="1" hangingPunct="1"/>
              <a:t>1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9543693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47515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15859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0381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6452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07986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07986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07986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17562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09932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70CA50A-4583-453D-B781-415949AD5A4C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8</a:t>
            </a:fld>
            <a:endParaRPr lang="en-US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16839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Layou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8039100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D77F8D-BCE2-4DEF-A10E-9452B17B91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6765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2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0"/>
          </p:nvPr>
        </p:nvSpPr>
        <p:spPr>
          <a:xfrm>
            <a:off x="4628697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BEC1-6C80-4843-84D8-EF9FABDC7B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9032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verfinal-01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96838" y="-2619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53173" y="928285"/>
            <a:ext cx="7772400" cy="516948"/>
          </a:xfrm>
        </p:spPr>
        <p:txBody>
          <a:bodyPr>
            <a:normAutofit/>
          </a:bodyPr>
          <a:lstStyle>
            <a:lvl1pPr algn="r">
              <a:defRPr sz="3800" b="0" cap="all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224773" y="1505281"/>
            <a:ext cx="6400800" cy="443587"/>
          </a:xfrm>
        </p:spPr>
        <p:txBody>
          <a:bodyPr>
            <a:normAutofit/>
          </a:bodyPr>
          <a:lstStyle>
            <a:lvl1pPr marL="0" indent="0" algn="r">
              <a:buNone/>
              <a:defRPr sz="2400" cap="all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523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Slide Tex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449263" y="1983716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2pPr marL="457200" indent="-457200">
              <a:buFont typeface="Wingdings" charset="2"/>
              <a:buChar char="§"/>
              <a:defRPr sz="2400" b="0"/>
            </a:lvl2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4013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6A4B19A9-79AC-44A8-B774-53CFB0574B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3507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Graphics Layou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1065197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0"/>
          </p:nvPr>
        </p:nvSpPr>
        <p:spPr>
          <a:xfrm>
            <a:off x="4628697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46075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rgbClr val="7F7F7F"/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453C5610-CA60-43AB-B212-AA21431CD3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5497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Title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60375" y="570991"/>
            <a:ext cx="7772400" cy="101798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i="0">
                <a:solidFill>
                  <a:srgbClr val="004178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add slide title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5415" y="1895499"/>
            <a:ext cx="7761815" cy="41188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 i="0">
                <a:solidFill>
                  <a:srgbClr val="00417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text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73088" y="1692669"/>
            <a:ext cx="7654925" cy="0"/>
          </a:xfrm>
          <a:prstGeom prst="line">
            <a:avLst/>
          </a:prstGeom>
          <a:ln w="508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49790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4E1F12-DA55-4829-9B73-16B585796C0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C404B-5055-4758-B2AF-AE5D50F061A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0737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49AAB-0DF0-468B-A451-D5BC661F1F6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A0763-BAB8-4508-8171-8857D948609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4279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bottomborderfinal-04.tif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4"/>
          <a:stretch>
            <a:fillRect/>
          </a:stretch>
        </p:blipFill>
        <p:spPr bwMode="auto">
          <a:xfrm>
            <a:off x="-69850" y="6045200"/>
            <a:ext cx="9220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519113" y="736600"/>
            <a:ext cx="80391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Click to Edit Master Title Slide</a:t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93700" y="6465888"/>
            <a:ext cx="22256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000" dirty="0">
                <a:solidFill>
                  <a:srgbClr val="FFFFFF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pPr>
              <a:defRPr/>
            </a:pPr>
            <a:r>
              <a:rPr lang="en-US"/>
              <a:t>Title  |  Name, Position Title  |  Date     </a:t>
            </a:r>
          </a:p>
          <a:p>
            <a:pPr algn="ctr">
              <a:defRPr/>
            </a:pP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19113" y="1646238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altLang="en-US" smtClean="0"/>
              <a:t>Click to add text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950" y="64658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69A4E1B-3F2C-44F4-9ABA-DF446E66318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ctr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lauren.almquist@state.ma.us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Erin.Bonney@state.ma.u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CHIAData@gormanassociates.com" TargetMode="External"/><Relationship Id="rId4" Type="http://schemas.openxmlformats.org/officeDocument/2006/relationships/hyperlink" Target="mailto:Ashley.Storms@state.ma.u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392113" y="-2746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85800" y="1403349"/>
            <a:ext cx="7772400" cy="1038225"/>
          </a:xfrm>
          <a:prstGeom prst="rect">
            <a:avLst/>
          </a:prstGeom>
        </p:spPr>
        <p:txBody>
          <a:bodyPr anchor="ctr">
            <a:normAutofit fontScale="82500" lnSpcReduction="100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defRPr/>
            </a:pP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Massachusetts All-Payer Claims Database:</a:t>
            </a:r>
            <a:br>
              <a:rPr lang="en-US" sz="4000" dirty="0" smtClean="0">
                <a:solidFill>
                  <a:schemeClr val="bg1"/>
                </a:solidFill>
                <a:latin typeface="+mn-lt"/>
              </a:rPr>
            </a:b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Technical Assistance Group (TAG)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057400" y="2039938"/>
            <a:ext cx="6400800" cy="40163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2200" cap="all" dirty="0">
              <a:solidFill>
                <a:schemeClr val="bg1">
                  <a:lumMod val="65000"/>
                </a:schemeClr>
              </a:solidFill>
              <a:cs typeface="Arial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057400" y="3660775"/>
            <a:ext cx="6400800" cy="4016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Times New Roman"/>
              </a:rPr>
              <a:t> July 9, 2019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057400" y="3386138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600" i="1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100" dirty="0" smtClean="0"/>
              <a:t>DOI Reporting</a:t>
            </a:r>
            <a:endParaRPr lang="en-US" sz="3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Q1 2019 HMO Membership reports – responses due 7/20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Claims/Utilization reports: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Coding changes based on carrier feedback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Next set of reports (data through March 2019) is in development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6666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Next Meetings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August 13, 2019 </a:t>
            </a:r>
            <a:r>
              <a:rPr lang="en-US" sz="4000" dirty="0"/>
              <a:t>@ 2:00 pm</a:t>
            </a:r>
          </a:p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September 10, 2019 @ 2:00 pm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3767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lvl="0" algn="ctr"/>
            <a:r>
              <a:rPr lang="en-US" sz="4800" dirty="0" smtClean="0"/>
              <a:t>Questions?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58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415" y="1759352"/>
            <a:ext cx="7761815" cy="4254951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MA APCD – 2019 Submission Guides Implementation</a:t>
            </a:r>
          </a:p>
          <a:p>
            <a:endParaRPr lang="en-US" dirty="0" smtClean="0">
              <a:solidFill>
                <a:schemeClr val="tx2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Enrollment Trends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Annual Report Filing Schedule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DOI Reporting</a:t>
            </a:r>
            <a:endParaRPr lang="en-US" dirty="0"/>
          </a:p>
          <a:p>
            <a:pPr lvl="0"/>
            <a:endParaRPr lang="en-US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907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MA APCD 2019 Submission Guide Updates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0960" y="2141316"/>
            <a:ext cx="7761815" cy="3676216"/>
          </a:xfrm>
        </p:spPr>
        <p:txBody>
          <a:bodyPr/>
          <a:lstStyle/>
          <a:p>
            <a:r>
              <a:rPr lang="en-US" u="sng" dirty="0" smtClean="0"/>
              <a:t>Updated Timeline for July</a:t>
            </a:r>
            <a:r>
              <a:rPr lang="en-US" dirty="0" smtClean="0"/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Testing </a:t>
            </a:r>
            <a:r>
              <a:rPr lang="en-US" dirty="0"/>
              <a:t>guidance </a:t>
            </a:r>
            <a:r>
              <a:rPr lang="en-US" dirty="0" smtClean="0"/>
              <a:t>sent to carriers (June 2019 is the test month)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Updated </a:t>
            </a:r>
            <a:r>
              <a:rPr lang="en-US" dirty="0"/>
              <a:t>variance forms </a:t>
            </a:r>
            <a:r>
              <a:rPr lang="en-US" dirty="0" smtClean="0"/>
              <a:t>sent to carriers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Final Version 6.0 formatted files for June 2019 production data are still due in July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523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MA APCD 2019 Submission Guide Updates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0960" y="2141316"/>
            <a:ext cx="7761815" cy="3676216"/>
          </a:xfrm>
        </p:spPr>
        <p:txBody>
          <a:bodyPr/>
          <a:lstStyle/>
          <a:p>
            <a:r>
              <a:rPr lang="en-US" u="sng" dirty="0"/>
              <a:t>Updated Timeline </a:t>
            </a:r>
            <a:r>
              <a:rPr lang="en-US" u="sng" dirty="0" smtClean="0"/>
              <a:t>for August</a:t>
            </a:r>
            <a:r>
              <a:rPr lang="en-US" dirty="0" smtClean="0"/>
              <a:t>:</a:t>
            </a:r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Carrier test files sent to CHIA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New File Secure application available for carriers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65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MA APCD 2019 Submission Guide Updates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0960" y="2141316"/>
            <a:ext cx="7761815" cy="3676216"/>
          </a:xfrm>
        </p:spPr>
        <p:txBody>
          <a:bodyPr/>
          <a:lstStyle/>
          <a:p>
            <a:r>
              <a:rPr lang="en-US" u="sng" dirty="0"/>
              <a:t>Updated Timeline </a:t>
            </a:r>
            <a:r>
              <a:rPr lang="en-US" u="sng" dirty="0" smtClean="0"/>
              <a:t>for September</a:t>
            </a:r>
            <a:r>
              <a:rPr lang="en-US" dirty="0" smtClean="0"/>
              <a:t>:</a:t>
            </a:r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Submission guide changes effective for July &amp; August 2019 production data are due by </a:t>
            </a:r>
            <a:r>
              <a:rPr lang="en-US" u="sng" dirty="0" smtClean="0"/>
              <a:t>September 30</a:t>
            </a:r>
            <a:r>
              <a:rPr lang="en-US" u="sng" baseline="30000" dirty="0" smtClean="0"/>
              <a:t>th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Any resubmissions of older data must be in Version 2019 </a:t>
            </a:r>
            <a:r>
              <a:rPr lang="en-US" dirty="0" smtClean="0"/>
              <a:t>submission guide </a:t>
            </a:r>
            <a:r>
              <a:rPr lang="en-US" dirty="0"/>
              <a:t>format starting in </a:t>
            </a:r>
            <a:r>
              <a:rPr lang="en-US" dirty="0" smtClean="0"/>
              <a:t>September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023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 APCD Intake Version 2019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4742574"/>
              </p:ext>
            </p:extLst>
          </p:nvPr>
        </p:nvGraphicFramePr>
        <p:xfrm>
          <a:off x="726325" y="1892333"/>
          <a:ext cx="7506450" cy="31976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49922"/>
                <a:gridCol w="2456528"/>
              </a:tblGrid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MA APCD Intake Process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42135" algn="r"/>
                        </a:tabLs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2019 Intake Timeline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6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Proposals Shared/Discussed with Carriers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December </a:t>
                      </a:r>
                      <a:r>
                        <a:rPr lang="en-US" sz="1200" dirty="0" smtClean="0">
                          <a:effectLst/>
                        </a:rPr>
                        <a:t>2018/January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6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Draft Submission Guides published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January/February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6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Guide Changes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Reviewed at Technical Advisory Group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January /February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Carrier Comment Period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February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Administrative Bulletin and Guides Adopted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February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08785" algn="ctr"/>
                        </a:tabLs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Development/Testing</a:t>
                      </a:r>
                      <a:r>
                        <a:rPr lang="en-US" sz="1100" dirty="0">
                          <a:effectLst/>
                        </a:rPr>
                        <a:t>	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February/August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96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Carrier Testing – new guides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and transmission process changes 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August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MA APCD Intake Version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2019  Production (July &amp;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effectLst/>
                        </a:rPr>
                        <a:t> August 2019 data)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September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0880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899" y="274638"/>
            <a:ext cx="8326967" cy="933816"/>
          </a:xfrm>
        </p:spPr>
        <p:txBody>
          <a:bodyPr/>
          <a:lstStyle/>
          <a:p>
            <a:pPr algn="l">
              <a:defRPr/>
            </a:pPr>
            <a:r>
              <a:rPr lang="en-US" sz="3000" b="1" dirty="0" smtClean="0">
                <a:latin typeface="+mn-lt"/>
              </a:rPr>
              <a:t>Enrollment Trends Update</a:t>
            </a:r>
            <a:endParaRPr lang="en-US" sz="3000" b="1" dirty="0">
              <a:latin typeface="+mn-lt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390525" y="1287463"/>
            <a:ext cx="8667751" cy="5160962"/>
          </a:xfrm>
        </p:spPr>
        <p:txBody>
          <a:bodyPr/>
          <a:lstStyle/>
          <a:p>
            <a:pPr algn="l"/>
            <a:r>
              <a:rPr lang="en-US" altLang="en-US" sz="2000" dirty="0"/>
              <a:t>Thank you to all who reviewed MA APCD data for the upcoming </a:t>
            </a:r>
            <a:r>
              <a:rPr lang="en-US" altLang="en-US" sz="2000" dirty="0" smtClean="0"/>
              <a:t>Enrollment Trends </a:t>
            </a:r>
            <a:r>
              <a:rPr lang="en-US" altLang="en-US" sz="2000" dirty="0"/>
              <a:t>report. Your support is critical for the reporting of accurate and timely enrollment data.</a:t>
            </a:r>
          </a:p>
          <a:p>
            <a:endParaRPr lang="en-US" altLang="en-US" sz="2000" dirty="0" smtClean="0"/>
          </a:p>
          <a:p>
            <a:pPr algn="l"/>
            <a:r>
              <a:rPr lang="en-US" altLang="en-US" sz="2000" dirty="0"/>
              <a:t>The next Enrollment Trends report is scheduled to be released in </a:t>
            </a:r>
            <a:r>
              <a:rPr lang="en-US" altLang="en-US" sz="2000" b="1" dirty="0"/>
              <a:t>August </a:t>
            </a:r>
            <a:r>
              <a:rPr lang="en-US" altLang="en-US" sz="2000" b="1" dirty="0" smtClean="0"/>
              <a:t>2019</a:t>
            </a:r>
            <a:r>
              <a:rPr lang="en-US" altLang="en-US" sz="2000" dirty="0" smtClean="0"/>
              <a:t>.</a:t>
            </a:r>
            <a:endParaRPr lang="en-US" altLang="en-US" sz="2000" dirty="0"/>
          </a:p>
          <a:p>
            <a:pPr marL="0" indent="0" algn="l">
              <a:buNone/>
            </a:pPr>
            <a:endParaRPr lang="en-US" altLang="en-US" sz="2000" dirty="0" smtClean="0"/>
          </a:p>
          <a:p>
            <a:pPr algn="l"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r>
              <a:rPr lang="en-US" altLang="en-US" sz="2000" b="1" dirty="0">
                <a:solidFill>
                  <a:prstClr val="black"/>
                </a:solidFill>
                <a:cs typeface="Arial" charset="0"/>
              </a:rPr>
              <a:t>For questions on Enrollment Trends: 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Contact your </a:t>
            </a:r>
            <a:r>
              <a:rPr lang="en-US" altLang="en-US" sz="2000" u="sng" dirty="0">
                <a:solidFill>
                  <a:prstClr val="black"/>
                </a:solidFill>
                <a:cs typeface="Arial" panose="020B0604020202020204" pitchFamily="34" charset="0"/>
              </a:rPr>
              <a:t>CHIA liaison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 and Lauren Almquist at 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  <a:hlinkClick r:id="rId3"/>
              </a:rPr>
              <a:t>lauren.almquist@state.ma.us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endParaRPr lang="en-US" altLang="en-US" sz="2000" dirty="0" smtClean="0"/>
          </a:p>
          <a:p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838473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4"/>
          <p:cNvSpPr txBox="1">
            <a:spLocks noChangeArrowheads="1"/>
          </p:cNvSpPr>
          <p:nvPr/>
        </p:nvSpPr>
        <p:spPr bwMode="auto">
          <a:xfrm>
            <a:off x="457200" y="381000"/>
            <a:ext cx="77724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 smtClean="0">
                <a:solidFill>
                  <a:prstClr val="black"/>
                </a:solidFill>
                <a:ea typeface="+mn-ea"/>
                <a:cs typeface="Arial" charset="0"/>
              </a:rPr>
              <a:t>Enrollment Trends Timeline</a:t>
            </a:r>
          </a:p>
        </p:txBody>
      </p:sp>
      <p:graphicFrame>
        <p:nvGraphicFramePr>
          <p:cNvPr id="4" name="Content Placeholder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3350246"/>
              </p:ext>
            </p:extLst>
          </p:nvPr>
        </p:nvGraphicFramePr>
        <p:xfrm>
          <a:off x="533400" y="1371600"/>
          <a:ext cx="7581900" cy="40614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6380">
                  <a:extLst>
                    <a:ext uri="{9D8B030D-6E8A-4147-A177-3AD203B41FA5}"/>
                  </a:extLst>
                </a:gridCol>
                <a:gridCol w="1516380">
                  <a:extLst>
                    <a:ext uri="{9D8B030D-6E8A-4147-A177-3AD203B41FA5}"/>
                  </a:extLst>
                </a:gridCol>
                <a:gridCol w="1516380"/>
                <a:gridCol w="1516380"/>
                <a:gridCol w="1516380"/>
              </a:tblGrid>
              <a:tr h="396303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Apr. 2019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May 2019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Jun. 2019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Jul. 2019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Aug.</a:t>
                      </a:r>
                      <a:r>
                        <a:rPr lang="en-US" sz="1800" b="1" baseline="0" dirty="0" smtClean="0">
                          <a:latin typeface="+mn-lt"/>
                          <a:cs typeface="Helvetica" panose="020B0604020202020204" pitchFamily="34" charset="0"/>
                        </a:rPr>
                        <a:t> </a:t>
                      </a:r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2019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extLst>
                  <a:ext uri="{0D108BD9-81ED-4DB2-BD59-A6C34878D82A}"/>
                </a:extLst>
              </a:tr>
              <a:tr h="467297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799964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latin typeface="+mn-lt"/>
                          <a:cs typeface="Helvetica" panose="020B0604020202020204" pitchFamily="34" charset="0"/>
                        </a:rPr>
                        <a:t>Payers</a:t>
                      </a:r>
                      <a:r>
                        <a:rPr lang="en-US" sz="1400" b="0" baseline="0" dirty="0" smtClean="0">
                          <a:latin typeface="+mn-lt"/>
                          <a:cs typeface="Helvetica" panose="020B0604020202020204" pitchFamily="34" charset="0"/>
                        </a:rPr>
                        <a:t> submit March 2019 MA APCD files</a:t>
                      </a:r>
                      <a:endParaRPr lang="en-US" sz="1400" b="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914555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+mn-lt"/>
                          <a:cs typeface="Helvetica" panose="020B0604020202020204" pitchFamily="34" charset="0"/>
                        </a:rPr>
                        <a:t>Supplemental</a:t>
                      </a:r>
                      <a:r>
                        <a:rPr lang="en-US" sz="1400" b="1" baseline="0" dirty="0" smtClean="0">
                          <a:latin typeface="+mn-lt"/>
                          <a:cs typeface="Helvetica" panose="020B0604020202020204" pitchFamily="34" charset="0"/>
                        </a:rPr>
                        <a:t> enrollment reports due </a:t>
                      </a:r>
                      <a:r>
                        <a:rPr lang="en-US" sz="1400" b="0" baseline="0" dirty="0" smtClean="0">
                          <a:latin typeface="+mn-lt"/>
                          <a:cs typeface="Helvetica" panose="020B0604020202020204" pitchFamily="34" charset="0"/>
                        </a:rPr>
                        <a:t>(select payers)</a:t>
                      </a:r>
                      <a:endParaRPr lang="en-US" sz="1400" b="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83311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n-lt"/>
                          <a:cs typeface="Helvetica" panose="020B0604020202020204" pitchFamily="34" charset="0"/>
                        </a:rPr>
                        <a:t>MA</a:t>
                      </a:r>
                      <a:r>
                        <a:rPr lang="en-US" sz="1400" baseline="0" dirty="0" smtClean="0">
                          <a:latin typeface="+mn-lt"/>
                          <a:cs typeface="Helvetica" panose="020B0604020202020204" pitchFamily="34" charset="0"/>
                        </a:rPr>
                        <a:t> APCD enrollment counts sent to payers for review</a:t>
                      </a:r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508136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+mn-lt"/>
                          <a:cs typeface="Helvetica" panose="020B0604020202020204" pitchFamily="34" charset="0"/>
                        </a:rPr>
                        <a:t>Reporting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3125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2"/>
          <p:cNvSpPr>
            <a:spLocks noGrp="1"/>
          </p:cNvSpPr>
          <p:nvPr>
            <p:ph type="title"/>
          </p:nvPr>
        </p:nvSpPr>
        <p:spPr>
          <a:xfrm>
            <a:off x="449263" y="136525"/>
            <a:ext cx="8039100" cy="641350"/>
          </a:xfrm>
        </p:spPr>
        <p:txBody>
          <a:bodyPr>
            <a:normAutofit/>
          </a:bodyPr>
          <a:lstStyle/>
          <a:p>
            <a:pPr algn="l"/>
            <a:r>
              <a:rPr lang="en-US" altLang="en-US" sz="2800" b="1" dirty="0" smtClean="0">
                <a:latin typeface="+mn-lt"/>
                <a:ea typeface="ＭＳ Ｐゴシック" pitchFamily="34" charset="-128"/>
                <a:cs typeface="Arial" charset="0"/>
              </a:rPr>
              <a:t>Annual Report Filing Schedule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6BEC1-6C80-4843-84D8-EF9FABDC7B1C}" type="slidenum">
              <a:rPr lang="en-US" altLang="en-US" smtClean="0"/>
              <a:pPr/>
              <a:t>9</a:t>
            </a:fld>
            <a:endParaRPr lang="en-US" alt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6719836"/>
              </p:ext>
            </p:extLst>
          </p:nvPr>
        </p:nvGraphicFramePr>
        <p:xfrm>
          <a:off x="561974" y="847725"/>
          <a:ext cx="7775575" cy="25597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473"/>
                <a:gridCol w="4189039"/>
                <a:gridCol w="1586063"/>
              </a:tblGrid>
              <a:tr h="542869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Data Type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Data File Due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Deadline </a:t>
                      </a:r>
                      <a:endParaRPr lang="en-US" dirty="0"/>
                    </a:p>
                  </a:txBody>
                  <a:tcPr/>
                </a:tc>
              </a:tr>
              <a:tr h="468208">
                <a:tc rowSpan="3">
                  <a:txBody>
                    <a:bodyPr/>
                    <a:lstStyle/>
                    <a:p>
                      <a:pPr algn="l"/>
                      <a:endParaRPr lang="en-US" dirty="0" smtClean="0"/>
                    </a:p>
                    <a:p>
                      <a:pPr algn="l"/>
                      <a:r>
                        <a:rPr lang="en-US" b="1" dirty="0" smtClean="0"/>
                        <a:t>Relative</a:t>
                      </a:r>
                      <a:r>
                        <a:rPr lang="en-US" b="1" baseline="0" dirty="0" smtClean="0"/>
                        <a:t> Price </a:t>
                      </a:r>
                      <a:endParaRPr lang="en-US" b="1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CY 2018 Hospital RP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June 28, 2019</a:t>
                      </a:r>
                      <a:endParaRPr lang="en-US" dirty="0"/>
                    </a:p>
                  </a:txBody>
                  <a:tcPr/>
                </a:tc>
              </a:tr>
              <a:tr h="488609">
                <a:tc vMerge="1"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CY 2018</a:t>
                      </a:r>
                      <a:r>
                        <a:rPr lang="en-US" baseline="0" dirty="0" smtClean="0"/>
                        <a:t> Other Provider RP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July 12, 2019</a:t>
                      </a:r>
                      <a:endParaRPr lang="en-US" dirty="0"/>
                    </a:p>
                  </a:txBody>
                  <a:tcPr/>
                </a:tc>
              </a:tr>
              <a:tr h="530048">
                <a:tc vMerge="1"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CY 2017 Physician</a:t>
                      </a:r>
                      <a:r>
                        <a:rPr lang="en-US" baseline="0" dirty="0" smtClean="0"/>
                        <a:t> Group RP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July</a:t>
                      </a:r>
                      <a:r>
                        <a:rPr lang="en-US" baseline="0" dirty="0" smtClean="0"/>
                        <a:t> 12, 2019</a:t>
                      </a:r>
                      <a:endParaRPr lang="en-US" dirty="0"/>
                    </a:p>
                  </a:txBody>
                  <a:tcPr/>
                </a:tc>
              </a:tr>
              <a:tr h="530048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/>
                        <a:t>Annual Premiums</a:t>
                      </a:r>
                      <a:endParaRPr lang="en-US" b="1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CY 2018</a:t>
                      </a:r>
                      <a:r>
                        <a:rPr lang="en-US" baseline="0" dirty="0" smtClean="0"/>
                        <a:t> Risk Adjustment Amounts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July 12, 2019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98093" y="3421010"/>
            <a:ext cx="7839456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 addition, payers should continue to respond to any outstanding data questions or resubmission requests from CHIA or Gorman Associates.</a:t>
            </a:r>
          </a:p>
          <a:p>
            <a:endParaRPr lang="en-US" dirty="0"/>
          </a:p>
          <a:p>
            <a:r>
              <a:rPr lang="en-US" sz="1400" dirty="0" smtClean="0"/>
              <a:t>Questions about TME-APM, Prescription Drug Rebates, or Relative Price reporting should be directed to Erin Bonney at </a:t>
            </a:r>
            <a:r>
              <a:rPr lang="en-US" sz="1400" dirty="0" smtClean="0">
                <a:hlinkClick r:id="rId3"/>
              </a:rPr>
              <a:t>Erin.Bonney@state.ma.us</a:t>
            </a:r>
            <a:r>
              <a:rPr lang="en-US" sz="1400" dirty="0" smtClean="0"/>
              <a:t>. </a:t>
            </a:r>
            <a:endParaRPr lang="en-US" sz="1400" dirty="0"/>
          </a:p>
          <a:p>
            <a:endParaRPr lang="en-US" sz="1400" dirty="0" smtClean="0"/>
          </a:p>
          <a:p>
            <a:r>
              <a:rPr lang="en-US" sz="1400" dirty="0" smtClean="0"/>
              <a:t>Questions about the Annual Premiums Data Request should be directed to Ashley Storms at </a:t>
            </a:r>
            <a:r>
              <a:rPr lang="en-US" sz="1400" dirty="0" smtClean="0">
                <a:hlinkClick r:id="rId4"/>
              </a:rPr>
              <a:t>Ashley.Storms@state.ma.us</a:t>
            </a:r>
            <a:r>
              <a:rPr lang="en-US" sz="1400" dirty="0" smtClean="0"/>
              <a:t> or to </a:t>
            </a:r>
            <a:r>
              <a:rPr lang="en-US" sz="1400" dirty="0" smtClean="0">
                <a:hlinkClick r:id="rId5"/>
              </a:rPr>
              <a:t>CHIAData@gormanassociates.com</a:t>
            </a:r>
            <a:r>
              <a:rPr lang="en-US" sz="1400" dirty="0" smtClean="0"/>
              <a:t>.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83727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NALPowerPoint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FINALPowerPointTEMPLATE</Template>
  <TotalTime>19623</TotalTime>
  <Words>495</Words>
  <Application>Microsoft Office PowerPoint</Application>
  <PresentationFormat>On-screen Show (4:3)</PresentationFormat>
  <Paragraphs>165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FINALPowerPointTEMPLATE</vt:lpstr>
      <vt:lpstr>PowerPoint Presentation</vt:lpstr>
      <vt:lpstr>Agenda</vt:lpstr>
      <vt:lpstr>MA APCD 2019 Submission Guide Updates</vt:lpstr>
      <vt:lpstr>MA APCD 2019 Submission Guide Updates</vt:lpstr>
      <vt:lpstr>MA APCD 2019 Submission Guide Updates</vt:lpstr>
      <vt:lpstr>MA APCD Intake Version 2019</vt:lpstr>
      <vt:lpstr>Enrollment Trends Update</vt:lpstr>
      <vt:lpstr>PowerPoint Presentation</vt:lpstr>
      <vt:lpstr>Annual Report Filing Schedule</vt:lpstr>
      <vt:lpstr>DOI Reporting</vt:lpstr>
      <vt:lpstr>Next Meetings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KATHY HINES</dc:creator>
  <cp:lastModifiedBy>Vogel, Rick</cp:lastModifiedBy>
  <cp:revision>946</cp:revision>
  <cp:lastPrinted>2019-02-12T16:56:44Z</cp:lastPrinted>
  <dcterms:created xsi:type="dcterms:W3CDTF">2014-02-09T20:57:02Z</dcterms:created>
  <dcterms:modified xsi:type="dcterms:W3CDTF">2019-07-10T12:23:23Z</dcterms:modified>
</cp:coreProperties>
</file>