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555" r:id="rId4"/>
    <p:sldId id="554" r:id="rId5"/>
    <p:sldId id="556" r:id="rId6"/>
    <p:sldId id="532" r:id="rId7"/>
    <p:sldId id="551" r:id="rId8"/>
    <p:sldId id="552" r:id="rId9"/>
    <p:sldId id="553" r:id="rId10"/>
    <p:sldId id="539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112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7/10/2019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7/10/2019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3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7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onney@state.ma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IAData@gormanassociates.com" TargetMode="External"/><Relationship Id="rId4" Type="http://schemas.openxmlformats.org/officeDocument/2006/relationships/hyperlink" Target="mailto:Ashley.Storms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July 9,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Q1 2019 HMO Membership reports – responses due 7/20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Coding changes based on carrier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Next set of reports (data through March 2019) is in development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13,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September 10,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 Implementation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Report Filing Schedule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 smtClean="0"/>
              <a:t>Updated Timeline for July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Testing </a:t>
            </a:r>
            <a:r>
              <a:rPr lang="en-US" dirty="0"/>
              <a:t>guidance </a:t>
            </a:r>
            <a:r>
              <a:rPr lang="en-US" dirty="0" smtClean="0"/>
              <a:t>sent to carriers (June 2019 is the test month)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Updated </a:t>
            </a:r>
            <a:r>
              <a:rPr lang="en-US" dirty="0"/>
              <a:t>variance forms </a:t>
            </a:r>
            <a:r>
              <a:rPr lang="en-US" dirty="0" smtClean="0"/>
              <a:t>sent to carriers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Version 6.0 formatted files for June 2019 production data are still due in July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August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 test files sent to 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File Secure application available for carriers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September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 guide changes effective for July &amp; August 2019 production data are due by </a:t>
            </a:r>
            <a:r>
              <a:rPr lang="en-US" u="sng" dirty="0" smtClean="0"/>
              <a:t>September 30</a:t>
            </a:r>
            <a:r>
              <a:rPr lang="en-US" u="sng" baseline="30000" dirty="0" smtClean="0"/>
              <a:t>th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</a:t>
            </a:r>
            <a:r>
              <a:rPr lang="en-US" dirty="0" smtClean="0"/>
              <a:t>submission guide </a:t>
            </a:r>
            <a:r>
              <a:rPr lang="en-US" dirty="0"/>
              <a:t>format starting in </a:t>
            </a:r>
            <a:r>
              <a:rPr lang="en-US" dirty="0" smtClean="0"/>
              <a:t>September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742574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 &amp;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August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pPr algn="l"/>
            <a:r>
              <a:rPr lang="en-US" altLang="en-US" sz="2000" dirty="0"/>
              <a:t>Thank you to all who reviewed MA APCD data for the upcoming </a:t>
            </a:r>
            <a:r>
              <a:rPr lang="en-US" altLang="en-US" sz="2000" dirty="0" smtClean="0"/>
              <a:t>Enrollment Trends </a:t>
            </a:r>
            <a:r>
              <a:rPr lang="en-US" altLang="en-US" sz="2000" dirty="0"/>
              <a:t>report. Your support is critical for the reporting of accurate and timely enrollment data.</a:t>
            </a:r>
          </a:p>
          <a:p>
            <a:endParaRPr lang="en-US" altLang="en-US" sz="2000" dirty="0" smtClean="0"/>
          </a:p>
          <a:p>
            <a:pPr algn="l"/>
            <a:r>
              <a:rPr lang="en-US" altLang="en-US" sz="2000" dirty="0"/>
              <a:t>The next Enrollment Trends report is scheduled to be released in </a:t>
            </a:r>
            <a:r>
              <a:rPr lang="en-US" altLang="en-US" sz="2000" b="1" dirty="0"/>
              <a:t>August </a:t>
            </a:r>
            <a:r>
              <a:rPr lang="en-US" altLang="en-US" sz="2000" b="1" dirty="0" smtClean="0"/>
              <a:t>2019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marL="0" indent="0" algn="l">
              <a:buNone/>
            </a:pPr>
            <a:endParaRPr lang="en-US" altLang="en-US" sz="2000" dirty="0" smtClean="0"/>
          </a:p>
          <a:p>
            <a:pPr algn="l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84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350246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3" y="136525"/>
            <a:ext cx="8039100" cy="64135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b="1" dirty="0" smtClean="0">
                <a:latin typeface="+mn-lt"/>
                <a:ea typeface="ＭＳ Ｐゴシック" pitchFamily="34" charset="-128"/>
                <a:cs typeface="Arial" charset="0"/>
              </a:rPr>
              <a:t>Annual Report Filing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19836"/>
              </p:ext>
            </p:extLst>
          </p:nvPr>
        </p:nvGraphicFramePr>
        <p:xfrm>
          <a:off x="561974" y="847725"/>
          <a:ext cx="7775575" cy="255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473"/>
                <a:gridCol w="4189039"/>
                <a:gridCol w="1586063"/>
              </a:tblGrid>
              <a:tr h="54286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Data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File Due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 </a:t>
                      </a:r>
                      <a:endParaRPr lang="en-US" dirty="0"/>
                    </a:p>
                  </a:txBody>
                  <a:tcPr/>
                </a:tc>
              </a:tr>
              <a:tr h="468208">
                <a:tc rowSpan="3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b="1" dirty="0" smtClean="0"/>
                        <a:t>Relative</a:t>
                      </a:r>
                      <a:r>
                        <a:rPr lang="en-US" b="1" baseline="0" dirty="0" smtClean="0"/>
                        <a:t> Price 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 Hospital 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28, 2019</a:t>
                      </a:r>
                      <a:endParaRPr lang="en-US" dirty="0"/>
                    </a:p>
                  </a:txBody>
                  <a:tcPr/>
                </a:tc>
              </a:tr>
              <a:tr h="488609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Other Provider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12, 2019</a:t>
                      </a:r>
                      <a:endParaRPr lang="en-US" dirty="0"/>
                    </a:p>
                  </a:txBody>
                  <a:tcPr/>
                </a:tc>
              </a:tr>
              <a:tr h="530048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 Physician</a:t>
                      </a:r>
                      <a:r>
                        <a:rPr lang="en-US" baseline="0" dirty="0" smtClean="0"/>
                        <a:t> Group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12, 2019</a:t>
                      </a:r>
                      <a:endParaRPr lang="en-US" dirty="0"/>
                    </a:p>
                  </a:txBody>
                  <a:tcPr/>
                </a:tc>
              </a:tr>
              <a:tr h="53004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Annual Premiums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Risk Adjustment Amounts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12, 2019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093" y="3421010"/>
            <a:ext cx="78394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addition, payers should continue to respond to any outstanding data questions or resubmission requests from CHIA or Gorman Associates.</a:t>
            </a:r>
          </a:p>
          <a:p>
            <a:endParaRPr lang="en-US" dirty="0"/>
          </a:p>
          <a:p>
            <a:r>
              <a:rPr lang="en-US" sz="1400" dirty="0" smtClean="0"/>
              <a:t>Questions about TME-APM, Prescription Drug Rebates, or Relative Price reporting should be directed to Erin Bonney at </a:t>
            </a:r>
            <a:r>
              <a:rPr lang="en-US" sz="1400" dirty="0" smtClean="0">
                <a:hlinkClick r:id="rId3"/>
              </a:rPr>
              <a:t>Erin.Bonney@state.ma.us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Questions about the Annual Premiums Data Request should be directed to Ashley Storms at </a:t>
            </a:r>
            <a:r>
              <a:rPr lang="en-US" sz="1400" dirty="0" smtClean="0">
                <a:hlinkClick r:id="rId4"/>
              </a:rPr>
              <a:t>Ashley.Storms@state.ma.us</a:t>
            </a:r>
            <a:r>
              <a:rPr lang="en-US" sz="1400" dirty="0" smtClean="0"/>
              <a:t> or to </a:t>
            </a:r>
            <a:r>
              <a:rPr lang="en-US" sz="1400" dirty="0" smtClean="0">
                <a:hlinkClick r:id="rId5"/>
              </a:rPr>
              <a:t>CHIAData@gormanassociates.com</a:t>
            </a:r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7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19623</TotalTime>
  <Words>495</Words>
  <Application>Microsoft Office PowerPoint</Application>
  <PresentationFormat>On-screen Show (4:3)</PresentationFormat>
  <Paragraphs>165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FINALPowerPointTEMPLATE</vt:lpstr>
      <vt:lpstr>PowerPoint Presentation</vt:lpstr>
      <vt:lpstr>Agenda</vt:lpstr>
      <vt:lpstr>MA APCD 2019 Submission Guide Updates</vt:lpstr>
      <vt:lpstr>MA APCD 2019 Submission Guide Updates</vt:lpstr>
      <vt:lpstr>MA APCD 2019 Submission Guide Updates</vt:lpstr>
      <vt:lpstr>MA APCD Intake Version 2019</vt:lpstr>
      <vt:lpstr>Enrollment Trends Update</vt:lpstr>
      <vt:lpstr>PowerPoint Presentation</vt:lpstr>
      <vt:lpstr>Annual Report Filing Schedule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946</cp:revision>
  <cp:lastPrinted>2019-02-12T16:56:44Z</cp:lastPrinted>
  <dcterms:created xsi:type="dcterms:W3CDTF">2014-02-09T20:57:02Z</dcterms:created>
  <dcterms:modified xsi:type="dcterms:W3CDTF">2019-07-10T12:23:23Z</dcterms:modified>
</cp:coreProperties>
</file>