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414" r:id="rId3"/>
    <p:sldId id="554" r:id="rId4"/>
    <p:sldId id="532" r:id="rId5"/>
    <p:sldId id="560" r:id="rId6"/>
    <p:sldId id="561" r:id="rId7"/>
    <p:sldId id="539" r:id="rId8"/>
    <p:sldId id="362" r:id="rId9"/>
    <p:sldId id="451" r:id="rId10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73398" autoAdjust="0"/>
  </p:normalViewPr>
  <p:slideViewPr>
    <p:cSldViewPr snapToGrid="0" snapToObjects="1" showGuides="1">
      <p:cViewPr varScale="1">
        <p:scale>
          <a:sx n="53" d="100"/>
          <a:sy n="53" d="100"/>
        </p:scale>
        <p:origin x="-1136" y="-64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11/13/2019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11/13/2019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6932" indent="-291127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511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315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119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1924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772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3532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5933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798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1756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8328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24" indent="-291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653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514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375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23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09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3957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59819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70CA50A-4583-453D-B781-415949AD5A4C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895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7515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859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381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E1F12-DA55-4829-9B73-16B585796C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C404B-5055-4758-B2AF-AE5D50F061A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239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49AAB-0DF0-468B-A451-D5BC661F1F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A0763-BAB8-4508-8171-8857D94860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647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lauren.almquist@state.ma.u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 smtClean="0">
                <a:solidFill>
                  <a:schemeClr val="bg1"/>
                </a:solidFill>
                <a:latin typeface="+mn-lt"/>
              </a:rPr>
            </a:b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 November 12, 2019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759352"/>
            <a:ext cx="7761815" cy="4254951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MA APCD – 2019 Submission Guides Implementation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Enrollment Trends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DOI Reporting</a:t>
            </a:r>
            <a:endParaRPr lang="en-US" dirty="0"/>
          </a:p>
          <a:p>
            <a:pPr lvl="0"/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90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 APCD 2019 Submission Guide Updates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0960" y="2141316"/>
            <a:ext cx="7761815" cy="367621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Use new File Secure application prior to sending V2019 test or production files.</a:t>
            </a:r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Payers should submit any updated variance requests to their liaison before sending production data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Submission guide changes effective for July, August and September 2019 production data </a:t>
            </a:r>
            <a:r>
              <a:rPr lang="en-US" dirty="0" smtClean="0"/>
              <a:t>were </a:t>
            </a:r>
            <a:r>
              <a:rPr lang="en-US" dirty="0"/>
              <a:t>due by </a:t>
            </a:r>
            <a:r>
              <a:rPr lang="en-US" u="sng" dirty="0"/>
              <a:t>October 31</a:t>
            </a:r>
            <a:r>
              <a:rPr lang="en-US" u="sng" baseline="30000" dirty="0"/>
              <a:t>st</a:t>
            </a:r>
            <a:r>
              <a:rPr lang="en-US" u="sng" baseline="300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u="sng" baseline="30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Any resubmissions of older data must be in Version 2019 submission guide </a:t>
            </a:r>
            <a:r>
              <a:rPr lang="en-US" dirty="0" smtClean="0"/>
              <a:t>format.</a:t>
            </a:r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6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 APCD Intake Version 2019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25887"/>
              </p:ext>
            </p:extLst>
          </p:nvPr>
        </p:nvGraphicFramePr>
        <p:xfrm>
          <a:off x="726325" y="1892333"/>
          <a:ext cx="7506450" cy="31976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9922"/>
                <a:gridCol w="2456528"/>
              </a:tblGrid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MA APCD Intake Process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42135" algn="r"/>
                        </a:tabLs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2019 Intake Timeline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Proposals Shared/Discussed with Carriers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December </a:t>
                      </a:r>
                      <a:r>
                        <a:rPr lang="en-US" sz="1200" dirty="0" smtClean="0">
                          <a:effectLst/>
                        </a:rPr>
                        <a:t>2018/January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Draft Submission Guides published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January/February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Guide Changes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Reviewed at Technical Advisory Group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January /February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Carrier Comment Period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February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Administrative Bulletin and Guides Adopted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February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08785" algn="ctr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Development/Testing</a:t>
                      </a:r>
                      <a:r>
                        <a:rPr lang="en-US" sz="1100" dirty="0">
                          <a:effectLst/>
                        </a:rPr>
                        <a:t>	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February/August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Carrier Testing – new guides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and transmission process changes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September/October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MA APCD Intake Version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2019  Production (Jul through Sep 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2019 data)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October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088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" y="274638"/>
            <a:ext cx="8326967" cy="933816"/>
          </a:xfrm>
        </p:spPr>
        <p:txBody>
          <a:bodyPr/>
          <a:lstStyle/>
          <a:p>
            <a:pPr algn="l">
              <a:defRPr/>
            </a:pPr>
            <a:r>
              <a:rPr lang="en-US" sz="3000" b="1" dirty="0" smtClean="0">
                <a:latin typeface="+mn-lt"/>
              </a:rPr>
              <a:t>Enrollment Trends Update</a:t>
            </a:r>
            <a:endParaRPr lang="en-US" sz="3000" b="1" dirty="0">
              <a:latin typeface="+mn-lt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72937" y="1295400"/>
            <a:ext cx="8366264" cy="53054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en-US" sz="2000" dirty="0" smtClean="0"/>
          </a:p>
          <a:p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 bwMode="auto">
          <a:xfrm>
            <a:off x="472937" y="1267831"/>
            <a:ext cx="8196929" cy="5156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sz="2000" dirty="0" smtClean="0">
                <a:cs typeface="Helvetica" panose="020B0604020202020204" pitchFamily="34" charset="0"/>
              </a:rPr>
              <a:t>The next edition of Enrollment Trends, sourced from </a:t>
            </a:r>
            <a:r>
              <a:rPr lang="en-US" sz="2000" b="1" dirty="0" smtClean="0">
                <a:cs typeface="Helvetica" panose="020B0604020202020204" pitchFamily="34" charset="0"/>
              </a:rPr>
              <a:t>September 2019 </a:t>
            </a:r>
            <a:r>
              <a:rPr lang="en-US" sz="2000" dirty="0" smtClean="0">
                <a:cs typeface="Helvetica" panose="020B0604020202020204" pitchFamily="34" charset="0"/>
              </a:rPr>
              <a:t>MA APCD Member Eligibility data, is scheduled to be released in </a:t>
            </a:r>
            <a:r>
              <a:rPr lang="en-US" sz="2000" b="1" dirty="0" smtClean="0">
                <a:cs typeface="Helvetica" panose="020B0604020202020204" pitchFamily="34" charset="0"/>
              </a:rPr>
              <a:t>February 2020</a:t>
            </a:r>
            <a:r>
              <a:rPr lang="en-US" sz="2000" dirty="0" smtClean="0">
                <a:cs typeface="Helvetica" panose="020B0604020202020204" pitchFamily="34" charset="0"/>
              </a:rPr>
              <a:t>.</a:t>
            </a: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endParaRPr lang="en-US" sz="2000" dirty="0" smtClean="0">
              <a:cs typeface="Helvetica" panose="020B0604020202020204" pitchFamily="34" charset="0"/>
            </a:endParaRP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sz="2000" dirty="0" smtClean="0">
                <a:cs typeface="Helvetica" panose="020B0604020202020204" pitchFamily="34" charset="0"/>
              </a:rPr>
              <a:t>Where populations cannot be sourced from the MA APCD, some payers will be asked to provide supplemental enrollment data by </a:t>
            </a:r>
            <a:r>
              <a:rPr lang="en-US" sz="2000" b="1" dirty="0" smtClean="0">
                <a:cs typeface="Helvetica" panose="020B0604020202020204" pitchFamily="34" charset="0"/>
              </a:rPr>
              <a:t>November 15, 2019</a:t>
            </a:r>
            <a:r>
              <a:rPr lang="en-US" sz="2000" dirty="0" smtClean="0">
                <a:cs typeface="Helvetica" panose="020B0604020202020204" pitchFamily="34" charset="0"/>
              </a:rPr>
              <a:t>.</a:t>
            </a:r>
          </a:p>
          <a:p>
            <a:pPr marL="0" indent="0" defTabSz="914400">
              <a:buNone/>
              <a:tabLst>
                <a:tab pos="6799263" algn="l"/>
              </a:tabLst>
              <a:defRPr/>
            </a:pPr>
            <a:endParaRPr lang="en-US" sz="1600" dirty="0" smtClean="0">
              <a:cs typeface="Helvetica" panose="020B0604020202020204" pitchFamily="34" charset="0"/>
            </a:endParaRP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sz="2000" dirty="0" smtClean="0">
                <a:cs typeface="Helvetica" panose="020B0604020202020204" pitchFamily="34" charset="0"/>
              </a:rPr>
              <a:t>Payers will be sent MA APCD-sourced enrollment counts for review in </a:t>
            </a:r>
            <a:r>
              <a:rPr lang="en-US" sz="2000" b="1" dirty="0" smtClean="0">
                <a:cs typeface="Helvetica" panose="020B0604020202020204" pitchFamily="34" charset="0"/>
              </a:rPr>
              <a:t>early December 2019</a:t>
            </a:r>
            <a:r>
              <a:rPr lang="en-US" sz="2000" dirty="0" smtClean="0">
                <a:cs typeface="Helvetica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altLang="en-US" sz="2000" dirty="0"/>
          </a:p>
          <a:p>
            <a:pPr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altLang="en-US" sz="2000" b="1" dirty="0">
                <a:solidFill>
                  <a:prstClr val="black"/>
                </a:solidFill>
                <a:cs typeface="Arial" charset="0"/>
              </a:rPr>
              <a:t>For questions on Enrollment Trends: 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Contact your </a:t>
            </a:r>
            <a:r>
              <a:rPr lang="en-US" altLang="en-US" sz="2000" u="sng" dirty="0">
                <a:solidFill>
                  <a:prstClr val="black"/>
                </a:solidFill>
                <a:cs typeface="Arial" panose="020B0604020202020204" pitchFamily="34" charset="0"/>
              </a:rPr>
              <a:t>CHIA liaison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and Lauren Almquist at 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  <a:hlinkClick r:id="rId3"/>
              </a:rPr>
              <a:t>lauren.almquist@state.ma.us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endParaRPr lang="en-US" sz="2000" dirty="0"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9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4"/>
          <p:cNvSpPr txBox="1">
            <a:spLocks noChangeArrowheads="1"/>
          </p:cNvSpPr>
          <p:nvPr/>
        </p:nvSpPr>
        <p:spPr bwMode="auto">
          <a:xfrm>
            <a:off x="457200" y="381000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ea typeface="+mn-ea"/>
                <a:cs typeface="Arial" charset="0"/>
              </a:rPr>
              <a:t>Enrollment Trends Timeline</a:t>
            </a:r>
          </a:p>
        </p:txBody>
      </p:sp>
      <p:graphicFrame>
        <p:nvGraphicFramePr>
          <p:cNvPr id="4" name="Content Placeholder 1"/>
          <p:cNvGraphicFramePr>
            <a:graphicFrameLocks/>
          </p:cNvGraphicFramePr>
          <p:nvPr>
            <p:extLst/>
          </p:nvPr>
        </p:nvGraphicFramePr>
        <p:xfrm>
          <a:off x="533400" y="1371600"/>
          <a:ext cx="7581900" cy="4061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6380">
                  <a:extLst>
                    <a:ext uri="{9D8B030D-6E8A-4147-A177-3AD203B41FA5}"/>
                  </a:extLst>
                </a:gridCol>
                <a:gridCol w="1516380">
                  <a:extLst>
                    <a:ext uri="{9D8B030D-6E8A-4147-A177-3AD203B41FA5}"/>
                  </a:extLst>
                </a:gridCol>
                <a:gridCol w="1516380"/>
                <a:gridCol w="1516380"/>
                <a:gridCol w="1516380"/>
              </a:tblGrid>
              <a:tr h="39630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Oct 2019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Nov</a:t>
                      </a:r>
                      <a:r>
                        <a:rPr lang="en-US" sz="1800" b="1" baseline="0" dirty="0" smtClean="0">
                          <a:latin typeface="+mn-lt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2019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Dec 2019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Jan 2020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baseline="0" dirty="0" smtClean="0">
                          <a:latin typeface="+mn-lt"/>
                          <a:cs typeface="Helvetica" panose="020B0604020202020204" pitchFamily="34" charset="0"/>
                        </a:rPr>
                        <a:t>Feb </a:t>
                      </a:r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2020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extLst>
                  <a:ext uri="{0D108BD9-81ED-4DB2-BD59-A6C34878D82A}"/>
                </a:extLst>
              </a:tr>
              <a:tr h="467297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79996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+mn-lt"/>
                          <a:cs typeface="Helvetica" panose="020B0604020202020204" pitchFamily="34" charset="0"/>
                        </a:rPr>
                        <a:t>Payers</a:t>
                      </a:r>
                      <a:r>
                        <a:rPr lang="en-US" sz="1400" b="0" baseline="0" dirty="0" smtClean="0">
                          <a:latin typeface="+mn-lt"/>
                          <a:cs typeface="Helvetica" panose="020B0604020202020204" pitchFamily="34" charset="0"/>
                        </a:rPr>
                        <a:t> submit Sept 2019 MA APCD files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914555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  <a:cs typeface="Helvetica" panose="020B0604020202020204" pitchFamily="34" charset="0"/>
                        </a:rPr>
                        <a:t>Supplemental</a:t>
                      </a:r>
                      <a:r>
                        <a:rPr lang="en-US" sz="1400" b="1" baseline="0" dirty="0" smtClean="0">
                          <a:latin typeface="+mn-lt"/>
                          <a:cs typeface="Helvetica" panose="020B0604020202020204" pitchFamily="34" charset="0"/>
                        </a:rPr>
                        <a:t> enrollment reports due </a:t>
                      </a:r>
                      <a:r>
                        <a:rPr lang="en-US" sz="1400" b="0" baseline="0" dirty="0" smtClean="0">
                          <a:latin typeface="+mn-lt"/>
                          <a:cs typeface="Helvetica" panose="020B0604020202020204" pitchFamily="34" charset="0"/>
                        </a:rPr>
                        <a:t>(select payers)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83311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  <a:cs typeface="Helvetica" panose="020B0604020202020204" pitchFamily="34" charset="0"/>
                        </a:rPr>
                        <a:t>MA</a:t>
                      </a:r>
                      <a:r>
                        <a:rPr lang="en-US" sz="1400" baseline="0" dirty="0" smtClean="0">
                          <a:latin typeface="+mn-lt"/>
                          <a:cs typeface="Helvetica" panose="020B0604020202020204" pitchFamily="34" charset="0"/>
                        </a:rPr>
                        <a:t> APCD enrollment counts sent to payers for review</a:t>
                      </a:r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508136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  <a:cs typeface="Helvetica" panose="020B0604020202020204" pitchFamily="34" charset="0"/>
                        </a:rPr>
                        <a:t>Reporting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489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DOI Reporting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Q3 2019 HMO Membership reports – in process. Will be sent to select payers soon.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Claims/Utilization reports: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First production run will use data through September 2019.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DOI sent notice to certain payers regarding switch to APCD as the source for these reports on 11/1. 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66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December 10, 2019 </a:t>
            </a:r>
            <a:r>
              <a:rPr lang="en-US" sz="4000" dirty="0"/>
              <a:t>@ 2:00 pm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January 14, 2020 @ 2:00 pm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3767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0" algn="ctr"/>
            <a:r>
              <a:rPr lang="en-US" sz="4800" dirty="0" smtClean="0"/>
              <a:t>Questions?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8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20754</TotalTime>
  <Words>369</Words>
  <Application>Microsoft Office PowerPoint</Application>
  <PresentationFormat>On-screen Show (4:3)</PresentationFormat>
  <Paragraphs>109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FINALPowerPointTEMPLATE</vt:lpstr>
      <vt:lpstr>PowerPoint Presentation</vt:lpstr>
      <vt:lpstr>Agenda</vt:lpstr>
      <vt:lpstr>MA APCD 2019 Submission Guide Updates</vt:lpstr>
      <vt:lpstr>MA APCD Intake Version 2019</vt:lpstr>
      <vt:lpstr>Enrollment Trends Update</vt:lpstr>
      <vt:lpstr>PowerPoint Presentation</vt:lpstr>
      <vt:lpstr>DOI Reporting</vt:lpstr>
      <vt:lpstr>Next Meetings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Vogel, Rick</cp:lastModifiedBy>
  <cp:revision>983</cp:revision>
  <cp:lastPrinted>2019-11-12T18:09:13Z</cp:lastPrinted>
  <dcterms:created xsi:type="dcterms:W3CDTF">2014-02-09T20:57:02Z</dcterms:created>
  <dcterms:modified xsi:type="dcterms:W3CDTF">2019-11-13T13:49:32Z</dcterms:modified>
</cp:coreProperties>
</file>