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414" r:id="rId3"/>
    <p:sldId id="554" r:id="rId4"/>
    <p:sldId id="571" r:id="rId5"/>
    <p:sldId id="559" r:id="rId6"/>
    <p:sldId id="560" r:id="rId7"/>
    <p:sldId id="561" r:id="rId8"/>
    <p:sldId id="562" r:id="rId9"/>
    <p:sldId id="563" r:id="rId10"/>
    <p:sldId id="564" r:id="rId11"/>
    <p:sldId id="565" r:id="rId12"/>
    <p:sldId id="566" r:id="rId13"/>
    <p:sldId id="567" r:id="rId14"/>
    <p:sldId id="568" r:id="rId15"/>
    <p:sldId id="569" r:id="rId16"/>
    <p:sldId id="570" r:id="rId17"/>
    <p:sldId id="539" r:id="rId18"/>
    <p:sldId id="362" r:id="rId19"/>
    <p:sldId id="451" r:id="rId20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3398" autoAdjust="0"/>
  </p:normalViewPr>
  <p:slideViewPr>
    <p:cSldViewPr snapToGrid="0" snapToObjects="1" showGuides="1">
      <p:cViewPr varScale="1">
        <p:scale>
          <a:sx n="53" d="100"/>
          <a:sy n="53" d="100"/>
        </p:scale>
        <p:origin x="-1136" y="-6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2/11/2020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2/11/2020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4746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D056F31-54BE-43C3-98C0-9375C8A524D6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7669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068476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05372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15011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76224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03047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1387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895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aseline="0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877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832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767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27E585-00B2-4BB9-A31A-005B1A238703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978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50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6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HIAData@gormanactuarial.c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.MacNabb@massmail.state.ma.u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shley.storms@state.ma.u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February 11, 2020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Annual Premiums: Data Submission Period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424465"/>
            <a:ext cx="81026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Finalized Data Submission Manual and Reporting Workbook will be posted on CHIA’s website in March.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Workbooks should be sent to </a:t>
            </a:r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CHIAData@gormanactuarial.com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later than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Friday, May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sz="2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399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Annual Premiums: Data Request Timeline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02843" y="935038"/>
          <a:ext cx="8426487" cy="5050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6859"/>
                <a:gridCol w="1127051"/>
                <a:gridCol w="839973"/>
                <a:gridCol w="1178701"/>
                <a:gridCol w="1045646"/>
                <a:gridCol w="1045646"/>
                <a:gridCol w="1045646"/>
                <a:gridCol w="1106965"/>
              </a:tblGrid>
              <a:tr h="61644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Feb. 2020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Mar. 2020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Apr.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="1" dirty="0" smtClean="0"/>
                        <a:t>2020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May </a:t>
                      </a:r>
                    </a:p>
                    <a:p>
                      <a:pPr algn="ctr"/>
                      <a:r>
                        <a:rPr lang="en-US" sz="1800" b="1" dirty="0" smtClean="0"/>
                        <a:t>2020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Jun. 2020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Jul. </a:t>
                      </a:r>
                    </a:p>
                    <a:p>
                      <a:pPr algn="ctr"/>
                      <a:r>
                        <a:rPr lang="en-US" sz="1800" b="1" dirty="0" smtClean="0"/>
                        <a:t>2020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Aug. 2020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Sept. 2020</a:t>
                      </a:r>
                      <a:endParaRPr lang="en-US" sz="1800" b="1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48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 smtClean="0">
                          <a:solidFill>
                            <a:schemeClr val="tx1"/>
                          </a:solidFill>
                        </a:rPr>
                        <a:t>Payers review draft materials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139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Final 2020 Premiums Request</a:t>
                      </a:r>
                    </a:p>
                    <a:p>
                      <a:pPr algn="ctr"/>
                      <a:r>
                        <a:rPr lang="en-US" sz="1300" b="0" dirty="0" smtClean="0"/>
                        <a:t>released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9668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tx1"/>
                          </a:solidFill>
                        </a:rPr>
                        <a:t>Submissions due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094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Data analysis</a:t>
                      </a:r>
                      <a:r>
                        <a:rPr lang="en-US" sz="1300" baseline="0" dirty="0" smtClean="0"/>
                        <a:t> and reporting</a:t>
                      </a:r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 smtClean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13956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baseline="0" dirty="0" smtClean="0">
                          <a:solidFill>
                            <a:schemeClr val="tx1"/>
                          </a:solidFill>
                        </a:rPr>
                        <a:t>2019 Risk Adjustment data due</a:t>
                      </a:r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13956"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 smtClean="0">
                          <a:solidFill>
                            <a:schemeClr val="bg1"/>
                          </a:solidFill>
                        </a:rPr>
                        <a:t>CHIA’s Annual Report</a:t>
                      </a: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85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5088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317625"/>
            <a:ext cx="8242540" cy="837406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cap="all" spc="300" dirty="0" smtClean="0">
                <a:solidFill>
                  <a:schemeClr val="bg1"/>
                </a:solidFill>
                <a:latin typeface="Arial Narrow" panose="020B0606020202030204" pitchFamily="34" charset="0"/>
                <a:cs typeface="Arial"/>
              </a:rPr>
              <a:t>2020 Relative Price Reporting</a:t>
            </a:r>
            <a:endParaRPr lang="en-US" cap="all" spc="300" dirty="0">
              <a:solidFill>
                <a:schemeClr val="bg1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12755" y="2624137"/>
            <a:ext cx="7515585" cy="47545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11, 2020</a:t>
            </a:r>
            <a:endParaRPr lang="en-US" sz="14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87094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527540" y="2039938"/>
            <a:ext cx="6400800" cy="78105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800" cap="all" dirty="0" smtClean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  <a:cs typeface="Arial"/>
              </a:rPr>
              <a:t>Relative Price </a:t>
            </a:r>
            <a:r>
              <a:rPr lang="en-US" sz="1800" cap="all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  <a:cs typeface="Arial"/>
              </a:rPr>
              <a:t>(RP</a:t>
            </a:r>
            <a:r>
              <a:rPr lang="en-US" sz="1600" cap="all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  <a:cs typeface="Arial"/>
              </a:rPr>
              <a:t>)</a:t>
            </a:r>
          </a:p>
          <a:p>
            <a:pPr algn="r">
              <a:defRPr/>
            </a:pPr>
            <a:endParaRPr lang="en-US" sz="1600" cap="all" dirty="0">
              <a:solidFill>
                <a:schemeClr val="bg1">
                  <a:lumMod val="65000"/>
                </a:schemeClr>
              </a:solidFill>
              <a:latin typeface="Arial Narrow" panose="020B0606020202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570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05" y="1152525"/>
            <a:ext cx="8354220" cy="4248150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RP will no longer be submitted through INET</a:t>
            </a:r>
          </a:p>
          <a:p>
            <a:pPr marL="0" indent="0" algn="l"/>
            <a:endParaRPr lang="en-US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Payers will submit an excel-based template through CHIA Submissions</a:t>
            </a:r>
            <a:endParaRPr lang="en-US" sz="2000" b="1" dirty="0" smtClean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Courier New" panose="02070309020205020404" pitchFamily="49" charset="0"/>
              <a:buChar char="o"/>
            </a:pPr>
            <a:endParaRPr lang="en-US" sz="2000" b="1" dirty="0">
              <a:solidFill>
                <a:srgbClr val="0043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Hospital Inpatient and Hospital Outpatient will both be submitted in the Hospital RP Template</a:t>
            </a:r>
          </a:p>
          <a:p>
            <a:pPr marL="0" indent="0" algn="l"/>
            <a:endParaRPr lang="en-US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Physician Group and Other Provider will have their own templates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 algn="l"/>
            <a:r>
              <a:rPr lang="en-US" dirty="0" smtClean="0"/>
              <a:t> 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449262" y="136525"/>
            <a:ext cx="8161337" cy="641350"/>
          </a:xfrm>
        </p:spPr>
        <p:txBody>
          <a:bodyPr/>
          <a:lstStyle/>
          <a:p>
            <a:r>
              <a:rPr lang="en-US" altLang="en-US" dirty="0" smtClean="0">
                <a:latin typeface="+mn-lt"/>
                <a:ea typeface="ＭＳ Ｐゴシック" pitchFamily="34" charset="-128"/>
                <a:cs typeface="Arial" charset="0"/>
              </a:rPr>
              <a:t>Relative Price (RP)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BEC1-6C80-4843-84D8-EF9FABDC7B1C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6" name="Title 2"/>
          <p:cNvSpPr txBox="1">
            <a:spLocks/>
          </p:cNvSpPr>
          <p:nvPr/>
        </p:nvSpPr>
        <p:spPr bwMode="auto">
          <a:xfrm>
            <a:off x="449262" y="533400"/>
            <a:ext cx="8161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34" charset="-128"/>
                <a:cs typeface="Arial" charset="0"/>
              </a:rPr>
              <a:t>New Filing Template</a:t>
            </a:r>
          </a:p>
        </p:txBody>
      </p:sp>
    </p:spTree>
    <p:extLst>
      <p:ext uri="{BB962C8B-B14F-4D97-AF65-F5344CB8AC3E}">
        <p14:creationId xmlns:p14="http://schemas.microsoft.com/office/powerpoint/2010/main" val="19661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05" y="1152525"/>
            <a:ext cx="8354220" cy="4248150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Payers will no longer be required to submit </a:t>
            </a:r>
            <a:r>
              <a:rPr lang="en-US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 Base Rates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 Average Base Rates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 the Hospital Inpatient data</a:t>
            </a:r>
          </a:p>
          <a:p>
            <a:pPr marL="0" indent="0" algn="l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Payers will no longer be required to report </a:t>
            </a:r>
            <a:r>
              <a:rPr lang="en-US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Mix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 the Hospital Outpatient, Physician Group, and Other Provider data</a:t>
            </a:r>
          </a:p>
          <a:p>
            <a:pPr marL="0" indent="0" algn="l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Claims Payments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Non-Claims Payments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will now be submitted at the </a:t>
            </a:r>
            <a:r>
              <a:rPr lang="en-US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Category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</a:p>
          <a:p>
            <a:pPr lvl="2"/>
            <a:r>
              <a:rPr lang="en-US" sz="1900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Non-Claims Payments </a:t>
            </a:r>
            <a:r>
              <a:rPr 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can be reported as a separate category</a:t>
            </a:r>
          </a:p>
          <a:p>
            <a:pPr marL="0" indent="0"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These changes will allow data to reported in one table instead of four tables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449262" y="136525"/>
            <a:ext cx="8161337" cy="641350"/>
          </a:xfrm>
        </p:spPr>
        <p:txBody>
          <a:bodyPr/>
          <a:lstStyle/>
          <a:p>
            <a:r>
              <a:rPr lang="en-US" altLang="en-US" dirty="0" smtClean="0">
                <a:latin typeface="+mn-lt"/>
                <a:ea typeface="ＭＳ Ｐゴシック" pitchFamily="34" charset="-128"/>
                <a:cs typeface="Arial" charset="0"/>
              </a:rPr>
              <a:t>Relative Price (RP)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BEC1-6C80-4843-84D8-EF9FABDC7B1C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6" name="Title 2"/>
          <p:cNvSpPr txBox="1">
            <a:spLocks/>
          </p:cNvSpPr>
          <p:nvPr/>
        </p:nvSpPr>
        <p:spPr bwMode="auto">
          <a:xfrm>
            <a:off x="449262" y="533400"/>
            <a:ext cx="8161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34" charset="-128"/>
                <a:cs typeface="Arial" charset="0"/>
              </a:rPr>
              <a:t>Field Additions/Changes</a:t>
            </a:r>
          </a:p>
        </p:txBody>
      </p:sp>
    </p:spTree>
    <p:extLst>
      <p:ext uri="{BB962C8B-B14F-4D97-AF65-F5344CB8AC3E}">
        <p14:creationId xmlns:p14="http://schemas.microsoft.com/office/powerpoint/2010/main" val="277211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205" y="1152525"/>
            <a:ext cx="8354220" cy="4248150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Adding a </a:t>
            </a:r>
            <a:r>
              <a:rPr lang="en-US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front page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tab to the RP template with submission overview and data quality questions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Adding </a:t>
            </a:r>
            <a:r>
              <a:rPr lang="en-US" b="1" dirty="0" smtClean="0">
                <a:solidFill>
                  <a:srgbClr val="0043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tabs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to allow for review of Total Payments and Multipliers prior to submission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Adding data checks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within the template to validate entered data prior to submission</a:t>
            </a:r>
          </a:p>
          <a:p>
            <a:pPr lvl="2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This will replace the current process of validating values in INET and provide instant feedback to the data submitters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449262" y="136525"/>
            <a:ext cx="8161337" cy="641350"/>
          </a:xfrm>
        </p:spPr>
        <p:txBody>
          <a:bodyPr/>
          <a:lstStyle/>
          <a:p>
            <a:r>
              <a:rPr lang="en-US" altLang="en-US" dirty="0" smtClean="0">
                <a:latin typeface="+mn-lt"/>
                <a:ea typeface="ＭＳ Ｐゴシック" pitchFamily="34" charset="-128"/>
                <a:cs typeface="Arial" charset="0"/>
              </a:rPr>
              <a:t>Relative Price (RP)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BEC1-6C80-4843-84D8-EF9FABDC7B1C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6" name="Title 2"/>
          <p:cNvSpPr txBox="1">
            <a:spLocks/>
          </p:cNvSpPr>
          <p:nvPr/>
        </p:nvSpPr>
        <p:spPr bwMode="auto">
          <a:xfrm>
            <a:off x="449262" y="533400"/>
            <a:ext cx="8161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1"/>
                </a:solidFill>
                <a:latin typeface="Arial"/>
                <a:ea typeface="ＭＳ Ｐゴシック" charset="0"/>
                <a:cs typeface="Arial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4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ＭＳ Ｐゴシック" pitchFamily="34" charset="-128"/>
                <a:cs typeface="Arial" charset="0"/>
              </a:rPr>
              <a:t>Data Quality </a:t>
            </a:r>
          </a:p>
        </p:txBody>
      </p:sp>
    </p:spTree>
    <p:extLst>
      <p:ext uri="{BB962C8B-B14F-4D97-AF65-F5344CB8AC3E}">
        <p14:creationId xmlns:p14="http://schemas.microsoft.com/office/powerpoint/2010/main" val="363987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263" y="1266103"/>
            <a:ext cx="8039100" cy="3923414"/>
          </a:xfrm>
        </p:spPr>
        <p:txBody>
          <a:bodyPr>
            <a:normAutofit fontScale="92500" lnSpcReduction="10000"/>
          </a:bodyPr>
          <a:lstStyle/>
          <a:p>
            <a:pPr algn="l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 versions of the Data Submission Manual and 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RP Excel template will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distributed to payers 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later in February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reach out to 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MacNabb at 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Matthew.MacNabb@massmail.state.ma.us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questions, comments, or concerns. 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Payers will be given a two-week window to submit feedback</a:t>
            </a:r>
          </a:p>
          <a:p>
            <a:pPr algn="l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Final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Data Submission Manual and Reporting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template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will be posted on CHIA’s website in March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/>
            <a:endParaRPr lang="en-US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CHIA staff will work with data submitters between now and June to introduce new CHIA submissions platform and provide additional materials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2" y="415925"/>
            <a:ext cx="8039100" cy="641350"/>
          </a:xfrm>
        </p:spPr>
        <p:txBody>
          <a:bodyPr/>
          <a:lstStyle/>
          <a:p>
            <a:r>
              <a:rPr lang="en-US" dirty="0" smtClean="0"/>
              <a:t>Next Steps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17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Q4 2019 HMO Membership &amp; CY2019 Annual Membership reports are in process and will be sent to payers in the coming weeks.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Claims/Utilization reports: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First production run using data through September 2019 sent to payers on 12/23. Signoff was due by 2/6. 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March 10, 2020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April 14, 2020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Annual Premiums Data Request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Relative Price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Intake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3"/>
            <a:ext cx="7761815" cy="3676216"/>
          </a:xfrm>
        </p:spPr>
        <p:txBody>
          <a:bodyPr/>
          <a:lstStyle/>
          <a:p>
            <a:r>
              <a:rPr lang="en-US" dirty="0"/>
              <a:t>CHIA </a:t>
            </a:r>
            <a:r>
              <a:rPr lang="en-US" dirty="0" smtClean="0"/>
              <a:t>updates </a:t>
            </a:r>
            <a:r>
              <a:rPr lang="en-US" dirty="0"/>
              <a:t>to submission guides for </a:t>
            </a:r>
            <a:r>
              <a:rPr lang="en-US" dirty="0" smtClean="0"/>
              <a:t>2020:</a:t>
            </a:r>
          </a:p>
          <a:p>
            <a:endParaRPr lang="en-US" sz="18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ME131 – TME Global Budget/Payment Indicator (Assigned Submitters only). </a:t>
            </a:r>
          </a:p>
          <a:p>
            <a:r>
              <a:rPr lang="en-US" sz="1600" b="1" dirty="0" smtClean="0"/>
              <a:t>Updating description to clarify how this field should be populated.</a:t>
            </a:r>
          </a:p>
          <a:p>
            <a:r>
              <a:rPr lang="en-US" sz="1600" u="sng" dirty="0" smtClean="0"/>
              <a:t>Current language:</a:t>
            </a:r>
            <a:r>
              <a:rPr lang="en-US" sz="1600" dirty="0" smtClean="0"/>
              <a:t> Required when Submitter is identified as a TME/RP Submitter. Report whether the member’s contract was assigned under a global budget/payment contract. EXAMPLE: 1=Yes, the member’s contract was assigned under a global budget/payment contract.</a:t>
            </a:r>
          </a:p>
          <a:p>
            <a:endParaRPr lang="en-US" sz="1600" dirty="0"/>
          </a:p>
          <a:p>
            <a:r>
              <a:rPr lang="en-US" sz="1600" u="sng" dirty="0" smtClean="0"/>
              <a:t>Updated </a:t>
            </a:r>
            <a:r>
              <a:rPr lang="en-US" sz="1600" u="sng" dirty="0"/>
              <a:t>language:</a:t>
            </a:r>
            <a:r>
              <a:rPr lang="en-US" sz="1600" dirty="0"/>
              <a:t> Required when Submitter is identified as a TME/RP Submitter. Report whether the member’s </a:t>
            </a:r>
            <a:r>
              <a:rPr lang="en-US" sz="1600" dirty="0" smtClean="0">
                <a:solidFill>
                  <a:srgbClr val="FF0000"/>
                </a:solidFill>
              </a:rPr>
              <a:t>primary care provider group’s</a:t>
            </a:r>
            <a:r>
              <a:rPr lang="en-US" sz="1600" dirty="0" smtClean="0"/>
              <a:t> contract was </a:t>
            </a:r>
            <a:r>
              <a:rPr lang="en-US" sz="1600" dirty="0"/>
              <a:t>assigned under a global budget/payment contract. EXAMPLE: 1=Yes, the </a:t>
            </a:r>
            <a:r>
              <a:rPr lang="en-US" sz="1600" dirty="0" smtClean="0"/>
              <a:t>member’s </a:t>
            </a:r>
            <a:r>
              <a:rPr lang="en-US" sz="1600" dirty="0" smtClean="0">
                <a:solidFill>
                  <a:srgbClr val="FF0000"/>
                </a:solidFill>
              </a:rPr>
              <a:t>primary care provider group’s</a:t>
            </a:r>
            <a:r>
              <a:rPr lang="en-US" sz="1600" dirty="0" smtClean="0"/>
              <a:t> </a:t>
            </a:r>
            <a:r>
              <a:rPr lang="en-US" sz="1600" dirty="0"/>
              <a:t>contract was assigned under a global budget/payment contract.</a:t>
            </a:r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Intake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83272"/>
            <a:ext cx="7761815" cy="3676216"/>
          </a:xfrm>
        </p:spPr>
        <p:txBody>
          <a:bodyPr/>
          <a:lstStyle/>
          <a:p>
            <a:r>
              <a:rPr lang="en-US" dirty="0"/>
              <a:t>CHIA </a:t>
            </a:r>
            <a:r>
              <a:rPr lang="en-US" dirty="0" smtClean="0"/>
              <a:t>updates </a:t>
            </a:r>
            <a:r>
              <a:rPr lang="en-US" dirty="0"/>
              <a:t>to submission guides for </a:t>
            </a:r>
            <a:r>
              <a:rPr lang="en-US" dirty="0" smtClean="0"/>
              <a:t>2020:</a:t>
            </a:r>
          </a:p>
          <a:p>
            <a:endParaRPr lang="en-US" sz="18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MC023 – Discharge Status. </a:t>
            </a:r>
          </a:p>
          <a:p>
            <a:r>
              <a:rPr lang="en-US" sz="1600" b="1" dirty="0" smtClean="0"/>
              <a:t>Updating Condition column to match the edits on this field.</a:t>
            </a:r>
          </a:p>
          <a:p>
            <a:r>
              <a:rPr lang="en-US" sz="1600" u="sng" dirty="0" smtClean="0"/>
              <a:t>Current language:</a:t>
            </a:r>
            <a:r>
              <a:rPr lang="en-US" sz="1600" dirty="0" smtClean="0"/>
              <a:t> Required when MC094 (Type of Claim) = 002 (Facility) and MC069 (Discharge Date) is populated.</a:t>
            </a:r>
          </a:p>
          <a:p>
            <a:endParaRPr lang="en-US" sz="1600" dirty="0"/>
          </a:p>
          <a:p>
            <a:r>
              <a:rPr lang="en-US" sz="1600" u="sng" dirty="0" smtClean="0"/>
              <a:t>Updated language</a:t>
            </a:r>
            <a:r>
              <a:rPr lang="en-US" sz="1600" u="sng" dirty="0"/>
              <a:t>:</a:t>
            </a:r>
            <a:r>
              <a:rPr lang="en-US" sz="1600" dirty="0"/>
              <a:t> Required when MC094 (Type of Claim) = 002 (Facility) and MC069 (Discharge Date) is populated</a:t>
            </a:r>
            <a:r>
              <a:rPr lang="en-US" sz="1600" dirty="0" smtClean="0"/>
              <a:t>. </a:t>
            </a:r>
            <a:r>
              <a:rPr lang="en-US" sz="1600" dirty="0" smtClean="0">
                <a:solidFill>
                  <a:srgbClr val="FF0000"/>
                </a:solidFill>
              </a:rPr>
              <a:t>May be present without MC069 populated when MC094 = 002 </a:t>
            </a:r>
            <a:r>
              <a:rPr lang="en-US" sz="1600" dirty="0">
                <a:solidFill>
                  <a:srgbClr val="FF0000"/>
                </a:solidFill>
              </a:rPr>
              <a:t>and MC023 = 30 (interim billing for long term </a:t>
            </a:r>
            <a:r>
              <a:rPr lang="en-US" sz="1600" dirty="0" smtClean="0">
                <a:solidFill>
                  <a:srgbClr val="FF0000"/>
                </a:solidFill>
              </a:rPr>
              <a:t>stays).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093136"/>
            <a:ext cx="8229600" cy="39703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Arial" charset="0"/>
              </a:rPr>
              <a:t>Purpose 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assess health insurance coverage and cost trends in the Massachusetts market, based on contract-membership (MA situs)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Arial" charset="0"/>
              </a:rPr>
              <a:t>Data Overview</a:t>
            </a: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Aggregate member months, premiums, claims amounts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 smtClean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Breakouts by Funding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ype (fully-/self-insured), Market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ector (group size), Product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ype (HMO, PPO, POS, Other), and Benefit Design Type (HDHP, Limited Network, Tiered Network)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 smtClean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indent="-34290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Covers previous three calendar years (2017, 2018, 2019)</a:t>
            </a: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Annual Premiums Data Request</a:t>
            </a:r>
          </a:p>
        </p:txBody>
      </p:sp>
    </p:spTree>
    <p:extLst>
      <p:ext uri="{BB962C8B-B14F-4D97-AF65-F5344CB8AC3E}">
        <p14:creationId xmlns:p14="http://schemas.microsoft.com/office/powerpoint/2010/main" val="428927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328738"/>
            <a:ext cx="822960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Per 957 CMR 10.00, only payers with at least 50,000 Massachusetts Private Commercial Plan members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required to submit. For the May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2020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Submission, this includes the following payers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Annual Premiums: Data Submitters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681268" y="2594813"/>
          <a:ext cx="7629064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532"/>
                <a:gridCol w="3814532"/>
              </a:tblGrid>
              <a:tr h="370840">
                <a:tc>
                  <a:txBody>
                    <a:bodyPr/>
                    <a:lstStyle/>
                    <a:p>
                      <a:pPr marL="342900" indent="-34290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Aetna</a:t>
                      </a:r>
                    </a:p>
                    <a:p>
                      <a:pPr marL="342900" indent="-34290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AllWays Health Partners</a:t>
                      </a:r>
                    </a:p>
                    <a:p>
                      <a:pPr marL="342900" indent="-34290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BCBSMA</a:t>
                      </a:r>
                    </a:p>
                    <a:p>
                      <a:pPr marL="342900" indent="-34290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BMCHP</a:t>
                      </a:r>
                    </a:p>
                    <a:p>
                      <a:pPr marL="342900" indent="-34290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Cigna</a:t>
                      </a:r>
                    </a:p>
                    <a:p>
                      <a:pPr marL="342900" indent="-34290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Fallon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HPHC (incl.</a:t>
                      </a:r>
                      <a:r>
                        <a:rPr lang="en-US" sz="2000" b="0" baseline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HPI)</a:t>
                      </a:r>
                      <a:endParaRPr lang="en-US" sz="2000" b="0" dirty="0" smtClean="0">
                        <a:solidFill>
                          <a:schemeClr val="tx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US" sz="2000" b="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Tufts Health Plan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Tufts </a:t>
                      </a:r>
                      <a:r>
                        <a:rPr lang="en-US" sz="2000" b="0" baseline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baseline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UniCare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baseline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United</a:t>
                      </a:r>
                      <a:endParaRPr lang="en-US" sz="2000" b="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89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07026"/>
            <a:ext cx="81026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Federal Transitional Reinsurance and Risk Corridor programs were no longer active during this reporting period.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CHIA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will no longer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request Risk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djustment Transfer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mounts by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market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sector. Payments for the full merged market should be reported in the “No Subsidy/Unknown” market sector column.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Annual Premiums: Proposed Changes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076187"/>
            <a:ext cx="5073403" cy="459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libri"/>
                <a:cs typeface="Arial" charset="0"/>
              </a:rPr>
              <a:t>Additions/Alterations</a:t>
            </a:r>
          </a:p>
        </p:txBody>
      </p:sp>
    </p:spTree>
    <p:extLst>
      <p:ext uri="{BB962C8B-B14F-4D97-AF65-F5344CB8AC3E}">
        <p14:creationId xmlns:p14="http://schemas.microsoft.com/office/powerpoint/2010/main" val="152171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36865"/>
            <a:ext cx="8102600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CHIA will no longer collect “Member Months by Standard Industrial Classification (SIC) Code.”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CHIA will no longer collect Administrative Service Fees for self-insured plans.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prstClr val="black"/>
                </a:solidFill>
                <a:cs typeface="Arial" charset="0"/>
              </a:rPr>
              <a:t>Annual Premiums: Proposed Changes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077430"/>
            <a:ext cx="5073403" cy="459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Arial" charset="0"/>
              </a:rPr>
              <a:t>Deletions</a:t>
            </a:r>
            <a:endParaRPr lang="en-US" b="1" dirty="0">
              <a:solidFill>
                <a:schemeClr val="bg1">
                  <a:lumMod val="50000"/>
                </a:schemeClr>
              </a:solidFill>
              <a:latin typeface="Calibr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2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424465"/>
            <a:ext cx="81026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draft version of the Data Submission Manual will be distributed to payers this week.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reach out to Ashley Storms at 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3"/>
              </a:rPr>
              <a:t>ashley.storms@state.ma.us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with questions, comments, or concerns. We request that feedback be submitted by </a:t>
            </a:r>
            <a:r>
              <a:rPr lang="en-US" sz="2000" b="1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Friday, February 28</a:t>
            </a:r>
            <a:r>
              <a:rPr lang="en-US" sz="2000" b="1" baseline="300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381000" y="625362"/>
            <a:ext cx="7772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Annual Premiums: Payer Review Period</a:t>
            </a:r>
          </a:p>
        </p:txBody>
      </p:sp>
    </p:spTree>
    <p:extLst>
      <p:ext uri="{BB962C8B-B14F-4D97-AF65-F5344CB8AC3E}">
        <p14:creationId xmlns:p14="http://schemas.microsoft.com/office/powerpoint/2010/main" val="361886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21950</TotalTime>
  <Words>1013</Words>
  <Application>Microsoft Office PowerPoint</Application>
  <PresentationFormat>On-screen Show (4:3)</PresentationFormat>
  <Paragraphs>212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FINALPowerPointTEMPLATE</vt:lpstr>
      <vt:lpstr>PowerPoint Presentation</vt:lpstr>
      <vt:lpstr>Agenda</vt:lpstr>
      <vt:lpstr>MA APCD Intake</vt:lpstr>
      <vt:lpstr>MA APCD Intake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Relative Price (RP)</vt:lpstr>
      <vt:lpstr>Relative Price (RP)</vt:lpstr>
      <vt:lpstr>Relative Price (RP)</vt:lpstr>
      <vt:lpstr>Next Steps 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1024</cp:revision>
  <cp:lastPrinted>2020-02-11T17:25:36Z</cp:lastPrinted>
  <dcterms:created xsi:type="dcterms:W3CDTF">2014-02-09T20:57:02Z</dcterms:created>
  <dcterms:modified xsi:type="dcterms:W3CDTF">2020-02-11T20:02:09Z</dcterms:modified>
</cp:coreProperties>
</file>