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414" r:id="rId3"/>
    <p:sldId id="554" r:id="rId4"/>
    <p:sldId id="574" r:id="rId5"/>
    <p:sldId id="575" r:id="rId6"/>
    <p:sldId id="576" r:id="rId7"/>
    <p:sldId id="577" r:id="rId8"/>
    <p:sldId id="572" r:id="rId9"/>
    <p:sldId id="573" r:id="rId10"/>
    <p:sldId id="539" r:id="rId11"/>
    <p:sldId id="362" r:id="rId12"/>
    <p:sldId id="451" r:id="rId13"/>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xmlns="">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9703" autoAdjust="0"/>
  </p:normalViewPr>
  <p:slideViewPr>
    <p:cSldViewPr snapToGrid="0" snapToObjects="1" showGuides="1">
      <p:cViewPr varScale="1">
        <p:scale>
          <a:sx n="120" d="100"/>
          <a:sy n="120" d="100"/>
        </p:scale>
        <p:origin x="-1392" y="-104"/>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commentAuthors" Target="commentAuthors.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3/10/20</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3/10/20</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10</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11</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12</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870798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1965446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3859696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4059052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99928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1574716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0CA50A-4583-453D-B781-415949AD5A4C}" type="slidenum">
              <a:rPr lang="en-US" altLang="en-US">
                <a:solidFill>
                  <a:prstClr val="black"/>
                </a:solidFill>
              </a:rPr>
              <a:pPr eaLnBrk="1" hangingPunct="1">
                <a:spcBef>
                  <a:spcPct val="0"/>
                </a:spcBef>
              </a:pPr>
              <a:t>9</a:t>
            </a:fld>
            <a:endParaRPr lang="en-US" altLang="en-US">
              <a:solidFill>
                <a:prstClr val="black"/>
              </a:solidFill>
            </a:endParaRPr>
          </a:p>
        </p:txBody>
      </p:sp>
    </p:spTree>
    <p:extLst>
      <p:ext uri="{BB962C8B-B14F-4D97-AF65-F5344CB8AC3E}">
        <p14:creationId xmlns:p14="http://schemas.microsoft.com/office/powerpoint/2010/main" val="3549608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04E1F12-DA55-4829-9B73-16B585796C0C}" type="datetimeFigureOut">
              <a:rPr lang="en-US">
                <a:solidFill>
                  <a:prstClr val="black">
                    <a:tint val="75000"/>
                  </a:prstClr>
                </a:solidFill>
              </a:rPr>
              <a:pPr>
                <a:defRPr/>
              </a:pPr>
              <a:t>3/10/20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4422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1E49AAB-0DF0-468B-A451-D5BC661F1F6F}" type="datetimeFigureOut">
              <a:rPr lang="en-US">
                <a:solidFill>
                  <a:prstClr val="black">
                    <a:tint val="75000"/>
                  </a:prstClr>
                </a:solidFill>
              </a:rPr>
              <a:pPr>
                <a:defRPr/>
              </a:pPr>
              <a:t>3/10/20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797897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10">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Lst>
  <p:timing>
    <p:tnLst>
      <p:par>
        <p:cTn xmlns:p14="http://schemas.microsoft.com/office/powerpoint/2010/mai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hyperlink" Target="mailto:lauren.almquist@state.ma.u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 March 10, 2020</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smtClean="0"/>
              <a:t>DOI Reporting</a:t>
            </a:r>
            <a:endParaRPr lang="en-US" sz="3100" dirty="0"/>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smtClean="0"/>
              <a:t>Q4 2019 HMO Membership signoff is due by April 6</a:t>
            </a:r>
            <a:r>
              <a:rPr lang="en-US" baseline="30000" dirty="0" smtClean="0"/>
              <a:t>th</a:t>
            </a:r>
            <a:r>
              <a:rPr lang="en-US" dirty="0" smtClean="0"/>
              <a:t>.</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smtClean="0"/>
              <a:t>CY2019 Annual Membership reports will be sent to payers this week. </a:t>
            </a:r>
          </a:p>
          <a:p>
            <a:pPr marL="342900" indent="-342900">
              <a:buFont typeface="Wingdings" panose="05000000000000000000" pitchFamily="2" charset="2"/>
              <a:buChar char="Ø"/>
            </a:pPr>
            <a:endParaRPr lang="en-US" dirty="0" smtClean="0"/>
          </a:p>
          <a:p>
            <a:pPr marL="342900" indent="-342900">
              <a:buFont typeface="Wingdings" panose="05000000000000000000" pitchFamily="2" charset="2"/>
              <a:buChar char="Ø"/>
            </a:pPr>
            <a:r>
              <a:rPr lang="en-US" dirty="0" smtClean="0"/>
              <a:t>Claims/Utilization reports:</a:t>
            </a:r>
          </a:p>
          <a:p>
            <a:pPr marL="457200" indent="-457200">
              <a:buFont typeface="Arial" panose="020B0604020202020204" pitchFamily="34" charset="0"/>
              <a:buChar char="•"/>
            </a:pPr>
            <a:r>
              <a:rPr lang="en-US" dirty="0" smtClean="0">
                <a:solidFill>
                  <a:schemeClr val="tx2"/>
                </a:solidFill>
              </a:rPr>
              <a:t>First production run using data through September 2019 sent to payers on 12/23. Signoff was due by 2/6. </a:t>
            </a:r>
          </a:p>
          <a:p>
            <a:pPr marL="457200" indent="-457200">
              <a:buFont typeface="Arial" panose="020B0604020202020204" pitchFamily="34" charset="0"/>
              <a:buChar char="•"/>
            </a:pPr>
            <a:r>
              <a:rPr lang="en-US" dirty="0" smtClean="0">
                <a:solidFill>
                  <a:schemeClr val="tx2"/>
                </a:solidFill>
              </a:rPr>
              <a:t>CHIA working with DOI/Oliver Wyman and payers to reconcile differences.</a:t>
            </a:r>
          </a:p>
          <a:p>
            <a:endParaRPr lang="en-US" dirty="0" smtClean="0">
              <a:solidFill>
                <a:schemeClr val="tx2"/>
              </a:solidFill>
            </a:endParaRPr>
          </a:p>
          <a:p>
            <a:endParaRPr lang="en-US" dirty="0" smtClean="0">
              <a:solidFill>
                <a:schemeClr val="tx2"/>
              </a:solidFill>
            </a:endParaRPr>
          </a:p>
          <a:p>
            <a:endParaRPr lang="en-US" dirty="0"/>
          </a:p>
          <a:p>
            <a:endParaRPr lang="en-US" dirty="0"/>
          </a:p>
          <a:p>
            <a:endParaRPr lang="en-US" dirty="0"/>
          </a:p>
          <a:p>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7666669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April 14, 2020 </a:t>
            </a:r>
            <a:r>
              <a:rPr lang="en-US" sz="4000" dirty="0"/>
              <a:t>@ 2:00 pm</a:t>
            </a:r>
          </a:p>
          <a:p>
            <a:pPr algn="ctr"/>
            <a:endParaRPr lang="en-US" sz="4000" dirty="0" smtClean="0"/>
          </a:p>
          <a:p>
            <a:pPr algn="ctr"/>
            <a:r>
              <a:rPr lang="en-US" sz="4000" dirty="0" smtClean="0"/>
              <a:t>May 12, 2020 @ 2:00 pm</a:t>
            </a:r>
            <a:endParaRPr lang="en-US" sz="4000" dirty="0"/>
          </a:p>
        </p:txBody>
      </p:sp>
    </p:spTree>
    <p:extLst>
      <p:ext uri="{BB962C8B-B14F-4D97-AF65-F5344CB8AC3E}">
        <p14:creationId xmlns:p14="http://schemas.microsoft.com/office/powerpoint/2010/main" val="19376748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40045822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smtClean="0"/>
              <a:t>MA APCD</a:t>
            </a:r>
          </a:p>
          <a:p>
            <a:pPr marL="342900" indent="-342900">
              <a:buFont typeface="Arial" pitchFamily="34" charset="0"/>
              <a:buChar char="•"/>
            </a:pPr>
            <a:endParaRPr lang="en-US" dirty="0">
              <a:solidFill>
                <a:schemeClr val="tx2"/>
              </a:solidFill>
            </a:endParaRPr>
          </a:p>
          <a:p>
            <a:pPr marL="342900" indent="-342900">
              <a:buFont typeface="Arial" pitchFamily="34" charset="0"/>
              <a:buChar char="•"/>
            </a:pPr>
            <a:r>
              <a:rPr lang="en-US" dirty="0" smtClean="0"/>
              <a:t>Enrollment Trends </a:t>
            </a:r>
          </a:p>
          <a:p>
            <a:pPr marL="342900" indent="-342900">
              <a:buFont typeface="Arial" pitchFamily="34" charset="0"/>
              <a:buChar char="•"/>
            </a:pPr>
            <a:endParaRPr lang="en-US" dirty="0"/>
          </a:p>
          <a:p>
            <a:pPr marL="342900" indent="-342900">
              <a:buFont typeface="Arial" pitchFamily="34" charset="0"/>
              <a:buChar char="•"/>
            </a:pPr>
            <a:r>
              <a:rPr lang="en-US" dirty="0" smtClean="0"/>
              <a:t>DOI Reporting</a:t>
            </a:r>
            <a:endParaRPr lang="en-US" dirty="0"/>
          </a:p>
          <a:p>
            <a:pPr lvl="0"/>
            <a:endParaRPr lang="en-US" dirty="0"/>
          </a:p>
          <a:p>
            <a:pPr marL="342900" lvl="0" indent="-342900">
              <a:buFont typeface="Arial" panose="020B0604020202020204" pitchFamily="34" charset="0"/>
              <a:buChar char="•"/>
            </a:pPr>
            <a:r>
              <a:rPr lang="en-US" dirty="0" smtClean="0"/>
              <a:t>Questions</a:t>
            </a:r>
            <a:endParaRPr lang="en-US" dirty="0"/>
          </a:p>
        </p:txBody>
      </p:sp>
    </p:spTree>
    <p:extLst>
      <p:ext uri="{BB962C8B-B14F-4D97-AF65-F5344CB8AC3E}">
        <p14:creationId xmlns:p14="http://schemas.microsoft.com/office/powerpoint/2010/main" val="29699071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MA APCD Intake</a:t>
            </a:r>
            <a:endParaRPr lang="en-US" sz="2800" dirty="0"/>
          </a:p>
        </p:txBody>
      </p:sp>
      <p:sp>
        <p:nvSpPr>
          <p:cNvPr id="3" name="Subtitle 2"/>
          <p:cNvSpPr>
            <a:spLocks noGrp="1"/>
          </p:cNvSpPr>
          <p:nvPr>
            <p:ph type="subTitle" idx="1"/>
          </p:nvPr>
        </p:nvSpPr>
        <p:spPr>
          <a:xfrm>
            <a:off x="460375" y="1960693"/>
            <a:ext cx="7761815" cy="3676216"/>
          </a:xfrm>
        </p:spPr>
        <p:txBody>
          <a:bodyPr/>
          <a:lstStyle/>
          <a:p>
            <a:r>
              <a:rPr lang="en-US" dirty="0"/>
              <a:t>CHIA </a:t>
            </a:r>
            <a:r>
              <a:rPr lang="en-US" dirty="0" smtClean="0"/>
              <a:t>updates </a:t>
            </a:r>
            <a:r>
              <a:rPr lang="en-US" dirty="0"/>
              <a:t>to submission guides for </a:t>
            </a:r>
            <a:r>
              <a:rPr lang="en-US" dirty="0" smtClean="0"/>
              <a:t>2020:</a:t>
            </a:r>
          </a:p>
          <a:p>
            <a:endParaRPr lang="en-US" sz="1800" dirty="0" smtClean="0"/>
          </a:p>
          <a:p>
            <a:pPr marL="285750" indent="-285750">
              <a:buFont typeface="Wingdings" panose="05000000000000000000" pitchFamily="2" charset="2"/>
              <a:buChar char="Ø"/>
            </a:pPr>
            <a:r>
              <a:rPr lang="en-US" sz="1600" b="1" dirty="0" smtClean="0"/>
              <a:t>ME131 – TME Global Budget/Payment Indicator</a:t>
            </a:r>
            <a:r>
              <a:rPr lang="en-US" sz="1600" dirty="0" smtClean="0"/>
              <a:t>: updated Element Submission Guideline</a:t>
            </a:r>
          </a:p>
          <a:p>
            <a:pPr marL="285750" indent="-285750">
              <a:buFont typeface="Wingdings" panose="05000000000000000000" pitchFamily="2" charset="2"/>
              <a:buChar char="Ø"/>
            </a:pPr>
            <a:endParaRPr lang="en-US" sz="1600" dirty="0" smtClean="0"/>
          </a:p>
          <a:p>
            <a:pPr marL="285750" indent="-285750">
              <a:buFont typeface="Wingdings" panose="05000000000000000000" pitchFamily="2" charset="2"/>
              <a:buChar char="Ø"/>
            </a:pPr>
            <a:r>
              <a:rPr lang="en-US" sz="1600" b="1" dirty="0" smtClean="0"/>
              <a:t>MC023 – Discharge Status</a:t>
            </a:r>
            <a:r>
              <a:rPr lang="en-US" sz="1600" dirty="0" smtClean="0"/>
              <a:t>: updated Condition</a:t>
            </a:r>
          </a:p>
          <a:p>
            <a:pPr marL="285750" indent="-285750">
              <a:buFont typeface="Wingdings" panose="05000000000000000000" pitchFamily="2" charset="2"/>
              <a:buChar char="Ø"/>
            </a:pPr>
            <a:endParaRPr lang="en-US" sz="1600" dirty="0" smtClean="0"/>
          </a:p>
          <a:p>
            <a:pPr marL="285750" indent="-285750">
              <a:buFont typeface="Wingdings" panose="05000000000000000000" pitchFamily="2" charset="2"/>
              <a:buChar char="Ø"/>
            </a:pPr>
            <a:r>
              <a:rPr lang="en-US" sz="1600" b="1" dirty="0" smtClean="0"/>
              <a:t>MC039 – Admitting Diagnosis</a:t>
            </a:r>
            <a:r>
              <a:rPr lang="en-US" sz="1600" dirty="0" smtClean="0"/>
              <a:t>: updated Element Submission Guideline</a:t>
            </a:r>
          </a:p>
          <a:p>
            <a:pPr marL="285750" indent="-285750">
              <a:buFont typeface="Wingdings" panose="05000000000000000000" pitchFamily="2" charset="2"/>
              <a:buChar char="Ø"/>
            </a:pPr>
            <a:endParaRPr lang="en-US" sz="1600" dirty="0" smtClean="0"/>
          </a:p>
          <a:p>
            <a:pPr marL="285750" indent="-285750">
              <a:buFont typeface="Wingdings" panose="05000000000000000000" pitchFamily="2" charset="2"/>
              <a:buChar char="Ø"/>
            </a:pPr>
            <a:r>
              <a:rPr lang="en-US" sz="1600" b="1" dirty="0" smtClean="0"/>
              <a:t>MC062 – Charge Amount</a:t>
            </a:r>
            <a:r>
              <a:rPr lang="en-US" sz="1600" dirty="0" smtClean="0"/>
              <a:t>: updated Condition</a:t>
            </a:r>
          </a:p>
          <a:p>
            <a:endParaRPr lang="en-US" sz="1600" dirty="0" smtClean="0"/>
          </a:p>
          <a:p>
            <a:endParaRPr lang="en-US" sz="1600" dirty="0"/>
          </a:p>
          <a:p>
            <a:pPr marL="342900" indent="-342900">
              <a:buFont typeface="Arial" panose="020B0604020202020204" pitchFamily="34" charset="0"/>
              <a:buChar char="•"/>
            </a:pPr>
            <a:endParaRPr lang="en-US" sz="1600" dirty="0"/>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smtClean="0"/>
          </a:p>
          <a:p>
            <a:pPr marL="342900" indent="-342900">
              <a:buFont typeface="Arial" panose="020B0604020202020204" pitchFamily="34" charset="0"/>
              <a:buChar char="•"/>
            </a:pPr>
            <a:endParaRPr lang="en-US" dirty="0"/>
          </a:p>
          <a:p>
            <a:endParaRPr lang="en-US" dirty="0" smtClean="0"/>
          </a:p>
          <a:p>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356516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MA APCD Intake</a:t>
            </a:r>
            <a:endParaRPr lang="en-US" sz="2800" dirty="0"/>
          </a:p>
        </p:txBody>
      </p:sp>
      <p:sp>
        <p:nvSpPr>
          <p:cNvPr id="3" name="Subtitle 2"/>
          <p:cNvSpPr>
            <a:spLocks noGrp="1"/>
          </p:cNvSpPr>
          <p:nvPr>
            <p:ph type="subTitle" idx="1"/>
          </p:nvPr>
        </p:nvSpPr>
        <p:spPr>
          <a:xfrm>
            <a:off x="460375" y="1960693"/>
            <a:ext cx="7761815" cy="3676216"/>
          </a:xfrm>
        </p:spPr>
        <p:txBody>
          <a:bodyPr/>
          <a:lstStyle/>
          <a:p>
            <a:endParaRPr lang="en-US" sz="1600" dirty="0"/>
          </a:p>
          <a:p>
            <a:endParaRPr lang="en-US" sz="1600" dirty="0"/>
          </a:p>
          <a:p>
            <a:pPr marL="342900" indent="-342900">
              <a:buFont typeface="Arial" panose="020B0604020202020204" pitchFamily="34" charset="0"/>
              <a:buChar char="•"/>
            </a:pPr>
            <a:endParaRPr lang="en-US" sz="1600" dirty="0"/>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smtClean="0"/>
          </a:p>
          <a:p>
            <a:pPr marL="342900" indent="-342900">
              <a:buFont typeface="Arial" panose="020B0604020202020204" pitchFamily="34" charset="0"/>
              <a:buChar char="•"/>
            </a:pPr>
            <a:endParaRPr lang="en-US" dirty="0"/>
          </a:p>
          <a:p>
            <a:endParaRPr lang="en-US" dirty="0" smtClean="0"/>
          </a:p>
          <a:p>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14856384"/>
              </p:ext>
            </p:extLst>
          </p:nvPr>
        </p:nvGraphicFramePr>
        <p:xfrm>
          <a:off x="519113" y="1852541"/>
          <a:ext cx="8039100" cy="411479"/>
        </p:xfrm>
        <a:graphic>
          <a:graphicData uri="http://schemas.openxmlformats.org/drawingml/2006/table">
            <a:tbl>
              <a:tblPr firstRow="1" firstCol="1" bandRow="1"/>
              <a:tblGrid>
                <a:gridCol w="311917"/>
                <a:gridCol w="250820"/>
                <a:gridCol w="300662"/>
                <a:gridCol w="652775"/>
                <a:gridCol w="501640"/>
                <a:gridCol w="450190"/>
                <a:gridCol w="750852"/>
                <a:gridCol w="707441"/>
                <a:gridCol w="752460"/>
                <a:gridCol w="1919737"/>
                <a:gridCol w="747636"/>
                <a:gridCol w="392308"/>
                <a:gridCol w="300662"/>
              </a:tblGrid>
              <a:tr h="314325">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File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Col</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Elmt</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Data Element Name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Date Modified</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Type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Type Description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Format / Length</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Description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Element Submission Guideline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Condition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Cat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18047801"/>
              </p:ext>
            </p:extLst>
          </p:nvPr>
        </p:nvGraphicFramePr>
        <p:xfrm>
          <a:off x="519113" y="2300311"/>
          <a:ext cx="8039100" cy="1844040"/>
        </p:xfrm>
        <a:graphic>
          <a:graphicData uri="http://schemas.openxmlformats.org/drawingml/2006/table">
            <a:tbl>
              <a:tblPr firstRow="1" firstCol="1" bandRow="1"/>
              <a:tblGrid>
                <a:gridCol w="311917"/>
                <a:gridCol w="250820"/>
                <a:gridCol w="300662"/>
                <a:gridCol w="652775"/>
                <a:gridCol w="501640"/>
                <a:gridCol w="450190"/>
                <a:gridCol w="750852"/>
                <a:gridCol w="707441"/>
                <a:gridCol w="752460"/>
                <a:gridCol w="1919737"/>
                <a:gridCol w="747636"/>
                <a:gridCol w="392308"/>
                <a:gridCol w="300662"/>
              </a:tblGrid>
              <a:tr h="619125">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ME</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114</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ME131</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TME Global Budget/Payment Indicator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FF0000"/>
                          </a:solidFill>
                          <a:effectLst/>
                          <a:latin typeface="Arial" panose="020B0604020202020204" pitchFamily="34" charset="0"/>
                          <a:ea typeface="Times New Roman" panose="02020603050405020304" pitchFamily="18" charset="0"/>
                        </a:rPr>
                        <a:t>2/2020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Integer</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dirty="0">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Int[1]</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TME Global Budget/Payment Indicator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Required when Submitter is identified as a TME / RP Submitter. </a:t>
                      </a:r>
                      <a:r>
                        <a:rPr lang="en-US" sz="900" dirty="0">
                          <a:solidFill>
                            <a:srgbClr val="000000"/>
                          </a:solidFill>
                          <a:effectLst/>
                          <a:latin typeface="Arial" panose="020B0604020202020204" pitchFamily="34" charset="0"/>
                          <a:ea typeface="Times New Roman" panose="02020603050405020304" pitchFamily="18" charset="0"/>
                        </a:rPr>
                        <a:t>Report whether the member’s </a:t>
                      </a:r>
                      <a:r>
                        <a:rPr lang="en-US" sz="900" dirty="0">
                          <a:solidFill>
                            <a:srgbClr val="FF0000"/>
                          </a:solidFill>
                          <a:effectLst/>
                          <a:latin typeface="Arial" panose="020B0604020202020204" pitchFamily="34" charset="0"/>
                          <a:ea typeface="Times New Roman" panose="02020603050405020304" pitchFamily="18" charset="0"/>
                        </a:rPr>
                        <a:t>primary care provider group’s </a:t>
                      </a:r>
                      <a:r>
                        <a:rPr lang="en-US" sz="900" dirty="0">
                          <a:solidFill>
                            <a:srgbClr val="000000"/>
                          </a:solidFill>
                          <a:effectLst/>
                          <a:latin typeface="Arial" panose="020B0604020202020204" pitchFamily="34" charset="0"/>
                          <a:ea typeface="Times New Roman" panose="02020603050405020304" pitchFamily="18" charset="0"/>
                        </a:rPr>
                        <a:t>contract was assigned under a global budget/payment contract.  EXAMPLE: 1 = Yes, the member’s </a:t>
                      </a:r>
                      <a:r>
                        <a:rPr lang="en-US" sz="900" dirty="0">
                          <a:solidFill>
                            <a:srgbClr val="FF0000"/>
                          </a:solidFill>
                          <a:effectLst/>
                          <a:latin typeface="Arial" panose="020B0604020202020204" pitchFamily="34" charset="0"/>
                          <a:ea typeface="Times New Roman" panose="02020603050405020304" pitchFamily="18" charset="0"/>
                        </a:rPr>
                        <a:t>primary care provider group’s </a:t>
                      </a:r>
                      <a:r>
                        <a:rPr lang="en-US" sz="900" dirty="0">
                          <a:solidFill>
                            <a:srgbClr val="000000"/>
                          </a:solidFill>
                          <a:effectLst/>
                          <a:latin typeface="Arial" panose="020B0604020202020204" pitchFamily="34" charset="0"/>
                          <a:ea typeface="Times New Roman" panose="02020603050405020304" pitchFamily="18" charset="0"/>
                        </a:rPr>
                        <a:t>contract was assigned under a global/budget/payment contract.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Assigned Submitters only.</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Value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Description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663333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MA APCD Intake</a:t>
            </a:r>
            <a:endParaRPr lang="en-US" sz="2800" dirty="0"/>
          </a:p>
        </p:txBody>
      </p:sp>
      <p:sp>
        <p:nvSpPr>
          <p:cNvPr id="3" name="Subtitle 2"/>
          <p:cNvSpPr>
            <a:spLocks noGrp="1"/>
          </p:cNvSpPr>
          <p:nvPr>
            <p:ph type="subTitle" idx="1"/>
          </p:nvPr>
        </p:nvSpPr>
        <p:spPr>
          <a:xfrm>
            <a:off x="460375" y="1960693"/>
            <a:ext cx="7761815" cy="3676216"/>
          </a:xfrm>
        </p:spPr>
        <p:txBody>
          <a:bodyPr/>
          <a:lstStyle/>
          <a:p>
            <a:endParaRPr lang="en-US" sz="1600" dirty="0"/>
          </a:p>
          <a:p>
            <a:endParaRPr lang="en-US" sz="1600" dirty="0"/>
          </a:p>
          <a:p>
            <a:pPr marL="342900" indent="-342900">
              <a:buFont typeface="Arial" panose="020B0604020202020204" pitchFamily="34" charset="0"/>
              <a:buChar char="•"/>
            </a:pPr>
            <a:endParaRPr lang="en-US" sz="1600" dirty="0"/>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smtClean="0"/>
          </a:p>
          <a:p>
            <a:pPr marL="342900" indent="-342900">
              <a:buFont typeface="Arial" panose="020B0604020202020204" pitchFamily="34" charset="0"/>
              <a:buChar char="•"/>
            </a:pPr>
            <a:endParaRPr lang="en-US" dirty="0"/>
          </a:p>
          <a:p>
            <a:endParaRPr lang="en-US" dirty="0" smtClean="0"/>
          </a:p>
          <a:p>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81916154"/>
              </p:ext>
            </p:extLst>
          </p:nvPr>
        </p:nvGraphicFramePr>
        <p:xfrm>
          <a:off x="519113" y="1852541"/>
          <a:ext cx="8039099" cy="411479"/>
        </p:xfrm>
        <a:graphic>
          <a:graphicData uri="http://schemas.openxmlformats.org/drawingml/2006/table">
            <a:tbl>
              <a:tblPr firstRow="1" firstCol="1" bandRow="1"/>
              <a:tblGrid>
                <a:gridCol w="287800"/>
                <a:gridCol w="278152"/>
                <a:gridCol w="374622"/>
                <a:gridCol w="588462"/>
                <a:gridCol w="538620"/>
                <a:gridCol w="537012"/>
                <a:gridCol w="832850"/>
                <a:gridCol w="586854"/>
                <a:gridCol w="930928"/>
                <a:gridCol w="1744485"/>
                <a:gridCol w="620619"/>
                <a:gridCol w="376230"/>
                <a:gridCol w="342465"/>
              </a:tblGrid>
              <a:tr h="407406">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File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Col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Elmt</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Data Element Name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Date Modified</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Type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Type Description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Format / Length</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Description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Element Submission Guideline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Condition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rPr>
                        <a:t>Cat</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628140207"/>
              </p:ext>
            </p:extLst>
          </p:nvPr>
        </p:nvGraphicFramePr>
        <p:xfrm>
          <a:off x="519113" y="2270284"/>
          <a:ext cx="8039099" cy="2331720"/>
        </p:xfrm>
        <a:graphic>
          <a:graphicData uri="http://schemas.openxmlformats.org/drawingml/2006/table">
            <a:tbl>
              <a:tblPr firstRow="1" firstCol="1" bandRow="1"/>
              <a:tblGrid>
                <a:gridCol w="287800"/>
                <a:gridCol w="278152"/>
                <a:gridCol w="374622"/>
                <a:gridCol w="588462"/>
                <a:gridCol w="538620"/>
                <a:gridCol w="537012"/>
                <a:gridCol w="832850"/>
                <a:gridCol w="586854"/>
                <a:gridCol w="930928"/>
                <a:gridCol w="1744485"/>
                <a:gridCol w="620619"/>
                <a:gridCol w="376230"/>
                <a:gridCol w="342465"/>
              </a:tblGrid>
              <a:tr h="2308634">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MC</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24</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MC023</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Discharge Status</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FF0000"/>
                          </a:solidFill>
                          <a:effectLst/>
                          <a:latin typeface="Arial" panose="020B0604020202020204" pitchFamily="34" charset="0"/>
                          <a:ea typeface="Times New Roman" panose="02020603050405020304" pitchFamily="18" charset="0"/>
                        </a:rPr>
                        <a:t>2/2020</a:t>
                      </a:r>
                      <a:endParaRPr lang="en-US" sz="1200" dirty="0">
                        <a:solidFill>
                          <a:srgbClr val="FF0000"/>
                        </a:solidFill>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14 - Numeric</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14 - Discharge Status</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char[2]</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Inpatient Discharge Status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appropriate Discharge Status Code of the patient as defined by External Code Source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Required when MC094 = 002 and MC069 is populated. </a:t>
                      </a:r>
                      <a:r>
                        <a:rPr lang="en-US" sz="900" dirty="0">
                          <a:solidFill>
                            <a:srgbClr val="FF0000"/>
                          </a:solidFill>
                          <a:effectLst/>
                          <a:latin typeface="Arial" panose="020B0604020202020204" pitchFamily="34" charset="0"/>
                          <a:ea typeface="Times New Roman" panose="02020603050405020304" pitchFamily="18" charset="0"/>
                        </a:rPr>
                        <a:t>May be present without MC069 populated when MC094 = 002 and MC023 = 30</a:t>
                      </a:r>
                      <a:endParaRPr lang="en-US" sz="1200" dirty="0">
                        <a:solidFill>
                          <a:srgbClr val="FF0000"/>
                        </a:solidFill>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98%</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A1</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73221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MA APCD Intake</a:t>
            </a:r>
            <a:endParaRPr lang="en-US" sz="2800" dirty="0"/>
          </a:p>
        </p:txBody>
      </p:sp>
      <p:sp>
        <p:nvSpPr>
          <p:cNvPr id="3" name="Subtitle 2"/>
          <p:cNvSpPr>
            <a:spLocks noGrp="1"/>
          </p:cNvSpPr>
          <p:nvPr>
            <p:ph type="subTitle" idx="1"/>
          </p:nvPr>
        </p:nvSpPr>
        <p:spPr>
          <a:xfrm>
            <a:off x="460375" y="1960693"/>
            <a:ext cx="7761815" cy="3676216"/>
          </a:xfrm>
        </p:spPr>
        <p:txBody>
          <a:bodyPr/>
          <a:lstStyle/>
          <a:p>
            <a:endParaRPr lang="en-US" sz="1600" dirty="0"/>
          </a:p>
          <a:p>
            <a:endParaRPr lang="en-US" sz="1600" dirty="0"/>
          </a:p>
          <a:p>
            <a:pPr marL="342900" indent="-342900">
              <a:buFont typeface="Arial" panose="020B0604020202020204" pitchFamily="34" charset="0"/>
              <a:buChar char="•"/>
            </a:pPr>
            <a:endParaRPr lang="en-US" sz="1600" dirty="0"/>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smtClean="0"/>
          </a:p>
          <a:p>
            <a:pPr marL="342900" indent="-342900">
              <a:buFont typeface="Arial" panose="020B0604020202020204" pitchFamily="34" charset="0"/>
              <a:buChar char="•"/>
            </a:pPr>
            <a:endParaRPr lang="en-US" dirty="0"/>
          </a:p>
          <a:p>
            <a:endParaRPr lang="en-US" dirty="0" smtClean="0"/>
          </a:p>
          <a:p>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81916154"/>
              </p:ext>
            </p:extLst>
          </p:nvPr>
        </p:nvGraphicFramePr>
        <p:xfrm>
          <a:off x="519113" y="1852541"/>
          <a:ext cx="8039099" cy="411479"/>
        </p:xfrm>
        <a:graphic>
          <a:graphicData uri="http://schemas.openxmlformats.org/drawingml/2006/table">
            <a:tbl>
              <a:tblPr firstRow="1" firstCol="1" bandRow="1"/>
              <a:tblGrid>
                <a:gridCol w="287800"/>
                <a:gridCol w="278152"/>
                <a:gridCol w="374622"/>
                <a:gridCol w="588462"/>
                <a:gridCol w="538620"/>
                <a:gridCol w="537012"/>
                <a:gridCol w="832850"/>
                <a:gridCol w="586854"/>
                <a:gridCol w="930928"/>
                <a:gridCol w="1744485"/>
                <a:gridCol w="620619"/>
                <a:gridCol w="376230"/>
                <a:gridCol w="342465"/>
              </a:tblGrid>
              <a:tr h="407406">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File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Col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Elmt</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Data Element Name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Date Modified</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Type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Type Description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Format / Length</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Description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Element Submission Guideline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Condition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rPr>
                        <a:t>Cat</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415361302"/>
              </p:ext>
            </p:extLst>
          </p:nvPr>
        </p:nvGraphicFramePr>
        <p:xfrm>
          <a:off x="519113" y="2264021"/>
          <a:ext cx="8039099" cy="1838253"/>
        </p:xfrm>
        <a:graphic>
          <a:graphicData uri="http://schemas.openxmlformats.org/drawingml/2006/table">
            <a:tbl>
              <a:tblPr firstRow="1" firstCol="1" bandRow="1"/>
              <a:tblGrid>
                <a:gridCol w="287800"/>
                <a:gridCol w="278152"/>
                <a:gridCol w="374622"/>
                <a:gridCol w="588462"/>
                <a:gridCol w="538620"/>
                <a:gridCol w="537012"/>
                <a:gridCol w="832850"/>
                <a:gridCol w="586854"/>
                <a:gridCol w="930928"/>
                <a:gridCol w="1744485"/>
                <a:gridCol w="620619"/>
                <a:gridCol w="376230"/>
                <a:gridCol w="342465"/>
              </a:tblGrid>
              <a:tr h="1838253">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MC</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40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MC039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Admitting Diagnosis</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FF0000"/>
                          </a:solidFill>
                          <a:effectLst/>
                          <a:latin typeface="Arial" panose="020B0604020202020204" pitchFamily="34" charset="0"/>
                          <a:ea typeface="Times New Roman" panose="02020603050405020304" pitchFamily="18" charset="0"/>
                        </a:rPr>
                        <a:t>2/2020</a:t>
                      </a:r>
                      <a:endParaRPr lang="en-US"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8 - Text</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Codes Source 8 - International Classification of Diseases</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varchar[7]</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Admitting Diagnosis Code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Report the diagnostic code assigned by provider that supported admission into the inpatient setting. </a:t>
                      </a:r>
                      <a:r>
                        <a:rPr lang="en-US" sz="900" dirty="0">
                          <a:solidFill>
                            <a:srgbClr val="FF0000"/>
                          </a:solidFill>
                          <a:effectLst/>
                          <a:latin typeface="Arial" panose="020B0604020202020204" pitchFamily="34" charset="0"/>
                          <a:ea typeface="Times New Roman" panose="02020603050405020304" pitchFamily="18" charset="0"/>
                        </a:rPr>
                        <a:t>Do not code decimal point.</a:t>
                      </a:r>
                      <a:endParaRPr lang="en-US"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Required when MC094 = 002 and MC036 = 11, 18, 21, 28, 41, 65, 66, 84, 86, or 89</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98%</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15523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MA APCD Intake</a:t>
            </a:r>
            <a:endParaRPr lang="en-US" sz="2800" dirty="0"/>
          </a:p>
        </p:txBody>
      </p:sp>
      <p:sp>
        <p:nvSpPr>
          <p:cNvPr id="3" name="Subtitle 2"/>
          <p:cNvSpPr>
            <a:spLocks noGrp="1"/>
          </p:cNvSpPr>
          <p:nvPr>
            <p:ph type="subTitle" idx="1"/>
          </p:nvPr>
        </p:nvSpPr>
        <p:spPr>
          <a:xfrm>
            <a:off x="460375" y="1960693"/>
            <a:ext cx="7761815" cy="3676216"/>
          </a:xfrm>
        </p:spPr>
        <p:txBody>
          <a:bodyPr/>
          <a:lstStyle/>
          <a:p>
            <a:endParaRPr lang="en-US" sz="1600" dirty="0"/>
          </a:p>
          <a:p>
            <a:endParaRPr lang="en-US" sz="1600" dirty="0"/>
          </a:p>
          <a:p>
            <a:pPr marL="342900" indent="-342900">
              <a:buFont typeface="Arial" panose="020B0604020202020204" pitchFamily="34" charset="0"/>
              <a:buChar char="•"/>
            </a:pPr>
            <a:endParaRPr lang="en-US" sz="1600" dirty="0"/>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smtClean="0"/>
          </a:p>
          <a:p>
            <a:pPr marL="342900" indent="-342900">
              <a:buFont typeface="Arial" panose="020B0604020202020204" pitchFamily="34" charset="0"/>
              <a:buChar char="•"/>
            </a:pPr>
            <a:endParaRPr lang="en-US" dirty="0"/>
          </a:p>
          <a:p>
            <a:endParaRPr lang="en-US" dirty="0" smtClean="0"/>
          </a:p>
          <a:p>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81916154"/>
              </p:ext>
            </p:extLst>
          </p:nvPr>
        </p:nvGraphicFramePr>
        <p:xfrm>
          <a:off x="519113" y="1852541"/>
          <a:ext cx="8039099" cy="411479"/>
        </p:xfrm>
        <a:graphic>
          <a:graphicData uri="http://schemas.openxmlformats.org/drawingml/2006/table">
            <a:tbl>
              <a:tblPr firstRow="1" firstCol="1" bandRow="1"/>
              <a:tblGrid>
                <a:gridCol w="287800"/>
                <a:gridCol w="278152"/>
                <a:gridCol w="374622"/>
                <a:gridCol w="588462"/>
                <a:gridCol w="538620"/>
                <a:gridCol w="537012"/>
                <a:gridCol w="832850"/>
                <a:gridCol w="586854"/>
                <a:gridCol w="930928"/>
                <a:gridCol w="1744485"/>
                <a:gridCol w="620619"/>
                <a:gridCol w="376230"/>
                <a:gridCol w="342465"/>
              </a:tblGrid>
              <a:tr h="407406">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File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Col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Elmt</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Data Element Name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Date Modified</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Type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Type Description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Format / Length</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Description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Element Submission Guideline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Condition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a:solidFill>
                            <a:srgbClr val="000000"/>
                          </a:solidFill>
                          <a:effectLst/>
                          <a:latin typeface="Arial" panose="020B0604020202020204" pitchFamily="34" charset="0"/>
                          <a:ea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rPr>
                        <a:t>Cat</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0C0C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775371287"/>
              </p:ext>
            </p:extLst>
          </p:nvPr>
        </p:nvGraphicFramePr>
        <p:xfrm>
          <a:off x="519113" y="2270284"/>
          <a:ext cx="8039099" cy="2331720"/>
        </p:xfrm>
        <a:graphic>
          <a:graphicData uri="http://schemas.openxmlformats.org/drawingml/2006/table">
            <a:tbl>
              <a:tblPr firstRow="1" firstCol="1" bandRow="1"/>
              <a:tblGrid>
                <a:gridCol w="287800"/>
                <a:gridCol w="278152"/>
                <a:gridCol w="374622"/>
                <a:gridCol w="588462"/>
                <a:gridCol w="538620"/>
                <a:gridCol w="537012"/>
                <a:gridCol w="832850"/>
                <a:gridCol w="586854"/>
                <a:gridCol w="930928"/>
                <a:gridCol w="1744485"/>
                <a:gridCol w="620619"/>
                <a:gridCol w="376230"/>
                <a:gridCol w="342465"/>
              </a:tblGrid>
              <a:tr h="2308634">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MC</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63</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MC062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Charge Amount</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11/8/12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Integer</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Currency</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solidFill>
                            <a:srgbClr val="000000"/>
                          </a:solidFill>
                          <a:effectLst/>
                          <a:latin typeface="Arial" panose="020B0604020202020204" pitchFamily="34" charset="0"/>
                          <a:ea typeface="Times New Roman" panose="02020603050405020304" pitchFamily="18" charset="0"/>
                        </a:rPr>
                        <a:t>±</a:t>
                      </a:r>
                      <a:r>
                        <a:rPr lang="en-US" sz="900">
                          <a:solidFill>
                            <a:srgbClr val="000000"/>
                          </a:solidFill>
                          <a:effectLst/>
                          <a:latin typeface="Arial" panose="020B0604020202020204" pitchFamily="34" charset="0"/>
                          <a:ea typeface="Times New Roman" panose="02020603050405020304" pitchFamily="18" charset="0"/>
                        </a:rPr>
                        <a:t>varchar[10]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Amount of provider charges for the claim line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charge amount for this claim line.  0 dollar charges allowed only when the procedure code indicates a Category II procedure code vs. a service code.  When reporting Total Charges for facilities for the entire claim use 001 (the generally accepted Total Charge Revenue Code) in MC054 (Revenue Code).  Do not code decimal or round up / down to whole dollars, code zero cents (00) when applicable.  </a:t>
                      </a:r>
                      <a:r>
                        <a:rPr lang="en-US" sz="900" b="1">
                          <a:solidFill>
                            <a:srgbClr val="000000"/>
                          </a:solidFill>
                          <a:effectLst/>
                          <a:latin typeface="Arial" panose="020B0604020202020204" pitchFamily="34" charset="0"/>
                          <a:ea typeface="Times New Roman" panose="02020603050405020304" pitchFamily="18" charset="0"/>
                        </a:rPr>
                        <a:t>EXAMPLE:</a:t>
                      </a:r>
                      <a:r>
                        <a:rPr lang="en-US" sz="900">
                          <a:solidFill>
                            <a:srgbClr val="000000"/>
                          </a:solidFill>
                          <a:effectLst/>
                          <a:latin typeface="Arial" panose="020B0604020202020204" pitchFamily="34" charset="0"/>
                          <a:ea typeface="Times New Roman" panose="02020603050405020304" pitchFamily="18" charset="0"/>
                        </a:rPr>
                        <a:t>  150.00 is reported as 15000; 150.70 is reported as 15070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All</a:t>
                      </a:r>
                      <a:br>
                        <a:rPr lang="en-US" sz="900" dirty="0">
                          <a:solidFill>
                            <a:srgbClr val="000000"/>
                          </a:solidFill>
                          <a:effectLst/>
                          <a:latin typeface="Arial" panose="020B0604020202020204" pitchFamily="34" charset="0"/>
                          <a:ea typeface="Times New Roman" panose="02020603050405020304" pitchFamily="18" charset="0"/>
                        </a:rPr>
                      </a:br>
                      <a:r>
                        <a:rPr lang="en-US" sz="900" dirty="0">
                          <a:solidFill>
                            <a:srgbClr val="000000"/>
                          </a:solidFill>
                          <a:effectLst/>
                          <a:latin typeface="Arial" panose="020B0604020202020204" pitchFamily="34" charset="0"/>
                          <a:ea typeface="Times New Roman" panose="02020603050405020304" pitchFamily="18" charset="0"/>
                        </a:rPr>
                        <a:t/>
                      </a:r>
                      <a:br>
                        <a:rPr lang="en-US" sz="900" dirty="0">
                          <a:solidFill>
                            <a:srgbClr val="000000"/>
                          </a:solidFill>
                          <a:effectLst/>
                          <a:latin typeface="Arial" panose="020B0604020202020204" pitchFamily="34" charset="0"/>
                          <a:ea typeface="Times New Roman" panose="02020603050405020304" pitchFamily="18" charset="0"/>
                        </a:rPr>
                      </a:br>
                      <a:r>
                        <a:rPr lang="en-US" sz="900" dirty="0">
                          <a:solidFill>
                            <a:srgbClr val="000000"/>
                          </a:solidFill>
                          <a:effectLst/>
                          <a:latin typeface="Arial" panose="020B0604020202020204" pitchFamily="34" charset="0"/>
                          <a:ea typeface="Times New Roman" panose="02020603050405020304" pitchFamily="18" charset="0"/>
                        </a:rPr>
                        <a:t>MC062 must be greater than zero when </a:t>
                      </a:r>
                      <a:r>
                        <a:rPr lang="en-US" sz="900" dirty="0" smtClean="0">
                          <a:solidFill>
                            <a:srgbClr val="000000"/>
                          </a:solidFill>
                          <a:effectLst/>
                          <a:latin typeface="Arial" panose="020B0604020202020204" pitchFamily="34" charset="0"/>
                          <a:ea typeface="Times New Roman" panose="02020603050405020304" pitchFamily="18" charset="0"/>
                        </a:rPr>
                        <a:t>MC</a:t>
                      </a:r>
                      <a:r>
                        <a:rPr lang="en-US" sz="900" strike="sngStrike" dirty="0" smtClean="0">
                          <a:solidFill>
                            <a:srgbClr val="FF0000"/>
                          </a:solidFill>
                          <a:effectLst/>
                          <a:latin typeface="Arial" panose="020B0604020202020204" pitchFamily="34" charset="0"/>
                          <a:ea typeface="Times New Roman" panose="02020603050405020304" pitchFamily="18" charset="0"/>
                        </a:rPr>
                        <a:t>0</a:t>
                      </a:r>
                      <a:r>
                        <a:rPr lang="en-US" sz="900" dirty="0" smtClean="0">
                          <a:solidFill>
                            <a:srgbClr val="000000"/>
                          </a:solidFill>
                          <a:effectLst/>
                          <a:latin typeface="Arial" panose="020B0604020202020204" pitchFamily="34" charset="0"/>
                          <a:ea typeface="Times New Roman" panose="02020603050405020304" pitchFamily="18" charset="0"/>
                        </a:rPr>
                        <a:t>130 </a:t>
                      </a:r>
                      <a:r>
                        <a:rPr lang="en-US" sz="900" dirty="0">
                          <a:solidFill>
                            <a:srgbClr val="000000"/>
                          </a:solidFill>
                          <a:effectLst/>
                          <a:latin typeface="Arial" panose="020B0604020202020204" pitchFamily="34" charset="0"/>
                          <a:ea typeface="Times New Roman" panose="02020603050405020304" pitchFamily="18" charset="0"/>
                        </a:rPr>
                        <a:t>is not 6.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99%</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5907404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 y="274638"/>
            <a:ext cx="8326967" cy="726026"/>
          </a:xfrm>
        </p:spPr>
        <p:txBody>
          <a:bodyPr/>
          <a:lstStyle/>
          <a:p>
            <a:pPr algn="l">
              <a:defRPr/>
            </a:pPr>
            <a:r>
              <a:rPr lang="en-US" sz="3000" b="1" dirty="0" smtClean="0">
                <a:latin typeface="+mn-lt"/>
              </a:rPr>
              <a:t>Enrollment Trends Update</a:t>
            </a:r>
            <a:endParaRPr lang="en-US" sz="3000" b="1" dirty="0">
              <a:latin typeface="+mn-lt"/>
            </a:endParaRPr>
          </a:p>
        </p:txBody>
      </p:sp>
      <p:sp>
        <p:nvSpPr>
          <p:cNvPr id="21507" name="Content Placeholder 2"/>
          <p:cNvSpPr>
            <a:spLocks noGrp="1"/>
          </p:cNvSpPr>
          <p:nvPr>
            <p:ph idx="1"/>
          </p:nvPr>
        </p:nvSpPr>
        <p:spPr>
          <a:xfrm>
            <a:off x="342899" y="1045924"/>
            <a:ext cx="8667751" cy="5160962"/>
          </a:xfrm>
        </p:spPr>
        <p:txBody>
          <a:bodyPr/>
          <a:lstStyle/>
          <a:p>
            <a:r>
              <a:rPr lang="en-US" sz="2000" dirty="0" smtClean="0">
                <a:cs typeface="Helvetica" panose="020B0604020202020204" pitchFamily="34" charset="0"/>
              </a:rPr>
              <a:t>Enrollment </a:t>
            </a:r>
            <a:r>
              <a:rPr lang="en-US" sz="2000" dirty="0">
                <a:cs typeface="Helvetica" panose="020B0604020202020204" pitchFamily="34" charset="0"/>
              </a:rPr>
              <a:t>Trends, sourced from September 2019 MA APCD Member Eligibility data, is scheduled to be released in March 11, 2020.</a:t>
            </a:r>
          </a:p>
          <a:p>
            <a:endParaRPr lang="en-US" altLang="en-US" sz="2000" dirty="0" smtClean="0"/>
          </a:p>
          <a:p>
            <a:r>
              <a:rPr lang="en-US" altLang="en-US" sz="2000" dirty="0" smtClean="0"/>
              <a:t>The next Enrollment Trends report with data through </a:t>
            </a:r>
            <a:r>
              <a:rPr lang="en-US" altLang="en-US" sz="2000" b="1" dirty="0" smtClean="0"/>
              <a:t>March 2020 </a:t>
            </a:r>
            <a:r>
              <a:rPr lang="en-US" altLang="en-US" sz="2000" dirty="0" smtClean="0"/>
              <a:t>is currently scheduled to be published in </a:t>
            </a:r>
            <a:r>
              <a:rPr lang="en-US" altLang="en-US" sz="2000" b="1" dirty="0" smtClean="0"/>
              <a:t>August 2020</a:t>
            </a:r>
            <a:r>
              <a:rPr lang="en-US" altLang="en-US" sz="2000" dirty="0" smtClean="0"/>
              <a:t>.</a:t>
            </a:r>
          </a:p>
          <a:p>
            <a:pPr marL="0" indent="0">
              <a:buNone/>
            </a:pPr>
            <a:endParaRPr lang="en-US" altLang="en-US" sz="2000" dirty="0"/>
          </a:p>
          <a:p>
            <a:r>
              <a:rPr lang="en-US" altLang="en-US" sz="2000" dirty="0" smtClean="0"/>
              <a:t>We will be sending requests for Supplemental enrollment data to selected payers in early </a:t>
            </a:r>
            <a:r>
              <a:rPr lang="en-US" altLang="en-US" sz="2000" b="1" dirty="0" smtClean="0"/>
              <a:t>April</a:t>
            </a:r>
            <a:r>
              <a:rPr lang="en-US" altLang="en-US" sz="2000" dirty="0" smtClean="0"/>
              <a:t>. Supplemental enrollment reporting is requested where populations cannot be accurately sourced from the MA APCD.</a:t>
            </a:r>
          </a:p>
          <a:p>
            <a:pPr marL="0" indent="0">
              <a:buNone/>
            </a:pPr>
            <a:endParaRPr lang="en-US" altLang="en-US" sz="2000" dirty="0" smtClean="0"/>
          </a:p>
          <a:p>
            <a:r>
              <a:rPr lang="en-US" altLang="en-US" sz="2000" dirty="0" smtClean="0"/>
              <a:t>Payers will receive aggregate MA APCD Member Eligibility data for review in early June.</a:t>
            </a:r>
          </a:p>
          <a:p>
            <a:pPr>
              <a:buFont typeface="Arial" panose="020B0604020202020204" pitchFamily="34" charset="0"/>
              <a:buChar char="•"/>
              <a:tabLst>
                <a:tab pos="6799263" algn="l"/>
              </a:tabLst>
              <a:defRPr/>
            </a:pPr>
            <a:r>
              <a:rPr lang="en-US" altLang="en-US" sz="2000" b="1" dirty="0" smtClean="0">
                <a:solidFill>
                  <a:prstClr val="black"/>
                </a:solidFill>
                <a:cs typeface="Arial" charset="0"/>
              </a:rPr>
              <a:t>For </a:t>
            </a:r>
            <a:r>
              <a:rPr lang="en-US" altLang="en-US" sz="2000" b="1" dirty="0">
                <a:solidFill>
                  <a:prstClr val="black"/>
                </a:solidFill>
                <a:cs typeface="Arial" charset="0"/>
              </a:rPr>
              <a:t>questions on Enrollment Trends: </a:t>
            </a:r>
            <a:r>
              <a:rPr lang="en-US" altLang="en-US" sz="2000" dirty="0">
                <a:solidFill>
                  <a:prstClr val="black"/>
                </a:solidFill>
                <a:cs typeface="Arial" panose="020B0604020202020204" pitchFamily="34" charset="0"/>
              </a:rPr>
              <a:t>Contact your </a:t>
            </a:r>
            <a:r>
              <a:rPr lang="en-US" altLang="en-US" sz="2000" u="sng" dirty="0">
                <a:solidFill>
                  <a:prstClr val="black"/>
                </a:solidFill>
                <a:cs typeface="Arial" panose="020B0604020202020204" pitchFamily="34" charset="0"/>
              </a:rPr>
              <a:t>CHIA liaison</a:t>
            </a:r>
            <a:r>
              <a:rPr lang="en-US" altLang="en-US" sz="2000" dirty="0">
                <a:solidFill>
                  <a:prstClr val="black"/>
                </a:solidFill>
                <a:cs typeface="Arial" panose="020B0604020202020204" pitchFamily="34" charset="0"/>
              </a:rPr>
              <a:t> and Lauren Almquist at </a:t>
            </a:r>
            <a:r>
              <a:rPr lang="en-US" altLang="en-US" sz="2000" dirty="0">
                <a:solidFill>
                  <a:prstClr val="black"/>
                </a:solidFill>
                <a:cs typeface="Arial" panose="020B0604020202020204" pitchFamily="34" charset="0"/>
                <a:hlinkClick r:id="rId3"/>
              </a:rPr>
              <a:t>lauren.almquist@state.ma.us</a:t>
            </a:r>
            <a:r>
              <a:rPr lang="en-US" altLang="en-US" sz="2000" dirty="0">
                <a:solidFill>
                  <a:prstClr val="black"/>
                </a:solidFill>
                <a:cs typeface="Arial" panose="020B0604020202020204" pitchFamily="34" charset="0"/>
              </a:rPr>
              <a:t> </a:t>
            </a:r>
          </a:p>
          <a:p>
            <a:pPr marL="0" indent="0">
              <a:buNone/>
            </a:pPr>
            <a:endParaRPr lang="en-US" altLang="en-US" sz="2000" dirty="0" smtClean="0"/>
          </a:p>
          <a:p>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p:txBody>
      </p:sp>
    </p:spTree>
    <p:extLst>
      <p:ext uri="{BB962C8B-B14F-4D97-AF65-F5344CB8AC3E}">
        <p14:creationId xmlns:p14="http://schemas.microsoft.com/office/powerpoint/2010/main" val="208447723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Enrollment Trends Timeline</a:t>
            </a:r>
          </a:p>
        </p:txBody>
      </p:sp>
      <p:graphicFrame>
        <p:nvGraphicFramePr>
          <p:cNvPr id="4" name="Content Placeholder 1"/>
          <p:cNvGraphicFramePr>
            <a:graphicFrameLocks/>
          </p:cNvGraphicFramePr>
          <p:nvPr>
            <p:extLst/>
          </p:nvPr>
        </p:nvGraphicFramePr>
        <p:xfrm>
          <a:off x="533400" y="1371600"/>
          <a:ext cx="7581900" cy="4061475"/>
        </p:xfrm>
        <a:graphic>
          <a:graphicData uri="http://schemas.openxmlformats.org/drawingml/2006/table">
            <a:tbl>
              <a:tblPr firstRow="1" bandRow="1">
                <a:tableStyleId>{5940675A-B579-460E-94D1-54222C63F5DA}</a:tableStyleId>
              </a:tblPr>
              <a:tblGrid>
                <a:gridCol w="1516380">
                  <a:extLst>
                    <a:ext uri="{9D8B030D-6E8A-4147-A177-3AD203B41FA5}"/>
                  </a:extLst>
                </a:gridCol>
                <a:gridCol w="1516380">
                  <a:extLst>
                    <a:ext uri="{9D8B030D-6E8A-4147-A177-3AD203B41FA5}"/>
                  </a:extLst>
                </a:gridCol>
                <a:gridCol w="1516380"/>
                <a:gridCol w="1516380"/>
                <a:gridCol w="1516380"/>
              </a:tblGrid>
              <a:tr h="396303">
                <a:tc>
                  <a:txBody>
                    <a:bodyPr/>
                    <a:lstStyle/>
                    <a:p>
                      <a:pPr algn="ctr"/>
                      <a:r>
                        <a:rPr lang="en-US" sz="1800" b="1" dirty="0" smtClean="0">
                          <a:latin typeface="+mn-lt"/>
                          <a:cs typeface="Helvetica" panose="020B0604020202020204" pitchFamily="34" charset="0"/>
                        </a:rPr>
                        <a:t>Apr. 2020</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May 2020</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Jun. 2020</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Jul. 2020</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Aug.</a:t>
                      </a:r>
                      <a:r>
                        <a:rPr lang="en-US" sz="1800" b="1" baseline="0" dirty="0" smtClean="0">
                          <a:latin typeface="+mn-lt"/>
                          <a:cs typeface="Helvetica" panose="020B0604020202020204" pitchFamily="34" charset="0"/>
                        </a:rPr>
                        <a:t> </a:t>
                      </a:r>
                      <a:r>
                        <a:rPr lang="en-US" sz="1800" b="1" dirty="0" smtClean="0">
                          <a:latin typeface="+mn-lt"/>
                          <a:cs typeface="Helvetica" panose="020B0604020202020204" pitchFamily="34" charset="0"/>
                        </a:rPr>
                        <a:t>2020</a:t>
                      </a:r>
                      <a:endParaRPr lang="en-US" sz="1800" b="1" dirty="0">
                        <a:latin typeface="+mn-lt"/>
                        <a:cs typeface="Helvetica" panose="020B0604020202020204" pitchFamily="34" charset="0"/>
                      </a:endParaRPr>
                    </a:p>
                  </a:txBody>
                  <a:tcPr marT="45724" marB="45724"/>
                </a:tc>
                <a:extLst>
                  <a:ext uri="{0D108BD9-81ED-4DB2-BD59-A6C34878D82A}"/>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a:latin typeface="+mn-lt"/>
                      </a:endParaRPr>
                    </a:p>
                  </a:txBody>
                  <a:tcPr marT="45724" marB="45724" anchor="ctr"/>
                </a:tc>
                <a:extLst>
                  <a:ext uri="{0D108BD9-81ED-4DB2-BD59-A6C34878D82A}"/>
                </a:extLst>
              </a:tr>
              <a:tr h="799964">
                <a:tc>
                  <a:txBody>
                    <a:bodyPr/>
                    <a:lstStyle/>
                    <a:p>
                      <a:pPr algn="ctr"/>
                      <a:r>
                        <a:rPr lang="en-US" sz="1400" b="0" dirty="0" smtClean="0">
                          <a:latin typeface="+mn-lt"/>
                          <a:cs typeface="Helvetica" panose="020B0604020202020204" pitchFamily="34" charset="0"/>
                        </a:rPr>
                        <a:t>Payers</a:t>
                      </a:r>
                      <a:r>
                        <a:rPr lang="en-US" sz="1400" b="0" baseline="0" dirty="0" smtClean="0">
                          <a:latin typeface="+mn-lt"/>
                          <a:cs typeface="Helvetica" panose="020B0604020202020204" pitchFamily="34" charset="0"/>
                        </a:rPr>
                        <a:t> submit March 2020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smtClean="0">
                          <a:latin typeface="+mn-lt"/>
                          <a:cs typeface="Helvetica" panose="020B0604020202020204" pitchFamily="34" charset="0"/>
                        </a:rPr>
                        <a:t>Supplemental</a:t>
                      </a:r>
                      <a:r>
                        <a:rPr lang="en-US" sz="1400" b="1" baseline="0" dirty="0" smtClean="0">
                          <a:latin typeface="+mn-lt"/>
                          <a:cs typeface="Helvetica" panose="020B0604020202020204" pitchFamily="34" charset="0"/>
                        </a:rPr>
                        <a:t> enrollment reports due </a:t>
                      </a:r>
                      <a:r>
                        <a:rPr lang="en-US" sz="1400" b="0" baseline="0" dirty="0" smtClean="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smtClean="0">
                          <a:latin typeface="+mn-lt"/>
                          <a:cs typeface="Helvetica" panose="020B0604020202020204" pitchFamily="34" charset="0"/>
                        </a:rPr>
                        <a:t>MA</a:t>
                      </a:r>
                      <a:r>
                        <a:rPr lang="en-US" sz="1400" baseline="0" dirty="0" smtClean="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smtClean="0">
                          <a:solidFill>
                            <a:schemeClr val="bg1"/>
                          </a:solidFill>
                          <a:latin typeface="+mn-lt"/>
                          <a:cs typeface="Helvetica" panose="020B0604020202020204" pitchFamily="34" charset="0"/>
                        </a:rPr>
                        <a:t>Reporting</a:t>
                      </a:r>
                      <a:endParaRPr lang="en-US" sz="1400" b="1" dirty="0">
                        <a:solidFill>
                          <a:schemeClr val="bg1"/>
                        </a:solidFill>
                        <a:latin typeface="+mn-lt"/>
                        <a:cs typeface="Helvetica" panose="020B0604020202020204" pitchFamily="34" charset="0"/>
                      </a:endParaRP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tr>
            </a:tbl>
          </a:graphicData>
        </a:graphic>
      </p:graphicFrame>
    </p:spTree>
    <p:extLst>
      <p:ext uri="{BB962C8B-B14F-4D97-AF65-F5344CB8AC3E}">
        <p14:creationId xmlns:p14="http://schemas.microsoft.com/office/powerpoint/2010/main" val="2107299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22161</TotalTime>
  <Words>759</Words>
  <Application>Microsoft Macintosh PowerPoint</Application>
  <PresentationFormat>On-screen Show (4:3)</PresentationFormat>
  <Paragraphs>328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FINALPowerPointTEMPLATE</vt:lpstr>
      <vt:lpstr>PowerPoint Presentation</vt:lpstr>
      <vt:lpstr>Agenda</vt:lpstr>
      <vt:lpstr>MA APCD Intake</vt:lpstr>
      <vt:lpstr>MA APCD Intake</vt:lpstr>
      <vt:lpstr>MA APCD Intake</vt:lpstr>
      <vt:lpstr>MA APCD Intake</vt:lpstr>
      <vt:lpstr>MA APCD Intake</vt:lpstr>
      <vt:lpstr>Enrollment Trends Update</vt:lpstr>
      <vt:lpstr>PowerPoint Presentation</vt:lpstr>
      <vt:lpstr>DOI Reporting</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1039</cp:revision>
  <cp:lastPrinted>2020-03-10T14:30:58Z</cp:lastPrinted>
  <dcterms:created xsi:type="dcterms:W3CDTF">2014-02-09T20:57:02Z</dcterms:created>
  <dcterms:modified xsi:type="dcterms:W3CDTF">2020-03-10T18:48:21Z</dcterms:modified>
</cp:coreProperties>
</file>