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755" r:id="rId2"/>
  </p:sldMasterIdLst>
  <p:notesMasterIdLst>
    <p:notesMasterId r:id="rId13"/>
  </p:notesMasterIdLst>
  <p:handoutMasterIdLst>
    <p:handoutMasterId r:id="rId14"/>
  </p:handoutMasterIdLst>
  <p:sldIdLst>
    <p:sldId id="256" r:id="rId3"/>
    <p:sldId id="414" r:id="rId4"/>
    <p:sldId id="554" r:id="rId5"/>
    <p:sldId id="579" r:id="rId6"/>
    <p:sldId id="580" r:id="rId7"/>
    <p:sldId id="581" r:id="rId8"/>
    <p:sldId id="578" r:id="rId9"/>
    <p:sldId id="539" r:id="rId10"/>
    <p:sldId id="362" r:id="rId11"/>
    <p:sldId id="451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Kramer, Marily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47" autoAdjust="0"/>
    <p:restoredTop sz="73398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1928" y="-120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5/20/20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5/20/20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79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32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96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CA50A-4583-453D-B781-415949AD5A4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395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4EEE-8FF3-4844-8DC4-7AB0B4618F6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46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475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5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4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02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92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43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922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785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826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06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74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497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11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359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383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67" r:id="rId7"/>
    <p:sldLayoutId id="214748376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5/20/20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55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lauren.almquist@state.ma.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May 19, 2020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lang="en-US" sz="4800" dirty="0" smtClean="0"/>
              <a:t>Questions?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4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Enrollment Trends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Aggregate Reporting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DOI Reporting</a:t>
            </a:r>
            <a:endParaRPr lang="en-US" dirty="0"/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r>
              <a:rPr lang="en-US" dirty="0"/>
              <a:t>CHIA </a:t>
            </a:r>
            <a:r>
              <a:rPr lang="en-US" dirty="0" smtClean="0"/>
              <a:t>updates </a:t>
            </a:r>
            <a:r>
              <a:rPr lang="en-US" dirty="0"/>
              <a:t>to submission guides for </a:t>
            </a:r>
            <a:r>
              <a:rPr lang="en-US" dirty="0" smtClean="0"/>
              <a:t>2020:</a:t>
            </a:r>
          </a:p>
          <a:p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ME131 – TME Global Budget/Payment Indicator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MC023 – Discharge Status</a:t>
            </a:r>
            <a:r>
              <a:rPr lang="en-US" sz="1600" dirty="0" smtClean="0"/>
              <a:t>: updated Condition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MC039 – Admitting Diagnosis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MC062 – Charge Amount</a:t>
            </a:r>
            <a:r>
              <a:rPr lang="en-US" sz="1600" dirty="0" smtClean="0"/>
              <a:t>: updated Condition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6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All APCD submissions through April 2020 are due by May 31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Please alert your liaison if you are going to have an issue meeting this month’s deadline.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File upload issues – timeout message: your IT is white </a:t>
            </a:r>
            <a:r>
              <a:rPr lang="en-US" dirty="0"/>
              <a:t>listing the Markley </a:t>
            </a:r>
            <a:r>
              <a:rPr lang="en-US" dirty="0" smtClean="0"/>
              <a:t>IP (CHIA’s old server), you’ll need </a:t>
            </a:r>
            <a:r>
              <a:rPr lang="en-US" dirty="0"/>
              <a:t>to white list the Azure </a:t>
            </a:r>
            <a:r>
              <a:rPr lang="en-US" dirty="0" smtClean="0"/>
              <a:t>IP (CHIA’s new server). The IP is 52.177.133.207 (</a:t>
            </a:r>
            <a:r>
              <a:rPr lang="en-US" dirty="0" err="1" smtClean="0"/>
              <a:t>dmzchiasftploadbalancer</a:t>
            </a:r>
            <a:r>
              <a:rPr lang="en-US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8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 dirty="0" smtClean="0">
                <a:latin typeface="+mn-lt"/>
              </a:rPr>
              <a:t>Enrollment Trends Update</a:t>
            </a:r>
            <a:endParaRPr lang="en-US" sz="3000" b="1" dirty="0">
              <a:latin typeface="+mn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726027"/>
            <a:ext cx="8506133" cy="5792760"/>
          </a:xfrm>
        </p:spPr>
        <p:txBody>
          <a:bodyPr/>
          <a:lstStyle/>
          <a:p>
            <a:pPr marL="0" indent="0"/>
            <a:r>
              <a:rPr lang="en-US" altLang="en-US" dirty="0"/>
              <a:t>The next Enrollment Trends report with data through </a:t>
            </a:r>
            <a:r>
              <a:rPr lang="en-US" altLang="en-US" b="1" dirty="0"/>
              <a:t>March 2020 </a:t>
            </a:r>
            <a:r>
              <a:rPr lang="en-US" altLang="en-US" dirty="0"/>
              <a:t>is currently scheduled to be published in </a:t>
            </a:r>
            <a:r>
              <a:rPr lang="en-US" altLang="en-US" b="1" dirty="0"/>
              <a:t>August 2020</a:t>
            </a:r>
            <a:r>
              <a:rPr lang="en-US" altLang="en-US" dirty="0"/>
              <a:t>.  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/>
            <a:r>
              <a:rPr lang="en-US" altLang="en-US" sz="1800" dirty="0"/>
              <a:t>Requests for Supplemental enrollment data were sent to selected payers in early </a:t>
            </a:r>
            <a:r>
              <a:rPr lang="en-US" altLang="en-US" sz="1800" b="1" dirty="0"/>
              <a:t>April, </a:t>
            </a:r>
            <a:r>
              <a:rPr lang="en-US" altLang="en-US" sz="1800" dirty="0"/>
              <a:t>the due date is </a:t>
            </a:r>
            <a:r>
              <a:rPr lang="en-US" altLang="en-US" sz="1800" b="1" dirty="0"/>
              <a:t>May 22, 2020</a:t>
            </a:r>
            <a:r>
              <a:rPr lang="en-US" altLang="en-US" sz="1800" dirty="0"/>
              <a:t>. Supplemental enrollment reporting is requested where populations cannot be accurately sourced from the MA APCD.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/>
              <a:t>CHIA intends to monitor health insurance enrollment on a monthly basis to track market trends in response to the pandemic. To that end, CHIA is requesting Supplemental enrollment data from selected payers on a </a:t>
            </a:r>
            <a:r>
              <a:rPr lang="en-US" altLang="en-US" sz="1800" b="1" u="sng" dirty="0"/>
              <a:t>voluntary</a:t>
            </a:r>
            <a:r>
              <a:rPr lang="en-US" altLang="en-US" sz="1800" dirty="0"/>
              <a:t> and </a:t>
            </a:r>
            <a:r>
              <a:rPr lang="en-US" altLang="en-US" sz="1800" b="1" u="sng" dirty="0"/>
              <a:t>monthly</a:t>
            </a:r>
            <a:r>
              <a:rPr lang="en-US" altLang="en-US" sz="1800" dirty="0"/>
              <a:t> basis, starting with April 2020 data, due end of May/early June.</a:t>
            </a:r>
          </a:p>
          <a:p>
            <a:endParaRPr lang="en-US" altLang="en-US" sz="1800" dirty="0"/>
          </a:p>
          <a:p>
            <a:r>
              <a:rPr lang="en-US" altLang="en-US" sz="1800" dirty="0"/>
              <a:t>Payers will receive aggregate MA APCD Member Eligibility data (through March 2020) for review in early June.</a:t>
            </a:r>
          </a:p>
          <a:p>
            <a:r>
              <a:rPr lang="en-US" altLang="en-US" sz="1800" b="1" dirty="0">
                <a:solidFill>
                  <a:prstClr val="black"/>
                </a:solidFill>
                <a:cs typeface="Arial" charset="0"/>
              </a:rPr>
              <a:t>For questions on Enrollment Trends: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Contact your </a:t>
            </a:r>
            <a:r>
              <a:rPr lang="en-US" altLang="en-US" sz="1800" u="sng" dirty="0">
                <a:solidFill>
                  <a:prstClr val="black"/>
                </a:solidFill>
                <a:cs typeface="Arial" panose="020B0604020202020204" pitchFamily="34" charset="0"/>
              </a:rPr>
              <a:t>CHIA liaison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and Lauren Almquist at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lauren.almquist@state.ma.us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endParaRPr lang="en-US" altLang="en-US" sz="1800" dirty="0"/>
          </a:p>
          <a:p>
            <a:endParaRPr lang="en-US" altLang="en-US" sz="18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46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/>
          </p:nvPr>
        </p:nvGraphicFramePr>
        <p:xfrm>
          <a:off x="533400" y="1371600"/>
          <a:ext cx="7581900" cy="406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380">
                  <a:extLst>
                    <a:ext uri="{9D8B030D-6E8A-4147-A177-3AD203B41FA5}"/>
                  </a:extLst>
                </a:gridCol>
                <a:gridCol w="1516380">
                  <a:extLst>
                    <a:ext uri="{9D8B030D-6E8A-4147-A177-3AD203B41FA5}"/>
                  </a:extLst>
                </a:gridCol>
                <a:gridCol w="1516380"/>
                <a:gridCol w="1516380"/>
                <a:gridCol w="1516380"/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Apr.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May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Jun.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Jul.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Aug.</a:t>
                      </a:r>
                      <a:r>
                        <a:rPr lang="en-US" sz="1800" b="1" baseline="0" dirty="0" smtClean="0"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Helvetica" panose="020B0604020202020204" pitchFamily="34" charset="0"/>
                        </a:rPr>
                        <a:t>Payers</a:t>
                      </a:r>
                      <a:r>
                        <a:rPr lang="en-US" sz="1400" b="0" baseline="0" dirty="0" smtClean="0">
                          <a:latin typeface="+mn-lt"/>
                          <a:cs typeface="Helvetica" panose="020B0604020202020204" pitchFamily="34" charset="0"/>
                        </a:rPr>
                        <a:t> submit March 2020 MA APCD files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 smtClean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 smtClean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 smtClean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32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858621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971" y="243126"/>
            <a:ext cx="859790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5480"/>
                </a:solidFill>
                <a:latin typeface="Arial"/>
                <a:ea typeface="+mn-ea"/>
                <a:cs typeface="Arial"/>
              </a:rPr>
              <a:t>Aggregate Data Submission Timeframes</a:t>
            </a:r>
            <a:endParaRPr lang="en-US" sz="2800" b="1" dirty="0">
              <a:solidFill>
                <a:srgbClr val="00548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102" y="1147547"/>
          <a:ext cx="8455233" cy="40852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1468"/>
                <a:gridCol w="2878112"/>
                <a:gridCol w="2255653"/>
              </a:tblGrid>
              <a:tr h="5704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 Submission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Specifications Posted to CHIA’s Website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Submission Deadline</a:t>
                      </a:r>
                      <a:endParaRPr lang="en-US" sz="1400" dirty="0"/>
                    </a:p>
                  </a:txBody>
                  <a:tcPr anchor="b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Supplemental Enrollment Report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Emailing to carriers this week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 22, 2020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Medical Expenses and Alternative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Payment Methods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 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Premiums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Prescription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Drug Rebates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15,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Relative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Price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 4,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October 21, 2020</a:t>
                      </a: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Behavioral Health Care Expenditures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Following CHIA’s response to stakeholder feedback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December 2, 2020</a:t>
                      </a: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1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DOI Reporting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Q1 2020 HMO Membership will be sent in June to select payers.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Reports using data through March 2020 will be sent to payers in June.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6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June 9, 2020 </a:t>
            </a:r>
            <a:r>
              <a:rPr lang="en-US" sz="4000" dirty="0"/>
              <a:t>@ 2:00 pm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July 14, 2020 @ 2:00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22535</TotalTime>
  <Words>498</Words>
  <Application>Microsoft Macintosh PowerPoint</Application>
  <PresentationFormat>On-screen Show (4:3)</PresentationFormat>
  <Paragraphs>146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FINALPowerPointTEMPLATE</vt:lpstr>
      <vt:lpstr>Office Theme</vt:lpstr>
      <vt:lpstr>Slide 1</vt:lpstr>
      <vt:lpstr>Agenda</vt:lpstr>
      <vt:lpstr>MA APCD Intake</vt:lpstr>
      <vt:lpstr>MA APCD Intake</vt:lpstr>
      <vt:lpstr>Enrollment Trends Update</vt:lpstr>
      <vt:lpstr>Slide 6</vt:lpstr>
      <vt:lpstr>Slide 7</vt:lpstr>
      <vt:lpstr>DOI Reporting</vt:lpstr>
      <vt:lpstr>Next Meetings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1054</cp:revision>
  <cp:lastPrinted>2020-03-10T14:30:58Z</cp:lastPrinted>
  <dcterms:created xsi:type="dcterms:W3CDTF">2020-05-20T13:22:14Z</dcterms:created>
  <dcterms:modified xsi:type="dcterms:W3CDTF">2020-05-20T13:23:28Z</dcterms:modified>
</cp:coreProperties>
</file>